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4.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tags/tag10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60" r:id="rId5"/>
    <p:sldMasterId id="2147483704" r:id="rId6"/>
    <p:sldMasterId id="2147483744" r:id="rId7"/>
  </p:sldMasterIdLst>
  <p:notesMasterIdLst>
    <p:notesMasterId r:id="rId23"/>
  </p:notesMasterIdLst>
  <p:handoutMasterIdLst>
    <p:handoutMasterId r:id="rId24"/>
  </p:handoutMasterIdLst>
  <p:sldIdLst>
    <p:sldId id="5105" r:id="rId8"/>
    <p:sldId id="5107" r:id="rId9"/>
    <p:sldId id="5117" r:id="rId10"/>
    <p:sldId id="5109" r:id="rId11"/>
    <p:sldId id="5091" r:id="rId12"/>
    <p:sldId id="5115" r:id="rId13"/>
    <p:sldId id="5118" r:id="rId14"/>
    <p:sldId id="5119" r:id="rId15"/>
    <p:sldId id="5120" r:id="rId16"/>
    <p:sldId id="5099" r:id="rId17"/>
    <p:sldId id="5114" r:id="rId18"/>
    <p:sldId id="5089" r:id="rId19"/>
    <p:sldId id="5113" r:id="rId20"/>
    <p:sldId id="5094" r:id="rId21"/>
    <p:sldId id="5108"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349FA3-9728-4C99-B7E9-798133D69146}">
          <p14:sldIdLst>
            <p14:sldId id="5105"/>
            <p14:sldId id="5107"/>
            <p14:sldId id="5117"/>
            <p14:sldId id="5109"/>
            <p14:sldId id="5091"/>
            <p14:sldId id="5115"/>
            <p14:sldId id="5118"/>
            <p14:sldId id="5119"/>
            <p14:sldId id="5120"/>
            <p14:sldId id="5099"/>
            <p14:sldId id="5114"/>
          </p14:sldIdLst>
        </p14:section>
        <p14:section name="Backup/Archive" id="{08D5A8A2-B2C7-4FE8-978B-A29487C7EC36}">
          <p14:sldIdLst>
            <p14:sldId id="5089"/>
            <p14:sldId id="5113"/>
            <p14:sldId id="5094"/>
            <p14:sldId id="51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88D469-4C2E-3B62-CDAD-6D392D06A22A}" name="Lallier, Amy L." initials="LAL" userId="S::Amy.Lallier@va.gov::2dd45aad-514d-42af-a0d8-dbd16216ff0a" providerId="AD"/>
  <p188:author id="{3F1DCD9A-8604-41C9-5797-9D147CD3E054}" name="Kei Inaba" initials="KI" userId="S::kei.inaba@dynamiciservices.com::a5b8593c-66fe-4623-b3de-c7d5fb321cf8" providerId="AD"/>
  <p188:author id="{B6D673DA-70DA-B35E-5EBE-6EAA70411CED}" name="Kim Leone" initials="KL" userId="S::kimberly.leone@dynamiciservices.com::2cb13a72-2359-455d-b34d-9889273320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riya Patnam" initials="SP" lastIdx="2" clrIdx="0">
    <p:extLst>
      <p:ext uri="{19B8F6BF-5375-455C-9EA6-DF929625EA0E}">
        <p15:presenceInfo xmlns:p15="http://schemas.microsoft.com/office/powerpoint/2012/main" userId="S::Shriya.Patnam@riospartners.com::091a39a5-bfd2-4f17-b164-1c7b5fb39e77" providerId="AD"/>
      </p:ext>
    </p:extLst>
  </p:cmAuthor>
  <p:cmAuthor id="2" name="Kim Leone" initials="KL" lastIdx="7" clrIdx="1">
    <p:extLst>
      <p:ext uri="{19B8F6BF-5375-455C-9EA6-DF929625EA0E}">
        <p15:presenceInfo xmlns:p15="http://schemas.microsoft.com/office/powerpoint/2012/main" userId="S::kimberly.leone@dynamiciservices.com::2cb13a72-2359-455d-b34d-988927332043" providerId="AD"/>
      </p:ext>
    </p:extLst>
  </p:cmAuthor>
  <p:cmAuthor id="3" name="Subul Malik" initials="SM" lastIdx="2" clrIdx="2">
    <p:extLst>
      <p:ext uri="{19B8F6BF-5375-455C-9EA6-DF929625EA0E}">
        <p15:presenceInfo xmlns:p15="http://schemas.microsoft.com/office/powerpoint/2012/main" userId="S::Subul.Malik@riospartners.com::b48a5d84-2563-466c-bfeb-ad450bbbd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00C18B"/>
    <a:srgbClr val="00FF00"/>
    <a:srgbClr val="D9D9D9"/>
    <a:srgbClr val="44546A"/>
    <a:srgbClr val="000000"/>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C6E76A-2E35-41B4-A7D5-8FA2B55F138B}" v="1" dt="2023-02-09T15:38:23.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5C862-F860-446D-BD52-A93336F6636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00ABCCE9-51CC-4629-96C4-AEF681475BC1}">
      <dgm:prSet phldrT="[Text]" custT="1"/>
      <dgm:spPr/>
      <dgm:t>
        <a:bodyPr/>
        <a:lstStyle/>
        <a:p>
          <a:r>
            <a:rPr lang="en-US" sz="1600"/>
            <a:t>CDW/VINCI:</a:t>
          </a:r>
        </a:p>
        <a:p>
          <a:r>
            <a:rPr lang="en-US" sz="1600"/>
            <a:t>Produces list of Veterans potentially eligible</a:t>
          </a:r>
        </a:p>
      </dgm:t>
    </dgm:pt>
    <dgm:pt modelId="{16A75BCB-2A9F-462A-B616-D5C117FB6C4B}" type="parTrans" cxnId="{F748D764-887C-4D74-A104-2FB42A95002F}">
      <dgm:prSet/>
      <dgm:spPr/>
      <dgm:t>
        <a:bodyPr/>
        <a:lstStyle/>
        <a:p>
          <a:endParaRPr lang="en-US"/>
        </a:p>
      </dgm:t>
    </dgm:pt>
    <dgm:pt modelId="{4AE8D3C8-E252-41E5-AB40-8D4AC4F336D5}" type="sibTrans" cxnId="{F748D764-887C-4D74-A104-2FB42A95002F}">
      <dgm:prSet/>
      <dgm:spPr/>
      <dgm:t>
        <a:bodyPr/>
        <a:lstStyle/>
        <a:p>
          <a:endParaRPr lang="en-US"/>
        </a:p>
      </dgm:t>
    </dgm:pt>
    <dgm:pt modelId="{762D791B-BB34-4820-866F-8677F57B3FAB}">
      <dgm:prSet phldrT="[Text]" custT="1"/>
      <dgm:spPr/>
      <dgm:t>
        <a:bodyPr/>
        <a:lstStyle/>
        <a:p>
          <a:r>
            <a:rPr lang="en-US" sz="1600"/>
            <a:t>Study Team:</a:t>
          </a:r>
        </a:p>
        <a:p>
          <a:r>
            <a:rPr lang="en-US" sz="1600"/>
            <a:t>Must make contact: opt-in, opt-out mail process. </a:t>
          </a:r>
        </a:p>
      </dgm:t>
    </dgm:pt>
    <dgm:pt modelId="{25B48807-24A8-41D0-9FE7-C6EF633207FE}" type="parTrans" cxnId="{B52FFFFB-4BCE-4B48-A1C3-278A9B27C9BD}">
      <dgm:prSet/>
      <dgm:spPr/>
      <dgm:t>
        <a:bodyPr/>
        <a:lstStyle/>
        <a:p>
          <a:endParaRPr lang="en-US"/>
        </a:p>
      </dgm:t>
    </dgm:pt>
    <dgm:pt modelId="{B9AA15CF-6A42-46FE-8404-3C85D9608A25}" type="sibTrans" cxnId="{B52FFFFB-4BCE-4B48-A1C3-278A9B27C9BD}">
      <dgm:prSet/>
      <dgm:spPr/>
      <dgm:t>
        <a:bodyPr/>
        <a:lstStyle/>
        <a:p>
          <a:endParaRPr lang="en-US"/>
        </a:p>
      </dgm:t>
    </dgm:pt>
    <dgm:pt modelId="{15D56733-A9BD-4297-AA08-4DD7DB2460D6}" type="pres">
      <dgm:prSet presAssocID="{A8C5C862-F860-446D-BD52-A93336F66366}" presName="Name0" presStyleCnt="0">
        <dgm:presLayoutVars>
          <dgm:chMax val="2"/>
          <dgm:chPref val="2"/>
          <dgm:animLvl val="lvl"/>
        </dgm:presLayoutVars>
      </dgm:prSet>
      <dgm:spPr/>
    </dgm:pt>
    <dgm:pt modelId="{6B179CBC-6A54-496B-82BC-B2996F956E64}" type="pres">
      <dgm:prSet presAssocID="{A8C5C862-F860-446D-BD52-A93336F66366}" presName="LeftText" presStyleLbl="revTx" presStyleIdx="0" presStyleCnt="0">
        <dgm:presLayoutVars>
          <dgm:bulletEnabled val="1"/>
        </dgm:presLayoutVars>
      </dgm:prSet>
      <dgm:spPr/>
    </dgm:pt>
    <dgm:pt modelId="{A1A25EFE-7401-45C6-B206-A8C1E122B6CD}" type="pres">
      <dgm:prSet presAssocID="{A8C5C862-F860-446D-BD52-A93336F66366}" presName="LeftNode" presStyleLbl="bgImgPlace1" presStyleIdx="0" presStyleCnt="2">
        <dgm:presLayoutVars>
          <dgm:chMax val="2"/>
          <dgm:chPref val="2"/>
        </dgm:presLayoutVars>
      </dgm:prSet>
      <dgm:spPr/>
    </dgm:pt>
    <dgm:pt modelId="{0FFDFEBC-468C-4D3F-8D10-C3DE2ED3CF3C}" type="pres">
      <dgm:prSet presAssocID="{A8C5C862-F860-446D-BD52-A93336F66366}" presName="RightText" presStyleLbl="revTx" presStyleIdx="0" presStyleCnt="0">
        <dgm:presLayoutVars>
          <dgm:bulletEnabled val="1"/>
        </dgm:presLayoutVars>
      </dgm:prSet>
      <dgm:spPr/>
    </dgm:pt>
    <dgm:pt modelId="{D5A1663A-A112-475C-BF29-78F9AF9DF376}" type="pres">
      <dgm:prSet presAssocID="{A8C5C862-F860-446D-BD52-A93336F66366}" presName="RightNode" presStyleLbl="bgImgPlace1" presStyleIdx="1" presStyleCnt="2" custScaleX="104218">
        <dgm:presLayoutVars>
          <dgm:chMax val="0"/>
          <dgm:chPref val="0"/>
        </dgm:presLayoutVars>
      </dgm:prSet>
      <dgm:spPr/>
    </dgm:pt>
    <dgm:pt modelId="{431BE2A3-8FA4-4F67-9773-6C59DF2FFBEB}" type="pres">
      <dgm:prSet presAssocID="{A8C5C862-F860-446D-BD52-A93336F66366}" presName="TopArrow" presStyleLbl="node1" presStyleIdx="0" presStyleCnt="2"/>
      <dgm:spPr/>
    </dgm:pt>
    <dgm:pt modelId="{9EDBEBE6-1DA3-4023-8F6C-3B1E5AE08330}" type="pres">
      <dgm:prSet presAssocID="{A8C5C862-F860-446D-BD52-A93336F66366}" presName="BottomArrow" presStyleLbl="node1" presStyleIdx="1" presStyleCnt="2"/>
      <dgm:spPr/>
    </dgm:pt>
  </dgm:ptLst>
  <dgm:cxnLst>
    <dgm:cxn modelId="{6804B426-D0DF-4B75-A732-707C797BC209}" type="presOf" srcId="{762D791B-BB34-4820-866F-8677F57B3FAB}" destId="{D5A1663A-A112-475C-BF29-78F9AF9DF376}" srcOrd="1" destOrd="0" presId="urn:microsoft.com/office/officeart/2009/layout/ReverseList"/>
    <dgm:cxn modelId="{F748D764-887C-4D74-A104-2FB42A95002F}" srcId="{A8C5C862-F860-446D-BD52-A93336F66366}" destId="{00ABCCE9-51CC-4629-96C4-AEF681475BC1}" srcOrd="0" destOrd="0" parTransId="{16A75BCB-2A9F-462A-B616-D5C117FB6C4B}" sibTransId="{4AE8D3C8-E252-41E5-AB40-8D4AC4F336D5}"/>
    <dgm:cxn modelId="{991A4F7D-1AB6-49FF-9907-7630595DD5F1}" type="presOf" srcId="{00ABCCE9-51CC-4629-96C4-AEF681475BC1}" destId="{A1A25EFE-7401-45C6-B206-A8C1E122B6CD}" srcOrd="1" destOrd="0" presId="urn:microsoft.com/office/officeart/2009/layout/ReverseList"/>
    <dgm:cxn modelId="{534032A4-21FD-45B1-8A56-3E482F0EFFCF}" type="presOf" srcId="{00ABCCE9-51CC-4629-96C4-AEF681475BC1}" destId="{6B179CBC-6A54-496B-82BC-B2996F956E64}" srcOrd="0" destOrd="0" presId="urn:microsoft.com/office/officeart/2009/layout/ReverseList"/>
    <dgm:cxn modelId="{3DAEFAB1-59A1-477B-8DDB-2454F562B2BB}" type="presOf" srcId="{762D791B-BB34-4820-866F-8677F57B3FAB}" destId="{0FFDFEBC-468C-4D3F-8D10-C3DE2ED3CF3C}" srcOrd="0" destOrd="0" presId="urn:microsoft.com/office/officeart/2009/layout/ReverseList"/>
    <dgm:cxn modelId="{678C23E5-39F5-4C2D-8069-9E0709836629}" type="presOf" srcId="{A8C5C862-F860-446D-BD52-A93336F66366}" destId="{15D56733-A9BD-4297-AA08-4DD7DB2460D6}" srcOrd="0" destOrd="0" presId="urn:microsoft.com/office/officeart/2009/layout/ReverseList"/>
    <dgm:cxn modelId="{B52FFFFB-4BCE-4B48-A1C3-278A9B27C9BD}" srcId="{A8C5C862-F860-446D-BD52-A93336F66366}" destId="{762D791B-BB34-4820-866F-8677F57B3FAB}" srcOrd="1" destOrd="0" parTransId="{25B48807-24A8-41D0-9FE7-C6EF633207FE}" sibTransId="{B9AA15CF-6A42-46FE-8404-3C85D9608A25}"/>
    <dgm:cxn modelId="{A1F787A8-D303-4C9A-8860-9F084622AC40}" type="presParOf" srcId="{15D56733-A9BD-4297-AA08-4DD7DB2460D6}" destId="{6B179CBC-6A54-496B-82BC-B2996F956E64}" srcOrd="0" destOrd="0" presId="urn:microsoft.com/office/officeart/2009/layout/ReverseList"/>
    <dgm:cxn modelId="{003AE34E-A1B5-458A-9AF8-E37A941A67B2}" type="presParOf" srcId="{15D56733-A9BD-4297-AA08-4DD7DB2460D6}" destId="{A1A25EFE-7401-45C6-B206-A8C1E122B6CD}" srcOrd="1" destOrd="0" presId="urn:microsoft.com/office/officeart/2009/layout/ReverseList"/>
    <dgm:cxn modelId="{BE21FC0E-C7CB-40BC-A324-07FAF590EA5B}" type="presParOf" srcId="{15D56733-A9BD-4297-AA08-4DD7DB2460D6}" destId="{0FFDFEBC-468C-4D3F-8D10-C3DE2ED3CF3C}" srcOrd="2" destOrd="0" presId="urn:microsoft.com/office/officeart/2009/layout/ReverseList"/>
    <dgm:cxn modelId="{50C6DBF1-077D-406C-A9BC-258B3B4B4FEC}" type="presParOf" srcId="{15D56733-A9BD-4297-AA08-4DD7DB2460D6}" destId="{D5A1663A-A112-475C-BF29-78F9AF9DF376}" srcOrd="3" destOrd="0" presId="urn:microsoft.com/office/officeart/2009/layout/ReverseList"/>
    <dgm:cxn modelId="{278CD755-F1B3-444B-97BB-C986FE1DC302}" type="presParOf" srcId="{15D56733-A9BD-4297-AA08-4DD7DB2460D6}" destId="{431BE2A3-8FA4-4F67-9773-6C59DF2FFBEB}" srcOrd="4" destOrd="0" presId="urn:microsoft.com/office/officeart/2009/layout/ReverseList"/>
    <dgm:cxn modelId="{0A25EE59-4113-45AE-923B-FF87463816A1}" type="presParOf" srcId="{15D56733-A9BD-4297-AA08-4DD7DB2460D6}" destId="{9EDBEBE6-1DA3-4023-8F6C-3B1E5AE08330}"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F63D70-A3DA-4FE6-8FD2-900C426E4B62}"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AB52219F-9629-4C9D-AF92-7B83B8E718F8}">
      <dgm:prSet/>
      <dgm:spPr/>
      <dgm:t>
        <a:bodyPr/>
        <a:lstStyle/>
        <a:p>
          <a:pPr>
            <a:defRPr b="1"/>
          </a:pPr>
          <a:r>
            <a:rPr lang="en-US"/>
            <a:t>16 Jan 2022</a:t>
          </a:r>
        </a:p>
      </dgm:t>
    </dgm:pt>
    <dgm:pt modelId="{B3FD4FC4-D243-4552-9A69-AB1EC19F85B9}" type="parTrans" cxnId="{BB18B776-31F3-41B4-BA4E-F74FAC56351D}">
      <dgm:prSet/>
      <dgm:spPr/>
      <dgm:t>
        <a:bodyPr/>
        <a:lstStyle/>
        <a:p>
          <a:endParaRPr lang="en-US"/>
        </a:p>
      </dgm:t>
    </dgm:pt>
    <dgm:pt modelId="{346B047F-E031-4584-983A-16D9946C71E5}" type="sibTrans" cxnId="{BB18B776-31F3-41B4-BA4E-F74FAC56351D}">
      <dgm:prSet/>
      <dgm:spPr/>
      <dgm:t>
        <a:bodyPr/>
        <a:lstStyle/>
        <a:p>
          <a:endParaRPr lang="en-US"/>
        </a:p>
      </dgm:t>
    </dgm:pt>
    <dgm:pt modelId="{0DE484FE-788F-4F43-8E60-BAF81793CBBB}">
      <dgm:prSet/>
      <dgm:spPr/>
      <dgm:t>
        <a:bodyPr/>
        <a:lstStyle/>
        <a:p>
          <a:r>
            <a:rPr lang="en-US"/>
            <a:t>Stand Up ORD Research Volunteer Program Office</a:t>
          </a:r>
        </a:p>
      </dgm:t>
    </dgm:pt>
    <dgm:pt modelId="{94F2FB22-D9A5-4FD6-B1D7-18042FBBC9A3}" type="parTrans" cxnId="{8194F7DE-8B56-410D-9F66-33F2C92B26BA}">
      <dgm:prSet/>
      <dgm:spPr/>
      <dgm:t>
        <a:bodyPr/>
        <a:lstStyle/>
        <a:p>
          <a:endParaRPr lang="en-US"/>
        </a:p>
      </dgm:t>
    </dgm:pt>
    <dgm:pt modelId="{0FFA9B7F-79A7-44F2-A740-586A16DC890D}" type="sibTrans" cxnId="{8194F7DE-8B56-410D-9F66-33F2C92B26BA}">
      <dgm:prSet/>
      <dgm:spPr/>
      <dgm:t>
        <a:bodyPr/>
        <a:lstStyle/>
        <a:p>
          <a:endParaRPr lang="en-US"/>
        </a:p>
      </dgm:t>
    </dgm:pt>
    <dgm:pt modelId="{DC7A55E4-91BF-4BDC-814C-2998D528B3CF}">
      <dgm:prSet/>
      <dgm:spPr/>
      <dgm:t>
        <a:bodyPr/>
        <a:lstStyle/>
        <a:p>
          <a:pPr>
            <a:defRPr b="1"/>
          </a:pPr>
          <a:r>
            <a:rPr lang="en-US"/>
            <a:t>Spring / Summer 2022</a:t>
          </a:r>
        </a:p>
      </dgm:t>
    </dgm:pt>
    <dgm:pt modelId="{F80D9927-1F40-4BB9-811C-0686D4D90E83}" type="parTrans" cxnId="{4971301C-D7F3-43BF-AC68-FCDD7995C2EA}">
      <dgm:prSet/>
      <dgm:spPr/>
      <dgm:t>
        <a:bodyPr/>
        <a:lstStyle/>
        <a:p>
          <a:endParaRPr lang="en-US"/>
        </a:p>
      </dgm:t>
    </dgm:pt>
    <dgm:pt modelId="{50040414-4EAC-4E86-AC9D-BC92E7C7AB62}" type="sibTrans" cxnId="{4971301C-D7F3-43BF-AC68-FCDD7995C2EA}">
      <dgm:prSet/>
      <dgm:spPr/>
      <dgm:t>
        <a:bodyPr/>
        <a:lstStyle/>
        <a:p>
          <a:endParaRPr lang="en-US"/>
        </a:p>
      </dgm:t>
    </dgm:pt>
    <dgm:pt modelId="{71DC59E7-89A2-42EC-94BD-D7DE4B8F6DA9}">
      <dgm:prSet/>
      <dgm:spPr/>
      <dgm:t>
        <a:bodyPr/>
        <a:lstStyle/>
        <a:p>
          <a:r>
            <a:rPr lang="en-US"/>
            <a:t>Collaborate with key stakeholders  for identification of functions / features desired in the Registry</a:t>
          </a:r>
        </a:p>
      </dgm:t>
    </dgm:pt>
    <dgm:pt modelId="{94953321-5016-482C-8004-B2E0651DD32A}" type="parTrans" cxnId="{E01B79EE-6224-4B81-9DF0-C106AF1DFE90}">
      <dgm:prSet/>
      <dgm:spPr/>
      <dgm:t>
        <a:bodyPr/>
        <a:lstStyle/>
        <a:p>
          <a:endParaRPr lang="en-US"/>
        </a:p>
      </dgm:t>
    </dgm:pt>
    <dgm:pt modelId="{C6D8E746-8EAD-4618-9721-42868CC091C7}" type="sibTrans" cxnId="{E01B79EE-6224-4B81-9DF0-C106AF1DFE90}">
      <dgm:prSet/>
      <dgm:spPr/>
      <dgm:t>
        <a:bodyPr/>
        <a:lstStyle/>
        <a:p>
          <a:endParaRPr lang="en-US"/>
        </a:p>
      </dgm:t>
    </dgm:pt>
    <dgm:pt modelId="{E2653B02-E388-44AF-B842-B82192F02D15}">
      <dgm:prSet/>
      <dgm:spPr/>
      <dgm:t>
        <a:bodyPr/>
        <a:lstStyle/>
        <a:p>
          <a:pPr>
            <a:defRPr b="1"/>
          </a:pPr>
          <a:r>
            <a:rPr lang="en-US"/>
            <a:t>Fall / Winter 2022</a:t>
          </a:r>
        </a:p>
      </dgm:t>
    </dgm:pt>
    <dgm:pt modelId="{800CEC54-FC11-4F9D-8678-EC08CE0AE7A4}" type="parTrans" cxnId="{15234589-FCC7-4860-9B3D-E212FFB3740E}">
      <dgm:prSet/>
      <dgm:spPr/>
      <dgm:t>
        <a:bodyPr/>
        <a:lstStyle/>
        <a:p>
          <a:endParaRPr lang="en-US"/>
        </a:p>
      </dgm:t>
    </dgm:pt>
    <dgm:pt modelId="{0002A51C-E8C9-4C51-96C6-D7991975CA7B}" type="sibTrans" cxnId="{15234589-FCC7-4860-9B3D-E212FFB3740E}">
      <dgm:prSet/>
      <dgm:spPr/>
      <dgm:t>
        <a:bodyPr/>
        <a:lstStyle/>
        <a:p>
          <a:endParaRPr lang="en-US"/>
        </a:p>
      </dgm:t>
    </dgm:pt>
    <dgm:pt modelId="{D1F835F9-2B11-432D-A147-AD9A84AFEAAC}">
      <dgm:prSet/>
      <dgm:spPr/>
      <dgm:t>
        <a:bodyPr/>
        <a:lstStyle/>
        <a:p>
          <a:r>
            <a:rPr lang="en-US"/>
            <a:t>Outline requirements for development of Volunteer Registry</a:t>
          </a:r>
        </a:p>
      </dgm:t>
    </dgm:pt>
    <dgm:pt modelId="{505B8975-CD29-4309-9FF8-A906E291F090}" type="parTrans" cxnId="{4CDC5D49-B8BC-4B15-B0B5-9A3F5224F1BB}">
      <dgm:prSet/>
      <dgm:spPr/>
      <dgm:t>
        <a:bodyPr/>
        <a:lstStyle/>
        <a:p>
          <a:endParaRPr lang="en-US"/>
        </a:p>
      </dgm:t>
    </dgm:pt>
    <dgm:pt modelId="{B6DD17C4-C929-4203-BBA2-3891482D8202}" type="sibTrans" cxnId="{4CDC5D49-B8BC-4B15-B0B5-9A3F5224F1BB}">
      <dgm:prSet/>
      <dgm:spPr/>
      <dgm:t>
        <a:bodyPr/>
        <a:lstStyle/>
        <a:p>
          <a:endParaRPr lang="en-US"/>
        </a:p>
      </dgm:t>
    </dgm:pt>
    <dgm:pt modelId="{9E15C4DF-CAD2-49BA-860F-E26CF39FF312}">
      <dgm:prSet/>
      <dgm:spPr/>
      <dgm:t>
        <a:bodyPr/>
        <a:lstStyle/>
        <a:p>
          <a:pPr>
            <a:defRPr b="1"/>
          </a:pPr>
          <a:r>
            <a:rPr lang="en-US"/>
            <a:t>Spring 2023</a:t>
          </a:r>
        </a:p>
      </dgm:t>
    </dgm:pt>
    <dgm:pt modelId="{5F877BD7-1168-4682-9BAF-BF0DCC969F8D}" type="parTrans" cxnId="{7C5D1EB7-B425-488E-A1F8-C8BAB1055C10}">
      <dgm:prSet/>
      <dgm:spPr/>
      <dgm:t>
        <a:bodyPr/>
        <a:lstStyle/>
        <a:p>
          <a:endParaRPr lang="en-US"/>
        </a:p>
      </dgm:t>
    </dgm:pt>
    <dgm:pt modelId="{FBD767A4-BD84-46AC-9DBF-1C6A657CD523}" type="sibTrans" cxnId="{7C5D1EB7-B425-488E-A1F8-C8BAB1055C10}">
      <dgm:prSet/>
      <dgm:spPr/>
      <dgm:t>
        <a:bodyPr/>
        <a:lstStyle/>
        <a:p>
          <a:endParaRPr lang="en-US"/>
        </a:p>
      </dgm:t>
    </dgm:pt>
    <dgm:pt modelId="{3C53DC42-BC7D-4BA3-92AB-DFFA197066E4}">
      <dgm:prSet/>
      <dgm:spPr/>
      <dgm:t>
        <a:bodyPr/>
        <a:lstStyle/>
        <a:p>
          <a:r>
            <a:rPr lang="en-US"/>
            <a:t>Identify platform to build the Volunteer Registry</a:t>
          </a:r>
        </a:p>
      </dgm:t>
    </dgm:pt>
    <dgm:pt modelId="{AB510310-48DA-4988-B448-7F0447FD4A3E}" type="parTrans" cxnId="{C294E3F9-582A-46F7-9104-41BCD4195F40}">
      <dgm:prSet/>
      <dgm:spPr/>
      <dgm:t>
        <a:bodyPr/>
        <a:lstStyle/>
        <a:p>
          <a:endParaRPr lang="en-US"/>
        </a:p>
      </dgm:t>
    </dgm:pt>
    <dgm:pt modelId="{22F862ED-3FA0-4E2B-8D38-F956CB31F62A}" type="sibTrans" cxnId="{C294E3F9-582A-46F7-9104-41BCD4195F40}">
      <dgm:prSet/>
      <dgm:spPr/>
      <dgm:t>
        <a:bodyPr/>
        <a:lstStyle/>
        <a:p>
          <a:endParaRPr lang="en-US"/>
        </a:p>
      </dgm:t>
    </dgm:pt>
    <dgm:pt modelId="{C768F00B-4D39-4BD7-A246-E6D770D2AB6E}">
      <dgm:prSet/>
      <dgm:spPr/>
      <dgm:t>
        <a:bodyPr/>
        <a:lstStyle/>
        <a:p>
          <a:pPr>
            <a:defRPr b="1"/>
          </a:pPr>
          <a:r>
            <a:rPr lang="en-US"/>
            <a:t>Summer-Winter 2023</a:t>
          </a:r>
        </a:p>
      </dgm:t>
    </dgm:pt>
    <dgm:pt modelId="{3230FB26-4082-40B3-99E1-3D3F9B756D4B}" type="parTrans" cxnId="{85265055-E366-4640-8CA2-9D73095C67E8}">
      <dgm:prSet/>
      <dgm:spPr/>
      <dgm:t>
        <a:bodyPr/>
        <a:lstStyle/>
        <a:p>
          <a:endParaRPr lang="en-US"/>
        </a:p>
      </dgm:t>
    </dgm:pt>
    <dgm:pt modelId="{E9B63393-CD76-43E9-81B7-2013C6AB9D81}" type="sibTrans" cxnId="{85265055-E366-4640-8CA2-9D73095C67E8}">
      <dgm:prSet/>
      <dgm:spPr/>
      <dgm:t>
        <a:bodyPr/>
        <a:lstStyle/>
        <a:p>
          <a:endParaRPr lang="en-US"/>
        </a:p>
      </dgm:t>
    </dgm:pt>
    <dgm:pt modelId="{38186BA0-15AE-4529-A2F3-C09E01257872}">
      <dgm:prSet/>
      <dgm:spPr/>
      <dgm:t>
        <a:bodyPr/>
        <a:lstStyle/>
        <a:p>
          <a:r>
            <a:rPr lang="en-US"/>
            <a:t>Build and validation of Registry solution</a:t>
          </a:r>
        </a:p>
      </dgm:t>
    </dgm:pt>
    <dgm:pt modelId="{DFE1A088-40B8-4AC0-9781-CBAF844EB0AD}" type="parTrans" cxnId="{68C6D1BF-2207-4F85-BCD1-DD594E219E78}">
      <dgm:prSet/>
      <dgm:spPr/>
      <dgm:t>
        <a:bodyPr/>
        <a:lstStyle/>
        <a:p>
          <a:endParaRPr lang="en-US"/>
        </a:p>
      </dgm:t>
    </dgm:pt>
    <dgm:pt modelId="{910B1B3E-864D-499B-8835-94A90B3E4839}" type="sibTrans" cxnId="{68C6D1BF-2207-4F85-BCD1-DD594E219E78}">
      <dgm:prSet/>
      <dgm:spPr/>
      <dgm:t>
        <a:bodyPr/>
        <a:lstStyle/>
        <a:p>
          <a:endParaRPr lang="en-US"/>
        </a:p>
      </dgm:t>
    </dgm:pt>
    <dgm:pt modelId="{EBA1DC28-80AB-4095-9E74-A027894C7718}">
      <dgm:prSet/>
      <dgm:spPr/>
      <dgm:t>
        <a:bodyPr/>
        <a:lstStyle/>
        <a:p>
          <a:pPr>
            <a:defRPr b="1"/>
          </a:pPr>
          <a:r>
            <a:rPr lang="en-US"/>
            <a:t>Spring / Summer 2024</a:t>
          </a:r>
        </a:p>
      </dgm:t>
    </dgm:pt>
    <dgm:pt modelId="{BF421CC5-4C73-473D-AB61-860E1419E862}" type="parTrans" cxnId="{70709420-1A1F-4630-9D58-521E87AAA8D0}">
      <dgm:prSet/>
      <dgm:spPr/>
      <dgm:t>
        <a:bodyPr/>
        <a:lstStyle/>
        <a:p>
          <a:endParaRPr lang="en-US"/>
        </a:p>
      </dgm:t>
    </dgm:pt>
    <dgm:pt modelId="{5F5149D4-62C3-45EA-8357-1C2D5525EBCB}" type="sibTrans" cxnId="{70709420-1A1F-4630-9D58-521E87AAA8D0}">
      <dgm:prSet/>
      <dgm:spPr/>
      <dgm:t>
        <a:bodyPr/>
        <a:lstStyle/>
        <a:p>
          <a:endParaRPr lang="en-US"/>
        </a:p>
      </dgm:t>
    </dgm:pt>
    <dgm:pt modelId="{CE67786B-4A99-4F28-BE97-7C3E7FC29F8B}">
      <dgm:prSet/>
      <dgm:spPr/>
      <dgm:t>
        <a:bodyPr/>
        <a:lstStyle/>
        <a:p>
          <a:r>
            <a:rPr lang="en-US"/>
            <a:t>Registry Launch </a:t>
          </a:r>
        </a:p>
      </dgm:t>
    </dgm:pt>
    <dgm:pt modelId="{987082A5-E8CD-4117-A8DE-0EADE905B502}" type="parTrans" cxnId="{DCA8281F-8174-44F7-8BDD-7A7A238833A9}">
      <dgm:prSet/>
      <dgm:spPr/>
      <dgm:t>
        <a:bodyPr/>
        <a:lstStyle/>
        <a:p>
          <a:endParaRPr lang="en-US"/>
        </a:p>
      </dgm:t>
    </dgm:pt>
    <dgm:pt modelId="{E8FAAE10-1840-4596-9B48-BF5B0D5AE96D}" type="sibTrans" cxnId="{DCA8281F-8174-44F7-8BDD-7A7A238833A9}">
      <dgm:prSet/>
      <dgm:spPr/>
      <dgm:t>
        <a:bodyPr/>
        <a:lstStyle/>
        <a:p>
          <a:endParaRPr lang="en-US"/>
        </a:p>
      </dgm:t>
    </dgm:pt>
    <dgm:pt modelId="{806189C5-0677-4A84-BAB8-E5ED3CBD6575}" type="pres">
      <dgm:prSet presAssocID="{36F63D70-A3DA-4FE6-8FD2-900C426E4B62}" presName="root" presStyleCnt="0">
        <dgm:presLayoutVars>
          <dgm:chMax/>
          <dgm:chPref/>
          <dgm:animLvl val="lvl"/>
        </dgm:presLayoutVars>
      </dgm:prSet>
      <dgm:spPr/>
    </dgm:pt>
    <dgm:pt modelId="{61FF4DAE-B0F3-4BA6-A47F-BA799D7D3F72}" type="pres">
      <dgm:prSet presAssocID="{36F63D70-A3DA-4FE6-8FD2-900C426E4B62}" presName="divider" presStyleLbl="fgAcc1" presStyleIdx="0" presStyleCnt="7"/>
      <dgm:spPr>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97BA3D25-BD4F-4ECA-8D5F-A79ED4557EA4}" type="pres">
      <dgm:prSet presAssocID="{36F63D70-A3DA-4FE6-8FD2-900C426E4B62}" presName="nodes" presStyleCnt="0">
        <dgm:presLayoutVars>
          <dgm:chMax/>
          <dgm:chPref/>
          <dgm:animLvl val="lvl"/>
        </dgm:presLayoutVars>
      </dgm:prSet>
      <dgm:spPr/>
    </dgm:pt>
    <dgm:pt modelId="{06431EF9-4327-4D31-A316-91B3E6142038}" type="pres">
      <dgm:prSet presAssocID="{AB52219F-9629-4C9D-AF92-7B83B8E718F8}" presName="composite" presStyleCnt="0"/>
      <dgm:spPr/>
    </dgm:pt>
    <dgm:pt modelId="{62582C43-C68A-49AD-99DA-36D63736A9EF}" type="pres">
      <dgm:prSet presAssocID="{AB52219F-9629-4C9D-AF92-7B83B8E718F8}" presName="ConnectorPoint" presStyleLbl="lnNode1" presStyleIdx="0" presStyleCnt="6"/>
      <dgm:spPr>
        <a:solidFill>
          <a:schemeClr val="accent2">
            <a:hueOff val="0"/>
            <a:satOff val="0"/>
            <a:lumOff val="0"/>
            <a:alphaOff val="0"/>
          </a:schemeClr>
        </a:solidFill>
        <a:ln w="6350" cap="rnd" cmpd="sng" algn="ctr">
          <a:solidFill>
            <a:schemeClr val="lt1">
              <a:hueOff val="0"/>
              <a:satOff val="0"/>
              <a:lumOff val="0"/>
              <a:alphaOff val="0"/>
            </a:schemeClr>
          </a:solidFill>
          <a:prstDash val="solid"/>
        </a:ln>
        <a:effectLst/>
      </dgm:spPr>
    </dgm:pt>
    <dgm:pt modelId="{51BBBCEA-C063-4BB0-8EC6-83E5AF45A543}" type="pres">
      <dgm:prSet presAssocID="{AB52219F-9629-4C9D-AF92-7B83B8E718F8}" presName="DropPinPlaceHolder" presStyleCnt="0"/>
      <dgm:spPr/>
    </dgm:pt>
    <dgm:pt modelId="{9845EDD5-1758-4ACD-BC9D-40B13F6CA0EB}" type="pres">
      <dgm:prSet presAssocID="{AB52219F-9629-4C9D-AF92-7B83B8E718F8}" presName="DropPin" presStyleLbl="alignNode1" presStyleIdx="0" presStyleCnt="6"/>
      <dgm:spPr/>
    </dgm:pt>
    <dgm:pt modelId="{EA718E00-1042-4343-ACA9-3C3AE9B79669}" type="pres">
      <dgm:prSet presAssocID="{AB52219F-9629-4C9D-AF92-7B83B8E718F8}" presName="Ellipse" presStyleLbl="fgAcc1" presStyleIdx="1" presStyleCnt="7"/>
      <dgm:spPr>
        <a:solidFill>
          <a:schemeClr val="lt1">
            <a:alpha val="90000"/>
            <a:hueOff val="0"/>
            <a:satOff val="0"/>
            <a:lumOff val="0"/>
            <a:alphaOff val="0"/>
          </a:schemeClr>
        </a:solidFill>
        <a:ln w="15875" cap="rnd" cmpd="sng" algn="ctr">
          <a:noFill/>
          <a:prstDash val="solid"/>
        </a:ln>
        <a:effectLst/>
      </dgm:spPr>
    </dgm:pt>
    <dgm:pt modelId="{F1079910-4E32-4919-9B91-A4373326D895}" type="pres">
      <dgm:prSet presAssocID="{AB52219F-9629-4C9D-AF92-7B83B8E718F8}" presName="L2TextContainer" presStyleLbl="revTx" presStyleIdx="0" presStyleCnt="12">
        <dgm:presLayoutVars>
          <dgm:bulletEnabled val="1"/>
        </dgm:presLayoutVars>
      </dgm:prSet>
      <dgm:spPr/>
    </dgm:pt>
    <dgm:pt modelId="{CDB24457-E2B3-4671-9806-C98A77E24478}" type="pres">
      <dgm:prSet presAssocID="{AB52219F-9629-4C9D-AF92-7B83B8E718F8}" presName="L1TextContainer" presStyleLbl="revTx" presStyleIdx="1" presStyleCnt="12">
        <dgm:presLayoutVars>
          <dgm:chMax val="1"/>
          <dgm:chPref val="1"/>
          <dgm:bulletEnabled val="1"/>
        </dgm:presLayoutVars>
      </dgm:prSet>
      <dgm:spPr/>
    </dgm:pt>
    <dgm:pt modelId="{2630025F-85E5-4307-BF06-28B190E52D67}" type="pres">
      <dgm:prSet presAssocID="{AB52219F-9629-4C9D-AF92-7B83B8E718F8}" presName="ConnectLine" presStyleLbl="sibTrans1D1" presStyleIdx="0" presStyleCnt="6"/>
      <dgm:spPr>
        <a:noFill/>
        <a:ln w="12700" cap="rnd" cmpd="sng" algn="ctr">
          <a:solidFill>
            <a:schemeClr val="accent2">
              <a:hueOff val="0"/>
              <a:satOff val="0"/>
              <a:lumOff val="0"/>
              <a:alphaOff val="0"/>
            </a:schemeClr>
          </a:solidFill>
          <a:prstDash val="dash"/>
        </a:ln>
        <a:effectLst/>
      </dgm:spPr>
    </dgm:pt>
    <dgm:pt modelId="{15564D71-BD38-48D0-90C6-CFA657E97F67}" type="pres">
      <dgm:prSet presAssocID="{AB52219F-9629-4C9D-AF92-7B83B8E718F8}" presName="EmptyPlaceHolder" presStyleCnt="0"/>
      <dgm:spPr/>
    </dgm:pt>
    <dgm:pt modelId="{71EB2F30-722D-4747-8832-A8CD628177F4}" type="pres">
      <dgm:prSet presAssocID="{346B047F-E031-4584-983A-16D9946C71E5}" presName="spaceBetweenRectangles" presStyleCnt="0"/>
      <dgm:spPr/>
    </dgm:pt>
    <dgm:pt modelId="{2BA04C33-D1C4-48BA-849B-449A1C5262BB}" type="pres">
      <dgm:prSet presAssocID="{DC7A55E4-91BF-4BDC-814C-2998D528B3CF}" presName="composite" presStyleCnt="0"/>
      <dgm:spPr/>
    </dgm:pt>
    <dgm:pt modelId="{8059ED33-33CE-40B2-AE6F-24323EFFB43C}" type="pres">
      <dgm:prSet presAssocID="{DC7A55E4-91BF-4BDC-814C-2998D528B3CF}" presName="ConnectorPoint" presStyleLbl="lnNode1" presStyleIdx="1" presStyleCnt="6"/>
      <dgm:spPr>
        <a:solidFill>
          <a:schemeClr val="accent2">
            <a:hueOff val="-1750886"/>
            <a:satOff val="-1580"/>
            <a:lumOff val="-352"/>
            <a:alphaOff val="0"/>
          </a:schemeClr>
        </a:solidFill>
        <a:ln w="6350" cap="rnd" cmpd="sng" algn="ctr">
          <a:solidFill>
            <a:schemeClr val="lt1">
              <a:hueOff val="0"/>
              <a:satOff val="0"/>
              <a:lumOff val="0"/>
              <a:alphaOff val="0"/>
            </a:schemeClr>
          </a:solidFill>
          <a:prstDash val="solid"/>
        </a:ln>
        <a:effectLst/>
      </dgm:spPr>
    </dgm:pt>
    <dgm:pt modelId="{FD5D02F6-6085-448C-90B3-2E8D3D961BF4}" type="pres">
      <dgm:prSet presAssocID="{DC7A55E4-91BF-4BDC-814C-2998D528B3CF}" presName="DropPinPlaceHolder" presStyleCnt="0"/>
      <dgm:spPr/>
    </dgm:pt>
    <dgm:pt modelId="{A88B935B-4279-4D30-B2FA-C074CB92DAF7}" type="pres">
      <dgm:prSet presAssocID="{DC7A55E4-91BF-4BDC-814C-2998D528B3CF}" presName="DropPin" presStyleLbl="alignNode1" presStyleIdx="1" presStyleCnt="6"/>
      <dgm:spPr/>
    </dgm:pt>
    <dgm:pt modelId="{083D002E-F36E-452C-9F30-ED97A172680F}" type="pres">
      <dgm:prSet presAssocID="{DC7A55E4-91BF-4BDC-814C-2998D528B3CF}" presName="Ellipse" presStyleLbl="fgAcc1" presStyleIdx="2" presStyleCnt="7"/>
      <dgm:spPr>
        <a:solidFill>
          <a:schemeClr val="lt1">
            <a:alpha val="90000"/>
            <a:hueOff val="0"/>
            <a:satOff val="0"/>
            <a:lumOff val="0"/>
            <a:alphaOff val="0"/>
          </a:schemeClr>
        </a:solidFill>
        <a:ln w="15875" cap="rnd" cmpd="sng" algn="ctr">
          <a:noFill/>
          <a:prstDash val="solid"/>
        </a:ln>
        <a:effectLst/>
      </dgm:spPr>
    </dgm:pt>
    <dgm:pt modelId="{21199778-8FD6-49D6-A2C1-D985D9D8D637}" type="pres">
      <dgm:prSet presAssocID="{DC7A55E4-91BF-4BDC-814C-2998D528B3CF}" presName="L2TextContainer" presStyleLbl="revTx" presStyleIdx="2" presStyleCnt="12">
        <dgm:presLayoutVars>
          <dgm:bulletEnabled val="1"/>
        </dgm:presLayoutVars>
      </dgm:prSet>
      <dgm:spPr/>
    </dgm:pt>
    <dgm:pt modelId="{AC95B0B0-35BE-4B46-B6B9-182BCDC0B87B}" type="pres">
      <dgm:prSet presAssocID="{DC7A55E4-91BF-4BDC-814C-2998D528B3CF}" presName="L1TextContainer" presStyleLbl="revTx" presStyleIdx="3" presStyleCnt="12">
        <dgm:presLayoutVars>
          <dgm:chMax val="1"/>
          <dgm:chPref val="1"/>
          <dgm:bulletEnabled val="1"/>
        </dgm:presLayoutVars>
      </dgm:prSet>
      <dgm:spPr/>
    </dgm:pt>
    <dgm:pt modelId="{5AF0E162-B9CE-484D-A706-9EA1327CCE10}" type="pres">
      <dgm:prSet presAssocID="{DC7A55E4-91BF-4BDC-814C-2998D528B3CF}" presName="ConnectLine" presStyleLbl="sibTrans1D1" presStyleIdx="1" presStyleCnt="6"/>
      <dgm:spPr>
        <a:noFill/>
        <a:ln w="12700" cap="rnd" cmpd="sng" algn="ctr">
          <a:solidFill>
            <a:schemeClr val="accent2">
              <a:hueOff val="-1750886"/>
              <a:satOff val="-1580"/>
              <a:lumOff val="-352"/>
              <a:alphaOff val="0"/>
            </a:schemeClr>
          </a:solidFill>
          <a:prstDash val="dash"/>
        </a:ln>
        <a:effectLst/>
      </dgm:spPr>
    </dgm:pt>
    <dgm:pt modelId="{716426E3-6998-49A5-ABA2-8E495538461C}" type="pres">
      <dgm:prSet presAssocID="{DC7A55E4-91BF-4BDC-814C-2998D528B3CF}" presName="EmptyPlaceHolder" presStyleCnt="0"/>
      <dgm:spPr/>
    </dgm:pt>
    <dgm:pt modelId="{9A6DE8AE-A770-4FC9-8A65-AF4127AF71CF}" type="pres">
      <dgm:prSet presAssocID="{50040414-4EAC-4E86-AC9D-BC92E7C7AB62}" presName="spaceBetweenRectangles" presStyleCnt="0"/>
      <dgm:spPr/>
    </dgm:pt>
    <dgm:pt modelId="{C92305BB-106A-4D57-9EF3-E9660CAF40B8}" type="pres">
      <dgm:prSet presAssocID="{E2653B02-E388-44AF-B842-B82192F02D15}" presName="composite" presStyleCnt="0"/>
      <dgm:spPr/>
    </dgm:pt>
    <dgm:pt modelId="{08FDB6E0-F274-401B-930C-586CF769DB9E}" type="pres">
      <dgm:prSet presAssocID="{E2653B02-E388-44AF-B842-B82192F02D15}" presName="ConnectorPoint" presStyleLbl="lnNode1" presStyleIdx="2" presStyleCnt="6"/>
      <dgm:spPr>
        <a:solidFill>
          <a:schemeClr val="accent2">
            <a:hueOff val="-3501772"/>
            <a:satOff val="-3160"/>
            <a:lumOff val="-705"/>
            <a:alphaOff val="0"/>
          </a:schemeClr>
        </a:solidFill>
        <a:ln w="6350" cap="rnd" cmpd="sng" algn="ctr">
          <a:solidFill>
            <a:schemeClr val="lt1">
              <a:hueOff val="0"/>
              <a:satOff val="0"/>
              <a:lumOff val="0"/>
              <a:alphaOff val="0"/>
            </a:schemeClr>
          </a:solidFill>
          <a:prstDash val="solid"/>
        </a:ln>
        <a:effectLst/>
      </dgm:spPr>
    </dgm:pt>
    <dgm:pt modelId="{33C70BA8-01EF-4642-96FA-D4BCA9B1C07F}" type="pres">
      <dgm:prSet presAssocID="{E2653B02-E388-44AF-B842-B82192F02D15}" presName="DropPinPlaceHolder" presStyleCnt="0"/>
      <dgm:spPr/>
    </dgm:pt>
    <dgm:pt modelId="{B8127C32-4E98-4F97-9384-7673D062E792}" type="pres">
      <dgm:prSet presAssocID="{E2653B02-E388-44AF-B842-B82192F02D15}" presName="DropPin" presStyleLbl="alignNode1" presStyleIdx="2" presStyleCnt="6"/>
      <dgm:spPr/>
    </dgm:pt>
    <dgm:pt modelId="{31EC80B7-3D6B-4215-9A91-13B474963FC2}" type="pres">
      <dgm:prSet presAssocID="{E2653B02-E388-44AF-B842-B82192F02D15}" presName="Ellipse" presStyleLbl="fgAcc1" presStyleIdx="3" presStyleCnt="7"/>
      <dgm:spPr>
        <a:solidFill>
          <a:schemeClr val="lt1">
            <a:alpha val="90000"/>
            <a:hueOff val="0"/>
            <a:satOff val="0"/>
            <a:lumOff val="0"/>
            <a:alphaOff val="0"/>
          </a:schemeClr>
        </a:solidFill>
        <a:ln w="15875" cap="rnd" cmpd="sng" algn="ctr">
          <a:noFill/>
          <a:prstDash val="solid"/>
        </a:ln>
        <a:effectLst/>
      </dgm:spPr>
    </dgm:pt>
    <dgm:pt modelId="{D19C5779-6713-48F8-A92A-99F3444B7289}" type="pres">
      <dgm:prSet presAssocID="{E2653B02-E388-44AF-B842-B82192F02D15}" presName="L2TextContainer" presStyleLbl="revTx" presStyleIdx="4" presStyleCnt="12">
        <dgm:presLayoutVars>
          <dgm:bulletEnabled val="1"/>
        </dgm:presLayoutVars>
      </dgm:prSet>
      <dgm:spPr/>
    </dgm:pt>
    <dgm:pt modelId="{BA44F42A-F79F-4FAF-BB68-286909DD53F4}" type="pres">
      <dgm:prSet presAssocID="{E2653B02-E388-44AF-B842-B82192F02D15}" presName="L1TextContainer" presStyleLbl="revTx" presStyleIdx="5" presStyleCnt="12">
        <dgm:presLayoutVars>
          <dgm:chMax val="1"/>
          <dgm:chPref val="1"/>
          <dgm:bulletEnabled val="1"/>
        </dgm:presLayoutVars>
      </dgm:prSet>
      <dgm:spPr/>
    </dgm:pt>
    <dgm:pt modelId="{19FE9767-65BD-4564-BFD5-C42B58FF6B2C}" type="pres">
      <dgm:prSet presAssocID="{E2653B02-E388-44AF-B842-B82192F02D15}" presName="ConnectLine" presStyleLbl="sibTrans1D1" presStyleIdx="2" presStyleCnt="6"/>
      <dgm:spPr>
        <a:noFill/>
        <a:ln w="12700" cap="rnd" cmpd="sng" algn="ctr">
          <a:solidFill>
            <a:schemeClr val="accent2">
              <a:hueOff val="-3501772"/>
              <a:satOff val="-3160"/>
              <a:lumOff val="-705"/>
              <a:alphaOff val="0"/>
            </a:schemeClr>
          </a:solidFill>
          <a:prstDash val="dash"/>
        </a:ln>
        <a:effectLst/>
      </dgm:spPr>
    </dgm:pt>
    <dgm:pt modelId="{F22C3A3A-B4AE-40BF-8B13-CC844B1F4C5D}" type="pres">
      <dgm:prSet presAssocID="{E2653B02-E388-44AF-B842-B82192F02D15}" presName="EmptyPlaceHolder" presStyleCnt="0"/>
      <dgm:spPr/>
    </dgm:pt>
    <dgm:pt modelId="{B1922AE7-CEA2-4434-8BA7-455B7D2A5544}" type="pres">
      <dgm:prSet presAssocID="{0002A51C-E8C9-4C51-96C6-D7991975CA7B}" presName="spaceBetweenRectangles" presStyleCnt="0"/>
      <dgm:spPr/>
    </dgm:pt>
    <dgm:pt modelId="{38F595D3-4D9B-4BC1-839F-1F540F5533B9}" type="pres">
      <dgm:prSet presAssocID="{9E15C4DF-CAD2-49BA-860F-E26CF39FF312}" presName="composite" presStyleCnt="0"/>
      <dgm:spPr/>
    </dgm:pt>
    <dgm:pt modelId="{C160717C-5653-4AFD-8064-4C6D374EF1BF}" type="pres">
      <dgm:prSet presAssocID="{9E15C4DF-CAD2-49BA-860F-E26CF39FF312}" presName="ConnectorPoint" presStyleLbl="lnNode1" presStyleIdx="3" presStyleCnt="6"/>
      <dgm:spPr>
        <a:solidFill>
          <a:schemeClr val="accent2">
            <a:hueOff val="-5252659"/>
            <a:satOff val="-4740"/>
            <a:lumOff val="-1057"/>
            <a:alphaOff val="0"/>
          </a:schemeClr>
        </a:solidFill>
        <a:ln w="6350" cap="rnd" cmpd="sng" algn="ctr">
          <a:solidFill>
            <a:schemeClr val="lt1">
              <a:hueOff val="0"/>
              <a:satOff val="0"/>
              <a:lumOff val="0"/>
              <a:alphaOff val="0"/>
            </a:schemeClr>
          </a:solidFill>
          <a:prstDash val="solid"/>
        </a:ln>
        <a:effectLst/>
      </dgm:spPr>
    </dgm:pt>
    <dgm:pt modelId="{195279CF-2B0A-4988-817C-902E9B211A37}" type="pres">
      <dgm:prSet presAssocID="{9E15C4DF-CAD2-49BA-860F-E26CF39FF312}" presName="DropPinPlaceHolder" presStyleCnt="0"/>
      <dgm:spPr/>
    </dgm:pt>
    <dgm:pt modelId="{16EC4068-3F5E-46CE-86FD-FB76A9C3C27B}" type="pres">
      <dgm:prSet presAssocID="{9E15C4DF-CAD2-49BA-860F-E26CF39FF312}" presName="DropPin" presStyleLbl="alignNode1" presStyleIdx="3" presStyleCnt="6"/>
      <dgm:spPr>
        <a:xfrm rot="18900000">
          <a:off x="4844077" y="4311571"/>
          <a:ext cx="389435" cy="389435"/>
        </a:xfrm>
        <a:prstGeom prst="teardrop">
          <a:avLst>
            <a:gd name="adj" fmla="val 115000"/>
          </a:avLst>
        </a:prstGeom>
        <a:solidFill>
          <a:srgbClr val="ED7D31">
            <a:hueOff val="-1164290"/>
            <a:satOff val="-67142"/>
            <a:lumOff val="6902"/>
            <a:alphaOff val="0"/>
          </a:srgbClr>
        </a:solidFill>
        <a:ln w="12700" cap="flat" cmpd="sng" algn="ctr">
          <a:solidFill>
            <a:srgbClr val="ED7D31">
              <a:hueOff val="-1164290"/>
              <a:satOff val="-67142"/>
              <a:lumOff val="6902"/>
              <a:alphaOff val="0"/>
            </a:srgbClr>
          </a:solidFill>
          <a:prstDash val="solid"/>
          <a:miter lim="800000"/>
        </a:ln>
        <a:effectLst/>
      </dgm:spPr>
    </dgm:pt>
    <dgm:pt modelId="{2716E40D-A8B2-4B27-9E41-B1CD05078B8A}" type="pres">
      <dgm:prSet presAssocID="{9E15C4DF-CAD2-49BA-860F-E26CF39FF312}" presName="Ellipse" presStyleLbl="fgAcc1" presStyleIdx="4" presStyleCnt="7"/>
      <dgm:spPr>
        <a:xfrm>
          <a:off x="4887340" y="4354834"/>
          <a:ext cx="302909" cy="302909"/>
        </a:xfrm>
        <a:prstGeom prst="ellipse">
          <a:avLst/>
        </a:prstGeom>
        <a:solidFill>
          <a:prstClr val="white">
            <a:alpha val="90000"/>
            <a:hueOff val="0"/>
            <a:satOff val="0"/>
            <a:lumOff val="0"/>
            <a:alphaOff val="0"/>
          </a:prstClr>
        </a:solidFill>
        <a:ln w="15875" cap="rnd" cmpd="sng" algn="ctr">
          <a:noFill/>
          <a:prstDash val="solid"/>
          <a:miter lim="800000"/>
        </a:ln>
        <a:effectLst/>
      </dgm:spPr>
    </dgm:pt>
    <dgm:pt modelId="{07651263-985D-45EF-8FA9-CB51647E2CC0}" type="pres">
      <dgm:prSet presAssocID="{9E15C4DF-CAD2-49BA-860F-E26CF39FF312}" presName="L2TextContainer" presStyleLbl="revTx" presStyleIdx="6" presStyleCnt="12">
        <dgm:presLayoutVars>
          <dgm:bulletEnabled val="1"/>
        </dgm:presLayoutVars>
      </dgm:prSet>
      <dgm:spPr/>
    </dgm:pt>
    <dgm:pt modelId="{B4925328-DC21-404E-8168-C9E5EDA3B33F}" type="pres">
      <dgm:prSet presAssocID="{9E15C4DF-CAD2-49BA-860F-E26CF39FF312}" presName="L1TextContainer" presStyleLbl="revTx" presStyleIdx="7" presStyleCnt="12">
        <dgm:presLayoutVars>
          <dgm:chMax val="1"/>
          <dgm:chPref val="1"/>
          <dgm:bulletEnabled val="1"/>
        </dgm:presLayoutVars>
      </dgm:prSet>
      <dgm:spPr/>
    </dgm:pt>
    <dgm:pt modelId="{854C2E9B-C09D-441F-9E4E-29D28A89A357}" type="pres">
      <dgm:prSet presAssocID="{9E15C4DF-CAD2-49BA-860F-E26CF39FF312}" presName="ConnectLine" presStyleLbl="sibTrans1D1" presStyleIdx="3" presStyleCnt="6"/>
      <dgm:spPr>
        <a:noFill/>
        <a:ln w="12700" cap="rnd" cmpd="sng" algn="ctr">
          <a:solidFill>
            <a:schemeClr val="accent2">
              <a:hueOff val="-5252659"/>
              <a:satOff val="-4740"/>
              <a:lumOff val="-1057"/>
              <a:alphaOff val="0"/>
            </a:schemeClr>
          </a:solidFill>
          <a:prstDash val="dash"/>
        </a:ln>
        <a:effectLst/>
      </dgm:spPr>
    </dgm:pt>
    <dgm:pt modelId="{3D8AF28C-C221-4A31-831D-766BE9280F16}" type="pres">
      <dgm:prSet presAssocID="{9E15C4DF-CAD2-49BA-860F-E26CF39FF312}" presName="EmptyPlaceHolder" presStyleCnt="0"/>
      <dgm:spPr/>
    </dgm:pt>
    <dgm:pt modelId="{94A8BBB7-43C1-44E1-BF06-F0AB52C4218B}" type="pres">
      <dgm:prSet presAssocID="{FBD767A4-BD84-46AC-9DBF-1C6A657CD523}" presName="spaceBetweenRectangles" presStyleCnt="0"/>
      <dgm:spPr/>
    </dgm:pt>
    <dgm:pt modelId="{641957E3-E1E1-4CD5-8DD1-23D29092B31E}" type="pres">
      <dgm:prSet presAssocID="{C768F00B-4D39-4BD7-A246-E6D770D2AB6E}" presName="composite" presStyleCnt="0"/>
      <dgm:spPr/>
    </dgm:pt>
    <dgm:pt modelId="{98FC72D7-D9BE-4A7A-A0AA-22B856BFB086}" type="pres">
      <dgm:prSet presAssocID="{C768F00B-4D39-4BD7-A246-E6D770D2AB6E}" presName="ConnectorPoint" presStyleLbl="lnNode1" presStyleIdx="4" presStyleCnt="6"/>
      <dgm:spPr>
        <a:solidFill>
          <a:schemeClr val="accent2">
            <a:hueOff val="-7003545"/>
            <a:satOff val="-6320"/>
            <a:lumOff val="-1410"/>
            <a:alphaOff val="0"/>
          </a:schemeClr>
        </a:solidFill>
        <a:ln w="6350" cap="rnd" cmpd="sng" algn="ctr">
          <a:solidFill>
            <a:schemeClr val="lt1">
              <a:hueOff val="0"/>
              <a:satOff val="0"/>
              <a:lumOff val="0"/>
              <a:alphaOff val="0"/>
            </a:schemeClr>
          </a:solidFill>
          <a:prstDash val="solid"/>
        </a:ln>
        <a:effectLst/>
      </dgm:spPr>
    </dgm:pt>
    <dgm:pt modelId="{DF7F8AF9-4FA8-4C16-A2D9-3805BE89A417}" type="pres">
      <dgm:prSet presAssocID="{C768F00B-4D39-4BD7-A246-E6D770D2AB6E}" presName="DropPinPlaceHolder" presStyleCnt="0"/>
      <dgm:spPr/>
    </dgm:pt>
    <dgm:pt modelId="{BD8E3235-AB12-4A93-B219-A0A823D00979}" type="pres">
      <dgm:prSet presAssocID="{C768F00B-4D39-4BD7-A246-E6D770D2AB6E}" presName="DropPin" presStyleLbl="alignNode1" presStyleIdx="4" presStyleCnt="6"/>
      <dgm:spPr/>
    </dgm:pt>
    <dgm:pt modelId="{86D1BB73-FAB1-4888-AAF9-7D0BA6403308}" type="pres">
      <dgm:prSet presAssocID="{C768F00B-4D39-4BD7-A246-E6D770D2AB6E}" presName="Ellipse" presStyleLbl="fgAcc1" presStyleIdx="5" presStyleCnt="7"/>
      <dgm:spPr>
        <a:solidFill>
          <a:schemeClr val="lt1">
            <a:alpha val="90000"/>
            <a:hueOff val="0"/>
            <a:satOff val="0"/>
            <a:lumOff val="0"/>
            <a:alphaOff val="0"/>
          </a:schemeClr>
        </a:solidFill>
        <a:ln w="15875" cap="rnd" cmpd="sng" algn="ctr">
          <a:noFill/>
          <a:prstDash val="solid"/>
        </a:ln>
        <a:effectLst/>
      </dgm:spPr>
    </dgm:pt>
    <dgm:pt modelId="{A186A7E0-2800-4139-8209-5F49473B67B3}" type="pres">
      <dgm:prSet presAssocID="{C768F00B-4D39-4BD7-A246-E6D770D2AB6E}" presName="L2TextContainer" presStyleLbl="revTx" presStyleIdx="8" presStyleCnt="12">
        <dgm:presLayoutVars>
          <dgm:bulletEnabled val="1"/>
        </dgm:presLayoutVars>
      </dgm:prSet>
      <dgm:spPr/>
    </dgm:pt>
    <dgm:pt modelId="{CB073E1A-034A-43E5-9355-2A62D3900240}" type="pres">
      <dgm:prSet presAssocID="{C768F00B-4D39-4BD7-A246-E6D770D2AB6E}" presName="L1TextContainer" presStyleLbl="revTx" presStyleIdx="9" presStyleCnt="12">
        <dgm:presLayoutVars>
          <dgm:chMax val="1"/>
          <dgm:chPref val="1"/>
          <dgm:bulletEnabled val="1"/>
        </dgm:presLayoutVars>
      </dgm:prSet>
      <dgm:spPr/>
    </dgm:pt>
    <dgm:pt modelId="{F7C2ABA7-BCCC-4977-8117-5613552B8087}" type="pres">
      <dgm:prSet presAssocID="{C768F00B-4D39-4BD7-A246-E6D770D2AB6E}" presName="ConnectLine" presStyleLbl="sibTrans1D1" presStyleIdx="4" presStyleCnt="6"/>
      <dgm:spPr>
        <a:noFill/>
        <a:ln w="12700" cap="rnd" cmpd="sng" algn="ctr">
          <a:solidFill>
            <a:schemeClr val="accent2">
              <a:hueOff val="-7003545"/>
              <a:satOff val="-6320"/>
              <a:lumOff val="-1410"/>
              <a:alphaOff val="0"/>
            </a:schemeClr>
          </a:solidFill>
          <a:prstDash val="dash"/>
        </a:ln>
        <a:effectLst/>
      </dgm:spPr>
    </dgm:pt>
    <dgm:pt modelId="{9D774D4B-4D6C-4D4A-9C24-3F40EA32CD16}" type="pres">
      <dgm:prSet presAssocID="{C768F00B-4D39-4BD7-A246-E6D770D2AB6E}" presName="EmptyPlaceHolder" presStyleCnt="0"/>
      <dgm:spPr/>
    </dgm:pt>
    <dgm:pt modelId="{497BB412-D959-48B4-B3EB-82179C57F39C}" type="pres">
      <dgm:prSet presAssocID="{E9B63393-CD76-43E9-81B7-2013C6AB9D81}" presName="spaceBetweenRectangles" presStyleCnt="0"/>
      <dgm:spPr/>
    </dgm:pt>
    <dgm:pt modelId="{97780C05-078B-4A10-A950-821E553671C0}" type="pres">
      <dgm:prSet presAssocID="{EBA1DC28-80AB-4095-9E74-A027894C7718}" presName="composite" presStyleCnt="0"/>
      <dgm:spPr/>
    </dgm:pt>
    <dgm:pt modelId="{33E9B1DB-D616-4B50-B89B-459FDA75B206}" type="pres">
      <dgm:prSet presAssocID="{EBA1DC28-80AB-4095-9E74-A027894C7718}" presName="ConnectorPoint" presStyleLbl="lnNode1" presStyleIdx="5" presStyleCnt="6"/>
      <dgm:spPr>
        <a:solidFill>
          <a:schemeClr val="accent2">
            <a:hueOff val="-8754431"/>
            <a:satOff val="-7900"/>
            <a:lumOff val="-1762"/>
            <a:alphaOff val="0"/>
          </a:schemeClr>
        </a:solidFill>
        <a:ln w="6350" cap="rnd" cmpd="sng" algn="ctr">
          <a:solidFill>
            <a:schemeClr val="lt1">
              <a:hueOff val="0"/>
              <a:satOff val="0"/>
              <a:lumOff val="0"/>
              <a:alphaOff val="0"/>
            </a:schemeClr>
          </a:solidFill>
          <a:prstDash val="solid"/>
        </a:ln>
        <a:effectLst/>
      </dgm:spPr>
    </dgm:pt>
    <dgm:pt modelId="{188B161D-CCF1-4497-A444-9958E3EBE44D}" type="pres">
      <dgm:prSet presAssocID="{EBA1DC28-80AB-4095-9E74-A027894C7718}" presName="DropPinPlaceHolder" presStyleCnt="0"/>
      <dgm:spPr/>
    </dgm:pt>
    <dgm:pt modelId="{26E7C55A-548A-4AB7-9A54-8FB64763C596}" type="pres">
      <dgm:prSet presAssocID="{EBA1DC28-80AB-4095-9E74-A027894C7718}" presName="DropPin" presStyleLbl="alignNode1" presStyleIdx="5" presStyleCnt="6"/>
      <dgm:spPr/>
    </dgm:pt>
    <dgm:pt modelId="{D3B12E5C-2A76-4891-8623-E4E33DFBEDA4}" type="pres">
      <dgm:prSet presAssocID="{EBA1DC28-80AB-4095-9E74-A027894C7718}" presName="Ellipse" presStyleLbl="fgAcc1" presStyleIdx="6" presStyleCnt="7"/>
      <dgm:spPr>
        <a:solidFill>
          <a:schemeClr val="lt1">
            <a:alpha val="90000"/>
            <a:hueOff val="0"/>
            <a:satOff val="0"/>
            <a:lumOff val="0"/>
            <a:alphaOff val="0"/>
          </a:schemeClr>
        </a:solidFill>
        <a:ln w="15875" cap="rnd" cmpd="sng" algn="ctr">
          <a:noFill/>
          <a:prstDash val="solid"/>
        </a:ln>
        <a:effectLst/>
      </dgm:spPr>
    </dgm:pt>
    <dgm:pt modelId="{A08817C4-0411-429C-B3F7-3483347FAB2C}" type="pres">
      <dgm:prSet presAssocID="{EBA1DC28-80AB-4095-9E74-A027894C7718}" presName="L2TextContainer" presStyleLbl="revTx" presStyleIdx="10" presStyleCnt="12">
        <dgm:presLayoutVars>
          <dgm:bulletEnabled val="1"/>
        </dgm:presLayoutVars>
      </dgm:prSet>
      <dgm:spPr/>
    </dgm:pt>
    <dgm:pt modelId="{4BA4989B-1B36-4EB9-A945-E8C7A94670E7}" type="pres">
      <dgm:prSet presAssocID="{EBA1DC28-80AB-4095-9E74-A027894C7718}" presName="L1TextContainer" presStyleLbl="revTx" presStyleIdx="11" presStyleCnt="12">
        <dgm:presLayoutVars>
          <dgm:chMax val="1"/>
          <dgm:chPref val="1"/>
          <dgm:bulletEnabled val="1"/>
        </dgm:presLayoutVars>
      </dgm:prSet>
      <dgm:spPr/>
    </dgm:pt>
    <dgm:pt modelId="{49ABBA29-FF01-4294-AE62-3C0EDCC3B382}" type="pres">
      <dgm:prSet presAssocID="{EBA1DC28-80AB-4095-9E74-A027894C7718}" presName="ConnectLine" presStyleLbl="sibTrans1D1" presStyleIdx="5" presStyleCnt="6"/>
      <dgm:spPr>
        <a:noFill/>
        <a:ln w="12700" cap="rnd" cmpd="sng" algn="ctr">
          <a:solidFill>
            <a:schemeClr val="accent2">
              <a:hueOff val="-8754431"/>
              <a:satOff val="-7900"/>
              <a:lumOff val="-1762"/>
              <a:alphaOff val="0"/>
            </a:schemeClr>
          </a:solidFill>
          <a:prstDash val="dash"/>
        </a:ln>
        <a:effectLst/>
      </dgm:spPr>
    </dgm:pt>
    <dgm:pt modelId="{B4EB31D0-4392-48E7-B5B7-B466EADDDF3B}" type="pres">
      <dgm:prSet presAssocID="{EBA1DC28-80AB-4095-9E74-A027894C7718}" presName="EmptyPlaceHolder" presStyleCnt="0"/>
      <dgm:spPr/>
    </dgm:pt>
  </dgm:ptLst>
  <dgm:cxnLst>
    <dgm:cxn modelId="{4971301C-D7F3-43BF-AC68-FCDD7995C2EA}" srcId="{36F63D70-A3DA-4FE6-8FD2-900C426E4B62}" destId="{DC7A55E4-91BF-4BDC-814C-2998D528B3CF}" srcOrd="1" destOrd="0" parTransId="{F80D9927-1F40-4BB9-811C-0686D4D90E83}" sibTransId="{50040414-4EAC-4E86-AC9D-BC92E7C7AB62}"/>
    <dgm:cxn modelId="{DCA8281F-8174-44F7-8BDD-7A7A238833A9}" srcId="{EBA1DC28-80AB-4095-9E74-A027894C7718}" destId="{CE67786B-4A99-4F28-BE97-7C3E7FC29F8B}" srcOrd="0" destOrd="0" parTransId="{987082A5-E8CD-4117-A8DE-0EADE905B502}" sibTransId="{E8FAAE10-1840-4596-9B48-BF5B0D5AE96D}"/>
    <dgm:cxn modelId="{F4EC611F-94C6-4A1C-B3BD-395BBD87F747}" type="presOf" srcId="{DC7A55E4-91BF-4BDC-814C-2998D528B3CF}" destId="{AC95B0B0-35BE-4B46-B6B9-182BCDC0B87B}" srcOrd="0" destOrd="0" presId="urn:microsoft.com/office/officeart/2017/3/layout/DropPinTimeline"/>
    <dgm:cxn modelId="{70709420-1A1F-4630-9D58-521E87AAA8D0}" srcId="{36F63D70-A3DA-4FE6-8FD2-900C426E4B62}" destId="{EBA1DC28-80AB-4095-9E74-A027894C7718}" srcOrd="5" destOrd="0" parTransId="{BF421CC5-4C73-473D-AB61-860E1419E862}" sibTransId="{5F5149D4-62C3-45EA-8357-1C2D5525EBCB}"/>
    <dgm:cxn modelId="{9067AF3A-5899-4F30-B113-1F5853E405E3}" type="presOf" srcId="{D1F835F9-2B11-432D-A147-AD9A84AFEAAC}" destId="{D19C5779-6713-48F8-A92A-99F3444B7289}" srcOrd="0" destOrd="0" presId="urn:microsoft.com/office/officeart/2017/3/layout/DropPinTimeline"/>
    <dgm:cxn modelId="{F212B23D-DAF1-41F3-A47E-A77936177F3D}" type="presOf" srcId="{3C53DC42-BC7D-4BA3-92AB-DFFA197066E4}" destId="{07651263-985D-45EF-8FA9-CB51647E2CC0}" srcOrd="0" destOrd="0" presId="urn:microsoft.com/office/officeart/2017/3/layout/DropPinTimeline"/>
    <dgm:cxn modelId="{C972915F-343B-47B0-BED9-4FB597634B02}" type="presOf" srcId="{71DC59E7-89A2-42EC-94BD-D7DE4B8F6DA9}" destId="{21199778-8FD6-49D6-A2C1-D985D9D8D637}" srcOrd="0" destOrd="0" presId="urn:microsoft.com/office/officeart/2017/3/layout/DropPinTimeline"/>
    <dgm:cxn modelId="{42A62764-7D99-4517-874C-D4847F718978}" type="presOf" srcId="{0DE484FE-788F-4F43-8E60-BAF81793CBBB}" destId="{F1079910-4E32-4919-9B91-A4373326D895}" srcOrd="0" destOrd="0" presId="urn:microsoft.com/office/officeart/2017/3/layout/DropPinTimeline"/>
    <dgm:cxn modelId="{4CDC5D49-B8BC-4B15-B0B5-9A3F5224F1BB}" srcId="{E2653B02-E388-44AF-B842-B82192F02D15}" destId="{D1F835F9-2B11-432D-A147-AD9A84AFEAAC}" srcOrd="0" destOrd="0" parTransId="{505B8975-CD29-4309-9FF8-A906E291F090}" sibTransId="{B6DD17C4-C929-4203-BBA2-3891482D8202}"/>
    <dgm:cxn modelId="{58F05470-FD50-4DFF-8A9E-4CF8FC377146}" type="presOf" srcId="{9E15C4DF-CAD2-49BA-860F-E26CF39FF312}" destId="{B4925328-DC21-404E-8168-C9E5EDA3B33F}" srcOrd="0" destOrd="0" presId="urn:microsoft.com/office/officeart/2017/3/layout/DropPinTimeline"/>
    <dgm:cxn modelId="{85265055-E366-4640-8CA2-9D73095C67E8}" srcId="{36F63D70-A3DA-4FE6-8FD2-900C426E4B62}" destId="{C768F00B-4D39-4BD7-A246-E6D770D2AB6E}" srcOrd="4" destOrd="0" parTransId="{3230FB26-4082-40B3-99E1-3D3F9B756D4B}" sibTransId="{E9B63393-CD76-43E9-81B7-2013C6AB9D81}"/>
    <dgm:cxn modelId="{BB18B776-31F3-41B4-BA4E-F74FAC56351D}" srcId="{36F63D70-A3DA-4FE6-8FD2-900C426E4B62}" destId="{AB52219F-9629-4C9D-AF92-7B83B8E718F8}" srcOrd="0" destOrd="0" parTransId="{B3FD4FC4-D243-4552-9A69-AB1EC19F85B9}" sibTransId="{346B047F-E031-4584-983A-16D9946C71E5}"/>
    <dgm:cxn modelId="{34DC2157-E7F9-41FE-A141-8B0C5AF07FFA}" type="presOf" srcId="{C768F00B-4D39-4BD7-A246-E6D770D2AB6E}" destId="{CB073E1A-034A-43E5-9355-2A62D3900240}" srcOrd="0" destOrd="0" presId="urn:microsoft.com/office/officeart/2017/3/layout/DropPinTimeline"/>
    <dgm:cxn modelId="{0B192C78-80B1-405D-88EC-4C45ECFBCEED}" type="presOf" srcId="{CE67786B-4A99-4F28-BE97-7C3E7FC29F8B}" destId="{A08817C4-0411-429C-B3F7-3483347FAB2C}" srcOrd="0" destOrd="0" presId="urn:microsoft.com/office/officeart/2017/3/layout/DropPinTimeline"/>
    <dgm:cxn modelId="{15234589-FCC7-4860-9B3D-E212FFB3740E}" srcId="{36F63D70-A3DA-4FE6-8FD2-900C426E4B62}" destId="{E2653B02-E388-44AF-B842-B82192F02D15}" srcOrd="2" destOrd="0" parTransId="{800CEC54-FC11-4F9D-8678-EC08CE0AE7A4}" sibTransId="{0002A51C-E8C9-4C51-96C6-D7991975CA7B}"/>
    <dgm:cxn modelId="{9DB2C98E-F215-41AB-8C17-48E01CEAEEC9}" type="presOf" srcId="{E2653B02-E388-44AF-B842-B82192F02D15}" destId="{BA44F42A-F79F-4FAF-BB68-286909DD53F4}" srcOrd="0" destOrd="0" presId="urn:microsoft.com/office/officeart/2017/3/layout/DropPinTimeline"/>
    <dgm:cxn modelId="{9FB487A7-24F7-4352-8F42-255FD7D12C46}" type="presOf" srcId="{AB52219F-9629-4C9D-AF92-7B83B8E718F8}" destId="{CDB24457-E2B3-4671-9806-C98A77E24478}" srcOrd="0" destOrd="0" presId="urn:microsoft.com/office/officeart/2017/3/layout/DropPinTimeline"/>
    <dgm:cxn modelId="{B40278AC-3934-4C69-8E5C-DF0AB6D64D60}" type="presOf" srcId="{38186BA0-15AE-4529-A2F3-C09E01257872}" destId="{A186A7E0-2800-4139-8209-5F49473B67B3}" srcOrd="0" destOrd="0" presId="urn:microsoft.com/office/officeart/2017/3/layout/DropPinTimeline"/>
    <dgm:cxn modelId="{7C5D1EB7-B425-488E-A1F8-C8BAB1055C10}" srcId="{36F63D70-A3DA-4FE6-8FD2-900C426E4B62}" destId="{9E15C4DF-CAD2-49BA-860F-E26CF39FF312}" srcOrd="3" destOrd="0" parTransId="{5F877BD7-1168-4682-9BAF-BF0DCC969F8D}" sibTransId="{FBD767A4-BD84-46AC-9DBF-1C6A657CD523}"/>
    <dgm:cxn modelId="{68C6D1BF-2207-4F85-BCD1-DD594E219E78}" srcId="{C768F00B-4D39-4BD7-A246-E6D770D2AB6E}" destId="{38186BA0-15AE-4529-A2F3-C09E01257872}" srcOrd="0" destOrd="0" parTransId="{DFE1A088-40B8-4AC0-9781-CBAF844EB0AD}" sibTransId="{910B1B3E-864D-499B-8835-94A90B3E4839}"/>
    <dgm:cxn modelId="{8194F7DE-8B56-410D-9F66-33F2C92B26BA}" srcId="{AB52219F-9629-4C9D-AF92-7B83B8E718F8}" destId="{0DE484FE-788F-4F43-8E60-BAF81793CBBB}" srcOrd="0" destOrd="0" parTransId="{94F2FB22-D9A5-4FD6-B1D7-18042FBBC9A3}" sibTransId="{0FFA9B7F-79A7-44F2-A740-586A16DC890D}"/>
    <dgm:cxn modelId="{E01B79EE-6224-4B81-9DF0-C106AF1DFE90}" srcId="{DC7A55E4-91BF-4BDC-814C-2998D528B3CF}" destId="{71DC59E7-89A2-42EC-94BD-D7DE4B8F6DA9}" srcOrd="0" destOrd="0" parTransId="{94953321-5016-482C-8004-B2E0651DD32A}" sibTransId="{C6D8E746-8EAD-4618-9721-42868CC091C7}"/>
    <dgm:cxn modelId="{ACAE14F2-FC41-447D-BA4F-72CE99A79226}" type="presOf" srcId="{36F63D70-A3DA-4FE6-8FD2-900C426E4B62}" destId="{806189C5-0677-4A84-BAB8-E5ED3CBD6575}" srcOrd="0" destOrd="0" presId="urn:microsoft.com/office/officeart/2017/3/layout/DropPinTimeline"/>
    <dgm:cxn modelId="{BFF598F3-F312-4932-A9A4-6C4E45180794}" type="presOf" srcId="{EBA1DC28-80AB-4095-9E74-A027894C7718}" destId="{4BA4989B-1B36-4EB9-A945-E8C7A94670E7}" srcOrd="0" destOrd="0" presId="urn:microsoft.com/office/officeart/2017/3/layout/DropPinTimeline"/>
    <dgm:cxn modelId="{C294E3F9-582A-46F7-9104-41BCD4195F40}" srcId="{9E15C4DF-CAD2-49BA-860F-E26CF39FF312}" destId="{3C53DC42-BC7D-4BA3-92AB-DFFA197066E4}" srcOrd="0" destOrd="0" parTransId="{AB510310-48DA-4988-B448-7F0447FD4A3E}" sibTransId="{22F862ED-3FA0-4E2B-8D38-F956CB31F62A}"/>
    <dgm:cxn modelId="{0789A8BC-19A2-44B2-AAA8-0744AFB7D1E6}" type="presParOf" srcId="{806189C5-0677-4A84-BAB8-E5ED3CBD6575}" destId="{61FF4DAE-B0F3-4BA6-A47F-BA799D7D3F72}" srcOrd="0" destOrd="0" presId="urn:microsoft.com/office/officeart/2017/3/layout/DropPinTimeline"/>
    <dgm:cxn modelId="{5FD8B791-D236-4E24-AEF3-F0A0738978C9}" type="presParOf" srcId="{806189C5-0677-4A84-BAB8-E5ED3CBD6575}" destId="{97BA3D25-BD4F-4ECA-8D5F-A79ED4557EA4}" srcOrd="1" destOrd="0" presId="urn:microsoft.com/office/officeart/2017/3/layout/DropPinTimeline"/>
    <dgm:cxn modelId="{81311062-DCC3-4609-B092-6D2376A88513}" type="presParOf" srcId="{97BA3D25-BD4F-4ECA-8D5F-A79ED4557EA4}" destId="{06431EF9-4327-4D31-A316-91B3E6142038}" srcOrd="0" destOrd="0" presId="urn:microsoft.com/office/officeart/2017/3/layout/DropPinTimeline"/>
    <dgm:cxn modelId="{0B1D0DB8-A052-4132-BBF4-931712AE6C4E}" type="presParOf" srcId="{06431EF9-4327-4D31-A316-91B3E6142038}" destId="{62582C43-C68A-49AD-99DA-36D63736A9EF}" srcOrd="0" destOrd="0" presId="urn:microsoft.com/office/officeart/2017/3/layout/DropPinTimeline"/>
    <dgm:cxn modelId="{47711039-AD8E-4754-9FDD-DC915457C863}" type="presParOf" srcId="{06431EF9-4327-4D31-A316-91B3E6142038}" destId="{51BBBCEA-C063-4BB0-8EC6-83E5AF45A543}" srcOrd="1" destOrd="0" presId="urn:microsoft.com/office/officeart/2017/3/layout/DropPinTimeline"/>
    <dgm:cxn modelId="{C4B3B33A-2889-422F-A72C-6CD0CE90B10B}" type="presParOf" srcId="{51BBBCEA-C063-4BB0-8EC6-83E5AF45A543}" destId="{9845EDD5-1758-4ACD-BC9D-40B13F6CA0EB}" srcOrd="0" destOrd="0" presId="urn:microsoft.com/office/officeart/2017/3/layout/DropPinTimeline"/>
    <dgm:cxn modelId="{33EB585E-16A3-45AC-BB99-BEE87BB9A202}" type="presParOf" srcId="{51BBBCEA-C063-4BB0-8EC6-83E5AF45A543}" destId="{EA718E00-1042-4343-ACA9-3C3AE9B79669}" srcOrd="1" destOrd="0" presId="urn:microsoft.com/office/officeart/2017/3/layout/DropPinTimeline"/>
    <dgm:cxn modelId="{66798F46-785C-4309-A310-6E7F4CD0E7DF}" type="presParOf" srcId="{06431EF9-4327-4D31-A316-91B3E6142038}" destId="{F1079910-4E32-4919-9B91-A4373326D895}" srcOrd="2" destOrd="0" presId="urn:microsoft.com/office/officeart/2017/3/layout/DropPinTimeline"/>
    <dgm:cxn modelId="{8A51CDD9-BE83-4366-8505-8567E010CA23}" type="presParOf" srcId="{06431EF9-4327-4D31-A316-91B3E6142038}" destId="{CDB24457-E2B3-4671-9806-C98A77E24478}" srcOrd="3" destOrd="0" presId="urn:microsoft.com/office/officeart/2017/3/layout/DropPinTimeline"/>
    <dgm:cxn modelId="{9F847FD9-15F2-4A61-83F3-F29EF784B067}" type="presParOf" srcId="{06431EF9-4327-4D31-A316-91B3E6142038}" destId="{2630025F-85E5-4307-BF06-28B190E52D67}" srcOrd="4" destOrd="0" presId="urn:microsoft.com/office/officeart/2017/3/layout/DropPinTimeline"/>
    <dgm:cxn modelId="{18A21034-A775-40A6-8E32-640F0A4816CD}" type="presParOf" srcId="{06431EF9-4327-4D31-A316-91B3E6142038}" destId="{15564D71-BD38-48D0-90C6-CFA657E97F67}" srcOrd="5" destOrd="0" presId="urn:microsoft.com/office/officeart/2017/3/layout/DropPinTimeline"/>
    <dgm:cxn modelId="{E698B612-1207-40FE-A175-43C39BE397D9}" type="presParOf" srcId="{97BA3D25-BD4F-4ECA-8D5F-A79ED4557EA4}" destId="{71EB2F30-722D-4747-8832-A8CD628177F4}" srcOrd="1" destOrd="0" presId="urn:microsoft.com/office/officeart/2017/3/layout/DropPinTimeline"/>
    <dgm:cxn modelId="{C29048F7-3023-43BA-B490-85EC2CB6F95B}" type="presParOf" srcId="{97BA3D25-BD4F-4ECA-8D5F-A79ED4557EA4}" destId="{2BA04C33-D1C4-48BA-849B-449A1C5262BB}" srcOrd="2" destOrd="0" presId="urn:microsoft.com/office/officeart/2017/3/layout/DropPinTimeline"/>
    <dgm:cxn modelId="{964AFDDF-6A89-4166-8D72-3C44E80B3DF9}" type="presParOf" srcId="{2BA04C33-D1C4-48BA-849B-449A1C5262BB}" destId="{8059ED33-33CE-40B2-AE6F-24323EFFB43C}" srcOrd="0" destOrd="0" presId="urn:microsoft.com/office/officeart/2017/3/layout/DropPinTimeline"/>
    <dgm:cxn modelId="{CF32424D-E8C1-4C49-89E1-9EC950A83B1A}" type="presParOf" srcId="{2BA04C33-D1C4-48BA-849B-449A1C5262BB}" destId="{FD5D02F6-6085-448C-90B3-2E8D3D961BF4}" srcOrd="1" destOrd="0" presId="urn:microsoft.com/office/officeart/2017/3/layout/DropPinTimeline"/>
    <dgm:cxn modelId="{28D7EF82-52B5-4F52-95DD-6D5942C40CA2}" type="presParOf" srcId="{FD5D02F6-6085-448C-90B3-2E8D3D961BF4}" destId="{A88B935B-4279-4D30-B2FA-C074CB92DAF7}" srcOrd="0" destOrd="0" presId="urn:microsoft.com/office/officeart/2017/3/layout/DropPinTimeline"/>
    <dgm:cxn modelId="{84E4080F-CD39-4E04-ABDB-E601E6B2417D}" type="presParOf" srcId="{FD5D02F6-6085-448C-90B3-2E8D3D961BF4}" destId="{083D002E-F36E-452C-9F30-ED97A172680F}" srcOrd="1" destOrd="0" presId="urn:microsoft.com/office/officeart/2017/3/layout/DropPinTimeline"/>
    <dgm:cxn modelId="{E5DDDAF5-A266-4575-B0CF-808C0B79AE9D}" type="presParOf" srcId="{2BA04C33-D1C4-48BA-849B-449A1C5262BB}" destId="{21199778-8FD6-49D6-A2C1-D985D9D8D637}" srcOrd="2" destOrd="0" presId="urn:microsoft.com/office/officeart/2017/3/layout/DropPinTimeline"/>
    <dgm:cxn modelId="{9BB4EA54-3C59-4BA1-8758-5C85C62BB55C}" type="presParOf" srcId="{2BA04C33-D1C4-48BA-849B-449A1C5262BB}" destId="{AC95B0B0-35BE-4B46-B6B9-182BCDC0B87B}" srcOrd="3" destOrd="0" presId="urn:microsoft.com/office/officeart/2017/3/layout/DropPinTimeline"/>
    <dgm:cxn modelId="{792F5B0A-2A1D-4E80-97A6-0DDD0717A258}" type="presParOf" srcId="{2BA04C33-D1C4-48BA-849B-449A1C5262BB}" destId="{5AF0E162-B9CE-484D-A706-9EA1327CCE10}" srcOrd="4" destOrd="0" presId="urn:microsoft.com/office/officeart/2017/3/layout/DropPinTimeline"/>
    <dgm:cxn modelId="{02FDBA4E-A10D-4F10-A676-775C9843420D}" type="presParOf" srcId="{2BA04C33-D1C4-48BA-849B-449A1C5262BB}" destId="{716426E3-6998-49A5-ABA2-8E495538461C}" srcOrd="5" destOrd="0" presId="urn:microsoft.com/office/officeart/2017/3/layout/DropPinTimeline"/>
    <dgm:cxn modelId="{A3E1F50D-EF26-469A-BA35-6A128B59AE3B}" type="presParOf" srcId="{97BA3D25-BD4F-4ECA-8D5F-A79ED4557EA4}" destId="{9A6DE8AE-A770-4FC9-8A65-AF4127AF71CF}" srcOrd="3" destOrd="0" presId="urn:microsoft.com/office/officeart/2017/3/layout/DropPinTimeline"/>
    <dgm:cxn modelId="{923CE9E2-4E76-4D6A-9569-CD8BB5E0EFF8}" type="presParOf" srcId="{97BA3D25-BD4F-4ECA-8D5F-A79ED4557EA4}" destId="{C92305BB-106A-4D57-9EF3-E9660CAF40B8}" srcOrd="4" destOrd="0" presId="urn:microsoft.com/office/officeart/2017/3/layout/DropPinTimeline"/>
    <dgm:cxn modelId="{B5449E33-2FEE-454D-A738-6D43353F7457}" type="presParOf" srcId="{C92305BB-106A-4D57-9EF3-E9660CAF40B8}" destId="{08FDB6E0-F274-401B-930C-586CF769DB9E}" srcOrd="0" destOrd="0" presId="urn:microsoft.com/office/officeart/2017/3/layout/DropPinTimeline"/>
    <dgm:cxn modelId="{230BB34F-11BE-4C96-9620-3BAB74E6F49E}" type="presParOf" srcId="{C92305BB-106A-4D57-9EF3-E9660CAF40B8}" destId="{33C70BA8-01EF-4642-96FA-D4BCA9B1C07F}" srcOrd="1" destOrd="0" presId="urn:microsoft.com/office/officeart/2017/3/layout/DropPinTimeline"/>
    <dgm:cxn modelId="{5D5093F7-761B-4147-BBE7-B25B4C54421A}" type="presParOf" srcId="{33C70BA8-01EF-4642-96FA-D4BCA9B1C07F}" destId="{B8127C32-4E98-4F97-9384-7673D062E792}" srcOrd="0" destOrd="0" presId="urn:microsoft.com/office/officeart/2017/3/layout/DropPinTimeline"/>
    <dgm:cxn modelId="{FA456743-F395-448A-A6B0-29971AA10AE7}" type="presParOf" srcId="{33C70BA8-01EF-4642-96FA-D4BCA9B1C07F}" destId="{31EC80B7-3D6B-4215-9A91-13B474963FC2}" srcOrd="1" destOrd="0" presId="urn:microsoft.com/office/officeart/2017/3/layout/DropPinTimeline"/>
    <dgm:cxn modelId="{E7FE9914-256F-47D8-91B0-05B4FE69DC6B}" type="presParOf" srcId="{C92305BB-106A-4D57-9EF3-E9660CAF40B8}" destId="{D19C5779-6713-48F8-A92A-99F3444B7289}" srcOrd="2" destOrd="0" presId="urn:microsoft.com/office/officeart/2017/3/layout/DropPinTimeline"/>
    <dgm:cxn modelId="{813C7CA8-3111-4817-9927-D303CE40F594}" type="presParOf" srcId="{C92305BB-106A-4D57-9EF3-E9660CAF40B8}" destId="{BA44F42A-F79F-4FAF-BB68-286909DD53F4}" srcOrd="3" destOrd="0" presId="urn:microsoft.com/office/officeart/2017/3/layout/DropPinTimeline"/>
    <dgm:cxn modelId="{E2B1BAC2-0CA0-44F1-90FA-D553D9224037}" type="presParOf" srcId="{C92305BB-106A-4D57-9EF3-E9660CAF40B8}" destId="{19FE9767-65BD-4564-BFD5-C42B58FF6B2C}" srcOrd="4" destOrd="0" presId="urn:microsoft.com/office/officeart/2017/3/layout/DropPinTimeline"/>
    <dgm:cxn modelId="{8F819EF7-C8F5-4780-9CC8-32D406585AB5}" type="presParOf" srcId="{C92305BB-106A-4D57-9EF3-E9660CAF40B8}" destId="{F22C3A3A-B4AE-40BF-8B13-CC844B1F4C5D}" srcOrd="5" destOrd="0" presId="urn:microsoft.com/office/officeart/2017/3/layout/DropPinTimeline"/>
    <dgm:cxn modelId="{D371AC31-9135-419A-870C-4D75CF776A51}" type="presParOf" srcId="{97BA3D25-BD4F-4ECA-8D5F-A79ED4557EA4}" destId="{B1922AE7-CEA2-4434-8BA7-455B7D2A5544}" srcOrd="5" destOrd="0" presId="urn:microsoft.com/office/officeart/2017/3/layout/DropPinTimeline"/>
    <dgm:cxn modelId="{FAD01952-EA0B-40AA-97DC-ABE7B6E92865}" type="presParOf" srcId="{97BA3D25-BD4F-4ECA-8D5F-A79ED4557EA4}" destId="{38F595D3-4D9B-4BC1-839F-1F540F5533B9}" srcOrd="6" destOrd="0" presId="urn:microsoft.com/office/officeart/2017/3/layout/DropPinTimeline"/>
    <dgm:cxn modelId="{B35ED19C-9E27-4AC7-9A27-9C41A303C8AD}" type="presParOf" srcId="{38F595D3-4D9B-4BC1-839F-1F540F5533B9}" destId="{C160717C-5653-4AFD-8064-4C6D374EF1BF}" srcOrd="0" destOrd="0" presId="urn:microsoft.com/office/officeart/2017/3/layout/DropPinTimeline"/>
    <dgm:cxn modelId="{512A4B41-6D30-4D47-865B-ED02E5B9CB52}" type="presParOf" srcId="{38F595D3-4D9B-4BC1-839F-1F540F5533B9}" destId="{195279CF-2B0A-4988-817C-902E9B211A37}" srcOrd="1" destOrd="0" presId="urn:microsoft.com/office/officeart/2017/3/layout/DropPinTimeline"/>
    <dgm:cxn modelId="{E09EB6BC-5123-4200-8CF9-9343B17C6B3D}" type="presParOf" srcId="{195279CF-2B0A-4988-817C-902E9B211A37}" destId="{16EC4068-3F5E-46CE-86FD-FB76A9C3C27B}" srcOrd="0" destOrd="0" presId="urn:microsoft.com/office/officeart/2017/3/layout/DropPinTimeline"/>
    <dgm:cxn modelId="{9C7B76FB-0786-46D4-8422-46382971E482}" type="presParOf" srcId="{195279CF-2B0A-4988-817C-902E9B211A37}" destId="{2716E40D-A8B2-4B27-9E41-B1CD05078B8A}" srcOrd="1" destOrd="0" presId="urn:microsoft.com/office/officeart/2017/3/layout/DropPinTimeline"/>
    <dgm:cxn modelId="{D3019E9E-D74A-4C37-833C-F38BBE086BB5}" type="presParOf" srcId="{38F595D3-4D9B-4BC1-839F-1F540F5533B9}" destId="{07651263-985D-45EF-8FA9-CB51647E2CC0}" srcOrd="2" destOrd="0" presId="urn:microsoft.com/office/officeart/2017/3/layout/DropPinTimeline"/>
    <dgm:cxn modelId="{8F486E8D-AEE2-4E3D-B783-ED1A66596182}" type="presParOf" srcId="{38F595D3-4D9B-4BC1-839F-1F540F5533B9}" destId="{B4925328-DC21-404E-8168-C9E5EDA3B33F}" srcOrd="3" destOrd="0" presId="urn:microsoft.com/office/officeart/2017/3/layout/DropPinTimeline"/>
    <dgm:cxn modelId="{7D827549-1D70-47CE-8C7C-1407999BD13E}" type="presParOf" srcId="{38F595D3-4D9B-4BC1-839F-1F540F5533B9}" destId="{854C2E9B-C09D-441F-9E4E-29D28A89A357}" srcOrd="4" destOrd="0" presId="urn:microsoft.com/office/officeart/2017/3/layout/DropPinTimeline"/>
    <dgm:cxn modelId="{F8B6E756-E807-4587-8C52-D9412ECD206A}" type="presParOf" srcId="{38F595D3-4D9B-4BC1-839F-1F540F5533B9}" destId="{3D8AF28C-C221-4A31-831D-766BE9280F16}" srcOrd="5" destOrd="0" presId="urn:microsoft.com/office/officeart/2017/3/layout/DropPinTimeline"/>
    <dgm:cxn modelId="{83DFCE39-6B0F-408B-8C8A-6784EA25560C}" type="presParOf" srcId="{97BA3D25-BD4F-4ECA-8D5F-A79ED4557EA4}" destId="{94A8BBB7-43C1-44E1-BF06-F0AB52C4218B}" srcOrd="7" destOrd="0" presId="urn:microsoft.com/office/officeart/2017/3/layout/DropPinTimeline"/>
    <dgm:cxn modelId="{5307B009-10CA-46D6-9BF3-9B1D520A24A1}" type="presParOf" srcId="{97BA3D25-BD4F-4ECA-8D5F-A79ED4557EA4}" destId="{641957E3-E1E1-4CD5-8DD1-23D29092B31E}" srcOrd="8" destOrd="0" presId="urn:microsoft.com/office/officeart/2017/3/layout/DropPinTimeline"/>
    <dgm:cxn modelId="{A8543B23-F308-42DA-A82E-1B67BED5B1C7}" type="presParOf" srcId="{641957E3-E1E1-4CD5-8DD1-23D29092B31E}" destId="{98FC72D7-D9BE-4A7A-A0AA-22B856BFB086}" srcOrd="0" destOrd="0" presId="urn:microsoft.com/office/officeart/2017/3/layout/DropPinTimeline"/>
    <dgm:cxn modelId="{00F18A8F-BC00-4DD1-B8DC-58B24471C761}" type="presParOf" srcId="{641957E3-E1E1-4CD5-8DD1-23D29092B31E}" destId="{DF7F8AF9-4FA8-4C16-A2D9-3805BE89A417}" srcOrd="1" destOrd="0" presId="urn:microsoft.com/office/officeart/2017/3/layout/DropPinTimeline"/>
    <dgm:cxn modelId="{BE047B4B-DA34-4D48-A59E-BD983036C47D}" type="presParOf" srcId="{DF7F8AF9-4FA8-4C16-A2D9-3805BE89A417}" destId="{BD8E3235-AB12-4A93-B219-A0A823D00979}" srcOrd="0" destOrd="0" presId="urn:microsoft.com/office/officeart/2017/3/layout/DropPinTimeline"/>
    <dgm:cxn modelId="{14FA05C7-EE4B-49F0-BFBB-6085D588FE03}" type="presParOf" srcId="{DF7F8AF9-4FA8-4C16-A2D9-3805BE89A417}" destId="{86D1BB73-FAB1-4888-AAF9-7D0BA6403308}" srcOrd="1" destOrd="0" presId="urn:microsoft.com/office/officeart/2017/3/layout/DropPinTimeline"/>
    <dgm:cxn modelId="{E540B249-9AF8-43D7-9B9C-85F79CA7E306}" type="presParOf" srcId="{641957E3-E1E1-4CD5-8DD1-23D29092B31E}" destId="{A186A7E0-2800-4139-8209-5F49473B67B3}" srcOrd="2" destOrd="0" presId="urn:microsoft.com/office/officeart/2017/3/layout/DropPinTimeline"/>
    <dgm:cxn modelId="{60B1C9EC-5688-499A-ADD9-CE0CE6271F5D}" type="presParOf" srcId="{641957E3-E1E1-4CD5-8DD1-23D29092B31E}" destId="{CB073E1A-034A-43E5-9355-2A62D3900240}" srcOrd="3" destOrd="0" presId="urn:microsoft.com/office/officeart/2017/3/layout/DropPinTimeline"/>
    <dgm:cxn modelId="{60DB0E67-643A-4589-9EFE-1C53C0DA579A}" type="presParOf" srcId="{641957E3-E1E1-4CD5-8DD1-23D29092B31E}" destId="{F7C2ABA7-BCCC-4977-8117-5613552B8087}" srcOrd="4" destOrd="0" presId="urn:microsoft.com/office/officeart/2017/3/layout/DropPinTimeline"/>
    <dgm:cxn modelId="{8184C74D-7763-43E7-8CD6-A964EE61D19A}" type="presParOf" srcId="{641957E3-E1E1-4CD5-8DD1-23D29092B31E}" destId="{9D774D4B-4D6C-4D4A-9C24-3F40EA32CD16}" srcOrd="5" destOrd="0" presId="urn:microsoft.com/office/officeart/2017/3/layout/DropPinTimeline"/>
    <dgm:cxn modelId="{487F7D7E-F016-4A8A-B5AD-FD6C8B11AFAD}" type="presParOf" srcId="{97BA3D25-BD4F-4ECA-8D5F-A79ED4557EA4}" destId="{497BB412-D959-48B4-B3EB-82179C57F39C}" srcOrd="9" destOrd="0" presId="urn:microsoft.com/office/officeart/2017/3/layout/DropPinTimeline"/>
    <dgm:cxn modelId="{C514F3FA-6F5D-4F1B-8629-6C4826A7602E}" type="presParOf" srcId="{97BA3D25-BD4F-4ECA-8D5F-A79ED4557EA4}" destId="{97780C05-078B-4A10-A950-821E553671C0}" srcOrd="10" destOrd="0" presId="urn:microsoft.com/office/officeart/2017/3/layout/DropPinTimeline"/>
    <dgm:cxn modelId="{0CB3B5A5-35B5-4DBD-BB2C-765E66687B19}" type="presParOf" srcId="{97780C05-078B-4A10-A950-821E553671C0}" destId="{33E9B1DB-D616-4B50-B89B-459FDA75B206}" srcOrd="0" destOrd="0" presId="urn:microsoft.com/office/officeart/2017/3/layout/DropPinTimeline"/>
    <dgm:cxn modelId="{60F2279D-90DB-44BC-BD08-A1C3B6750963}" type="presParOf" srcId="{97780C05-078B-4A10-A950-821E553671C0}" destId="{188B161D-CCF1-4497-A444-9958E3EBE44D}" srcOrd="1" destOrd="0" presId="urn:microsoft.com/office/officeart/2017/3/layout/DropPinTimeline"/>
    <dgm:cxn modelId="{0647D65E-D2EE-449F-A7FC-E39DADB47C87}" type="presParOf" srcId="{188B161D-CCF1-4497-A444-9958E3EBE44D}" destId="{26E7C55A-548A-4AB7-9A54-8FB64763C596}" srcOrd="0" destOrd="0" presId="urn:microsoft.com/office/officeart/2017/3/layout/DropPinTimeline"/>
    <dgm:cxn modelId="{6DD44B36-3C57-4954-8CC4-EF6B706B7F48}" type="presParOf" srcId="{188B161D-CCF1-4497-A444-9958E3EBE44D}" destId="{D3B12E5C-2A76-4891-8623-E4E33DFBEDA4}" srcOrd="1" destOrd="0" presId="urn:microsoft.com/office/officeart/2017/3/layout/DropPinTimeline"/>
    <dgm:cxn modelId="{3A5EE727-2874-406E-B240-FB3123E3F759}" type="presParOf" srcId="{97780C05-078B-4A10-A950-821E553671C0}" destId="{A08817C4-0411-429C-B3F7-3483347FAB2C}" srcOrd="2" destOrd="0" presId="urn:microsoft.com/office/officeart/2017/3/layout/DropPinTimeline"/>
    <dgm:cxn modelId="{9B8E8D46-81E5-4120-A32F-D183505B6646}" type="presParOf" srcId="{97780C05-078B-4A10-A950-821E553671C0}" destId="{4BA4989B-1B36-4EB9-A945-E8C7A94670E7}" srcOrd="3" destOrd="0" presId="urn:microsoft.com/office/officeart/2017/3/layout/DropPinTimeline"/>
    <dgm:cxn modelId="{459B80C3-F439-49DA-B1DE-4268FB3E0F0E}" type="presParOf" srcId="{97780C05-078B-4A10-A950-821E553671C0}" destId="{49ABBA29-FF01-4294-AE62-3C0EDCC3B382}" srcOrd="4" destOrd="0" presId="urn:microsoft.com/office/officeart/2017/3/layout/DropPinTimeline"/>
    <dgm:cxn modelId="{5639D29B-D5A7-4EB2-9F38-C65D18D0B326}" type="presParOf" srcId="{97780C05-078B-4A10-A950-821E553671C0}" destId="{B4EB31D0-4392-48E7-B5B7-B466EADDDF3B}"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5C862-F860-446D-BD52-A93336F6636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00ABCCE9-51CC-4629-96C4-AEF681475BC1}">
      <dgm:prSet phldrT="[Text]" custT="1"/>
      <dgm:spPr/>
      <dgm:t>
        <a:bodyPr/>
        <a:lstStyle/>
        <a:p>
          <a:r>
            <a:rPr lang="en-US" sz="1600"/>
            <a:t>Study PI clinic visit:</a:t>
          </a:r>
        </a:p>
        <a:p>
          <a:r>
            <a:rPr lang="en-US" sz="1600"/>
            <a:t>Interest and eligibility confirmed.</a:t>
          </a:r>
        </a:p>
      </dgm:t>
    </dgm:pt>
    <dgm:pt modelId="{16A75BCB-2A9F-462A-B616-D5C117FB6C4B}" type="parTrans" cxnId="{F748D764-887C-4D74-A104-2FB42A95002F}">
      <dgm:prSet/>
      <dgm:spPr/>
      <dgm:t>
        <a:bodyPr/>
        <a:lstStyle/>
        <a:p>
          <a:endParaRPr lang="en-US"/>
        </a:p>
      </dgm:t>
    </dgm:pt>
    <dgm:pt modelId="{4AE8D3C8-E252-41E5-AB40-8D4AC4F336D5}" type="sibTrans" cxnId="{F748D764-887C-4D74-A104-2FB42A95002F}">
      <dgm:prSet/>
      <dgm:spPr/>
      <dgm:t>
        <a:bodyPr/>
        <a:lstStyle/>
        <a:p>
          <a:endParaRPr lang="en-US"/>
        </a:p>
      </dgm:t>
    </dgm:pt>
    <dgm:pt modelId="{762D791B-BB34-4820-866F-8677F57B3FAB}">
      <dgm:prSet phldrT="[Text]" custT="1"/>
      <dgm:spPr/>
      <dgm:t>
        <a:bodyPr/>
        <a:lstStyle/>
        <a:p>
          <a:r>
            <a:rPr lang="en-US" sz="1600"/>
            <a:t>Study Team:</a:t>
          </a:r>
        </a:p>
        <a:p>
          <a:r>
            <a:rPr lang="en-US" sz="1600"/>
            <a:t>Continues with consent process.</a:t>
          </a:r>
        </a:p>
        <a:p>
          <a:endParaRPr lang="en-US" sz="1600"/>
        </a:p>
      </dgm:t>
    </dgm:pt>
    <dgm:pt modelId="{25B48807-24A8-41D0-9FE7-C6EF633207FE}" type="parTrans" cxnId="{B52FFFFB-4BCE-4B48-A1C3-278A9B27C9BD}">
      <dgm:prSet/>
      <dgm:spPr/>
      <dgm:t>
        <a:bodyPr/>
        <a:lstStyle/>
        <a:p>
          <a:endParaRPr lang="en-US"/>
        </a:p>
      </dgm:t>
    </dgm:pt>
    <dgm:pt modelId="{B9AA15CF-6A42-46FE-8404-3C85D9608A25}" type="sibTrans" cxnId="{B52FFFFB-4BCE-4B48-A1C3-278A9B27C9BD}">
      <dgm:prSet/>
      <dgm:spPr/>
      <dgm:t>
        <a:bodyPr/>
        <a:lstStyle/>
        <a:p>
          <a:endParaRPr lang="en-US"/>
        </a:p>
      </dgm:t>
    </dgm:pt>
    <dgm:pt modelId="{15D56733-A9BD-4297-AA08-4DD7DB2460D6}" type="pres">
      <dgm:prSet presAssocID="{A8C5C862-F860-446D-BD52-A93336F66366}" presName="Name0" presStyleCnt="0">
        <dgm:presLayoutVars>
          <dgm:chMax val="2"/>
          <dgm:chPref val="2"/>
          <dgm:animLvl val="lvl"/>
        </dgm:presLayoutVars>
      </dgm:prSet>
      <dgm:spPr/>
    </dgm:pt>
    <dgm:pt modelId="{6B179CBC-6A54-496B-82BC-B2996F956E64}" type="pres">
      <dgm:prSet presAssocID="{A8C5C862-F860-446D-BD52-A93336F66366}" presName="LeftText" presStyleLbl="revTx" presStyleIdx="0" presStyleCnt="0">
        <dgm:presLayoutVars>
          <dgm:bulletEnabled val="1"/>
        </dgm:presLayoutVars>
      </dgm:prSet>
      <dgm:spPr/>
    </dgm:pt>
    <dgm:pt modelId="{A1A25EFE-7401-45C6-B206-A8C1E122B6CD}" type="pres">
      <dgm:prSet presAssocID="{A8C5C862-F860-446D-BD52-A93336F66366}" presName="LeftNode" presStyleLbl="bgImgPlace1" presStyleIdx="0" presStyleCnt="2" custLinFactNeighborX="2270" custLinFactNeighborY="1098">
        <dgm:presLayoutVars>
          <dgm:chMax val="2"/>
          <dgm:chPref val="2"/>
        </dgm:presLayoutVars>
      </dgm:prSet>
      <dgm:spPr/>
    </dgm:pt>
    <dgm:pt modelId="{0FFDFEBC-468C-4D3F-8D10-C3DE2ED3CF3C}" type="pres">
      <dgm:prSet presAssocID="{A8C5C862-F860-446D-BD52-A93336F66366}" presName="RightText" presStyleLbl="revTx" presStyleIdx="0" presStyleCnt="0">
        <dgm:presLayoutVars>
          <dgm:bulletEnabled val="1"/>
        </dgm:presLayoutVars>
      </dgm:prSet>
      <dgm:spPr/>
    </dgm:pt>
    <dgm:pt modelId="{D5A1663A-A112-475C-BF29-78F9AF9DF376}" type="pres">
      <dgm:prSet presAssocID="{A8C5C862-F860-446D-BD52-A93336F66366}" presName="RightNode" presStyleLbl="bgImgPlace1" presStyleIdx="1" presStyleCnt="2">
        <dgm:presLayoutVars>
          <dgm:chMax val="0"/>
          <dgm:chPref val="0"/>
        </dgm:presLayoutVars>
      </dgm:prSet>
      <dgm:spPr/>
    </dgm:pt>
    <dgm:pt modelId="{431BE2A3-8FA4-4F67-9773-6C59DF2FFBEB}" type="pres">
      <dgm:prSet presAssocID="{A8C5C862-F860-446D-BD52-A93336F66366}" presName="TopArrow" presStyleLbl="node1" presStyleIdx="0" presStyleCnt="2"/>
      <dgm:spPr/>
    </dgm:pt>
    <dgm:pt modelId="{9EDBEBE6-1DA3-4023-8F6C-3B1E5AE08330}" type="pres">
      <dgm:prSet presAssocID="{A8C5C862-F860-446D-BD52-A93336F66366}" presName="BottomArrow" presStyleLbl="node1" presStyleIdx="1" presStyleCnt="2"/>
      <dgm:spPr/>
    </dgm:pt>
  </dgm:ptLst>
  <dgm:cxnLst>
    <dgm:cxn modelId="{6804B426-D0DF-4B75-A732-707C797BC209}" type="presOf" srcId="{762D791B-BB34-4820-866F-8677F57B3FAB}" destId="{D5A1663A-A112-475C-BF29-78F9AF9DF376}" srcOrd="1" destOrd="0" presId="urn:microsoft.com/office/officeart/2009/layout/ReverseList"/>
    <dgm:cxn modelId="{F748D764-887C-4D74-A104-2FB42A95002F}" srcId="{A8C5C862-F860-446D-BD52-A93336F66366}" destId="{00ABCCE9-51CC-4629-96C4-AEF681475BC1}" srcOrd="0" destOrd="0" parTransId="{16A75BCB-2A9F-462A-B616-D5C117FB6C4B}" sibTransId="{4AE8D3C8-E252-41E5-AB40-8D4AC4F336D5}"/>
    <dgm:cxn modelId="{991A4F7D-1AB6-49FF-9907-7630595DD5F1}" type="presOf" srcId="{00ABCCE9-51CC-4629-96C4-AEF681475BC1}" destId="{A1A25EFE-7401-45C6-B206-A8C1E122B6CD}" srcOrd="1" destOrd="0" presId="urn:microsoft.com/office/officeart/2009/layout/ReverseList"/>
    <dgm:cxn modelId="{534032A4-21FD-45B1-8A56-3E482F0EFFCF}" type="presOf" srcId="{00ABCCE9-51CC-4629-96C4-AEF681475BC1}" destId="{6B179CBC-6A54-496B-82BC-B2996F956E64}" srcOrd="0" destOrd="0" presId="urn:microsoft.com/office/officeart/2009/layout/ReverseList"/>
    <dgm:cxn modelId="{3DAEFAB1-59A1-477B-8DDB-2454F562B2BB}" type="presOf" srcId="{762D791B-BB34-4820-866F-8677F57B3FAB}" destId="{0FFDFEBC-468C-4D3F-8D10-C3DE2ED3CF3C}" srcOrd="0" destOrd="0" presId="urn:microsoft.com/office/officeart/2009/layout/ReverseList"/>
    <dgm:cxn modelId="{678C23E5-39F5-4C2D-8069-9E0709836629}" type="presOf" srcId="{A8C5C862-F860-446D-BD52-A93336F66366}" destId="{15D56733-A9BD-4297-AA08-4DD7DB2460D6}" srcOrd="0" destOrd="0" presId="urn:microsoft.com/office/officeart/2009/layout/ReverseList"/>
    <dgm:cxn modelId="{B52FFFFB-4BCE-4B48-A1C3-278A9B27C9BD}" srcId="{A8C5C862-F860-446D-BD52-A93336F66366}" destId="{762D791B-BB34-4820-866F-8677F57B3FAB}" srcOrd="1" destOrd="0" parTransId="{25B48807-24A8-41D0-9FE7-C6EF633207FE}" sibTransId="{B9AA15CF-6A42-46FE-8404-3C85D9608A25}"/>
    <dgm:cxn modelId="{A1F787A8-D303-4C9A-8860-9F084622AC40}" type="presParOf" srcId="{15D56733-A9BD-4297-AA08-4DD7DB2460D6}" destId="{6B179CBC-6A54-496B-82BC-B2996F956E64}" srcOrd="0" destOrd="0" presId="urn:microsoft.com/office/officeart/2009/layout/ReverseList"/>
    <dgm:cxn modelId="{003AE34E-A1B5-458A-9AF8-E37A941A67B2}" type="presParOf" srcId="{15D56733-A9BD-4297-AA08-4DD7DB2460D6}" destId="{A1A25EFE-7401-45C6-B206-A8C1E122B6CD}" srcOrd="1" destOrd="0" presId="urn:microsoft.com/office/officeart/2009/layout/ReverseList"/>
    <dgm:cxn modelId="{BE21FC0E-C7CB-40BC-A324-07FAF590EA5B}" type="presParOf" srcId="{15D56733-A9BD-4297-AA08-4DD7DB2460D6}" destId="{0FFDFEBC-468C-4D3F-8D10-C3DE2ED3CF3C}" srcOrd="2" destOrd="0" presId="urn:microsoft.com/office/officeart/2009/layout/ReverseList"/>
    <dgm:cxn modelId="{50C6DBF1-077D-406C-A9BC-258B3B4B4FEC}" type="presParOf" srcId="{15D56733-A9BD-4297-AA08-4DD7DB2460D6}" destId="{D5A1663A-A112-475C-BF29-78F9AF9DF376}" srcOrd="3" destOrd="0" presId="urn:microsoft.com/office/officeart/2009/layout/ReverseList"/>
    <dgm:cxn modelId="{278CD755-F1B3-444B-97BB-C986FE1DC302}" type="presParOf" srcId="{15D56733-A9BD-4297-AA08-4DD7DB2460D6}" destId="{431BE2A3-8FA4-4F67-9773-6C59DF2FFBEB}" srcOrd="4" destOrd="0" presId="urn:microsoft.com/office/officeart/2009/layout/ReverseList"/>
    <dgm:cxn modelId="{0A25EE59-4113-45AE-923B-FF87463816A1}" type="presParOf" srcId="{15D56733-A9BD-4297-AA08-4DD7DB2460D6}" destId="{9EDBEBE6-1DA3-4023-8F6C-3B1E5AE08330}" srcOrd="5" destOrd="0" presId="urn:microsoft.com/office/officeart/2009/layout/Revers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5C862-F860-446D-BD52-A93336F6636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00ABCCE9-51CC-4629-96C4-AEF681475BC1}">
      <dgm:prSet phldrT="[Text]" custT="1"/>
      <dgm:spPr/>
      <dgm:t>
        <a:bodyPr/>
        <a:lstStyle/>
        <a:p>
          <a:r>
            <a:rPr lang="en-US" sz="1500"/>
            <a:t>Provider Referral:</a:t>
          </a:r>
        </a:p>
        <a:p>
          <a:r>
            <a:rPr lang="en-US" sz="1500"/>
            <a:t>Interest and some eligibility confirmed.</a:t>
          </a:r>
        </a:p>
      </dgm:t>
    </dgm:pt>
    <dgm:pt modelId="{16A75BCB-2A9F-462A-B616-D5C117FB6C4B}" type="parTrans" cxnId="{F748D764-887C-4D74-A104-2FB42A95002F}">
      <dgm:prSet/>
      <dgm:spPr/>
      <dgm:t>
        <a:bodyPr/>
        <a:lstStyle/>
        <a:p>
          <a:endParaRPr lang="en-US"/>
        </a:p>
      </dgm:t>
    </dgm:pt>
    <dgm:pt modelId="{4AE8D3C8-E252-41E5-AB40-8D4AC4F336D5}" type="sibTrans" cxnId="{F748D764-887C-4D74-A104-2FB42A95002F}">
      <dgm:prSet/>
      <dgm:spPr/>
      <dgm:t>
        <a:bodyPr/>
        <a:lstStyle/>
        <a:p>
          <a:endParaRPr lang="en-US"/>
        </a:p>
      </dgm:t>
    </dgm:pt>
    <dgm:pt modelId="{762D791B-BB34-4820-866F-8677F57B3FAB}">
      <dgm:prSet phldrT="[Text]" custT="1"/>
      <dgm:spPr/>
      <dgm:t>
        <a:bodyPr/>
        <a:lstStyle/>
        <a:p>
          <a:r>
            <a:rPr lang="en-US" sz="1500"/>
            <a:t>Study Team: </a:t>
          </a:r>
        </a:p>
        <a:p>
          <a:r>
            <a:rPr lang="en-US" sz="1500"/>
            <a:t>Advertising required. </a:t>
          </a:r>
        </a:p>
        <a:p>
          <a:r>
            <a:rPr lang="en-US" sz="1500"/>
            <a:t>Must perform basic screening to confirm potential eligibility.</a:t>
          </a:r>
        </a:p>
      </dgm:t>
    </dgm:pt>
    <dgm:pt modelId="{25B48807-24A8-41D0-9FE7-C6EF633207FE}" type="parTrans" cxnId="{B52FFFFB-4BCE-4B48-A1C3-278A9B27C9BD}">
      <dgm:prSet/>
      <dgm:spPr/>
      <dgm:t>
        <a:bodyPr/>
        <a:lstStyle/>
        <a:p>
          <a:endParaRPr lang="en-US"/>
        </a:p>
      </dgm:t>
    </dgm:pt>
    <dgm:pt modelId="{B9AA15CF-6A42-46FE-8404-3C85D9608A25}" type="sibTrans" cxnId="{B52FFFFB-4BCE-4B48-A1C3-278A9B27C9BD}">
      <dgm:prSet/>
      <dgm:spPr/>
      <dgm:t>
        <a:bodyPr/>
        <a:lstStyle/>
        <a:p>
          <a:endParaRPr lang="en-US"/>
        </a:p>
      </dgm:t>
    </dgm:pt>
    <dgm:pt modelId="{15D56733-A9BD-4297-AA08-4DD7DB2460D6}" type="pres">
      <dgm:prSet presAssocID="{A8C5C862-F860-446D-BD52-A93336F66366}" presName="Name0" presStyleCnt="0">
        <dgm:presLayoutVars>
          <dgm:chMax val="2"/>
          <dgm:chPref val="2"/>
          <dgm:animLvl val="lvl"/>
        </dgm:presLayoutVars>
      </dgm:prSet>
      <dgm:spPr/>
    </dgm:pt>
    <dgm:pt modelId="{6B179CBC-6A54-496B-82BC-B2996F956E64}" type="pres">
      <dgm:prSet presAssocID="{A8C5C862-F860-446D-BD52-A93336F66366}" presName="LeftText" presStyleLbl="revTx" presStyleIdx="0" presStyleCnt="0">
        <dgm:presLayoutVars>
          <dgm:bulletEnabled val="1"/>
        </dgm:presLayoutVars>
      </dgm:prSet>
      <dgm:spPr/>
    </dgm:pt>
    <dgm:pt modelId="{A1A25EFE-7401-45C6-B206-A8C1E122B6CD}" type="pres">
      <dgm:prSet presAssocID="{A8C5C862-F860-446D-BD52-A93336F66366}" presName="LeftNode" presStyleLbl="bgImgPlace1" presStyleIdx="0" presStyleCnt="2" custScaleX="102091">
        <dgm:presLayoutVars>
          <dgm:chMax val="2"/>
          <dgm:chPref val="2"/>
        </dgm:presLayoutVars>
      </dgm:prSet>
      <dgm:spPr/>
    </dgm:pt>
    <dgm:pt modelId="{0FFDFEBC-468C-4D3F-8D10-C3DE2ED3CF3C}" type="pres">
      <dgm:prSet presAssocID="{A8C5C862-F860-446D-BD52-A93336F66366}" presName="RightText" presStyleLbl="revTx" presStyleIdx="0" presStyleCnt="0">
        <dgm:presLayoutVars>
          <dgm:bulletEnabled val="1"/>
        </dgm:presLayoutVars>
      </dgm:prSet>
      <dgm:spPr/>
    </dgm:pt>
    <dgm:pt modelId="{D5A1663A-A112-475C-BF29-78F9AF9DF376}" type="pres">
      <dgm:prSet presAssocID="{A8C5C862-F860-446D-BD52-A93336F66366}" presName="RightNode" presStyleLbl="bgImgPlace1" presStyleIdx="1" presStyleCnt="2" custScaleX="106375" custLinFactNeighborX="1940">
        <dgm:presLayoutVars>
          <dgm:chMax val="0"/>
          <dgm:chPref val="0"/>
        </dgm:presLayoutVars>
      </dgm:prSet>
      <dgm:spPr/>
    </dgm:pt>
    <dgm:pt modelId="{431BE2A3-8FA4-4F67-9773-6C59DF2FFBEB}" type="pres">
      <dgm:prSet presAssocID="{A8C5C862-F860-446D-BD52-A93336F66366}" presName="TopArrow" presStyleLbl="node1" presStyleIdx="0" presStyleCnt="2"/>
      <dgm:spPr/>
    </dgm:pt>
    <dgm:pt modelId="{9EDBEBE6-1DA3-4023-8F6C-3B1E5AE08330}" type="pres">
      <dgm:prSet presAssocID="{A8C5C862-F860-446D-BD52-A93336F66366}" presName="BottomArrow" presStyleLbl="node1" presStyleIdx="1" presStyleCnt="2" custScaleX="100374" custScaleY="106786" custLinFactNeighborX="-255" custLinFactNeighborY="-1312"/>
      <dgm:spPr/>
    </dgm:pt>
  </dgm:ptLst>
  <dgm:cxnLst>
    <dgm:cxn modelId="{6804B426-D0DF-4B75-A732-707C797BC209}" type="presOf" srcId="{762D791B-BB34-4820-866F-8677F57B3FAB}" destId="{D5A1663A-A112-475C-BF29-78F9AF9DF376}" srcOrd="1" destOrd="0" presId="urn:microsoft.com/office/officeart/2009/layout/ReverseList"/>
    <dgm:cxn modelId="{F748D764-887C-4D74-A104-2FB42A95002F}" srcId="{A8C5C862-F860-446D-BD52-A93336F66366}" destId="{00ABCCE9-51CC-4629-96C4-AEF681475BC1}" srcOrd="0" destOrd="0" parTransId="{16A75BCB-2A9F-462A-B616-D5C117FB6C4B}" sibTransId="{4AE8D3C8-E252-41E5-AB40-8D4AC4F336D5}"/>
    <dgm:cxn modelId="{991A4F7D-1AB6-49FF-9907-7630595DD5F1}" type="presOf" srcId="{00ABCCE9-51CC-4629-96C4-AEF681475BC1}" destId="{A1A25EFE-7401-45C6-B206-A8C1E122B6CD}" srcOrd="1" destOrd="0" presId="urn:microsoft.com/office/officeart/2009/layout/ReverseList"/>
    <dgm:cxn modelId="{534032A4-21FD-45B1-8A56-3E482F0EFFCF}" type="presOf" srcId="{00ABCCE9-51CC-4629-96C4-AEF681475BC1}" destId="{6B179CBC-6A54-496B-82BC-B2996F956E64}" srcOrd="0" destOrd="0" presId="urn:microsoft.com/office/officeart/2009/layout/ReverseList"/>
    <dgm:cxn modelId="{3DAEFAB1-59A1-477B-8DDB-2454F562B2BB}" type="presOf" srcId="{762D791B-BB34-4820-866F-8677F57B3FAB}" destId="{0FFDFEBC-468C-4D3F-8D10-C3DE2ED3CF3C}" srcOrd="0" destOrd="0" presId="urn:microsoft.com/office/officeart/2009/layout/ReverseList"/>
    <dgm:cxn modelId="{678C23E5-39F5-4C2D-8069-9E0709836629}" type="presOf" srcId="{A8C5C862-F860-446D-BD52-A93336F66366}" destId="{15D56733-A9BD-4297-AA08-4DD7DB2460D6}" srcOrd="0" destOrd="0" presId="urn:microsoft.com/office/officeart/2009/layout/ReverseList"/>
    <dgm:cxn modelId="{B52FFFFB-4BCE-4B48-A1C3-278A9B27C9BD}" srcId="{A8C5C862-F860-446D-BD52-A93336F66366}" destId="{762D791B-BB34-4820-866F-8677F57B3FAB}" srcOrd="1" destOrd="0" parTransId="{25B48807-24A8-41D0-9FE7-C6EF633207FE}" sibTransId="{B9AA15CF-6A42-46FE-8404-3C85D9608A25}"/>
    <dgm:cxn modelId="{A1F787A8-D303-4C9A-8860-9F084622AC40}" type="presParOf" srcId="{15D56733-A9BD-4297-AA08-4DD7DB2460D6}" destId="{6B179CBC-6A54-496B-82BC-B2996F956E64}" srcOrd="0" destOrd="0" presId="urn:microsoft.com/office/officeart/2009/layout/ReverseList"/>
    <dgm:cxn modelId="{003AE34E-A1B5-458A-9AF8-E37A941A67B2}" type="presParOf" srcId="{15D56733-A9BD-4297-AA08-4DD7DB2460D6}" destId="{A1A25EFE-7401-45C6-B206-A8C1E122B6CD}" srcOrd="1" destOrd="0" presId="urn:microsoft.com/office/officeart/2009/layout/ReverseList"/>
    <dgm:cxn modelId="{BE21FC0E-C7CB-40BC-A324-07FAF590EA5B}" type="presParOf" srcId="{15D56733-A9BD-4297-AA08-4DD7DB2460D6}" destId="{0FFDFEBC-468C-4D3F-8D10-C3DE2ED3CF3C}" srcOrd="2" destOrd="0" presId="urn:microsoft.com/office/officeart/2009/layout/ReverseList"/>
    <dgm:cxn modelId="{50C6DBF1-077D-406C-A9BC-258B3B4B4FEC}" type="presParOf" srcId="{15D56733-A9BD-4297-AA08-4DD7DB2460D6}" destId="{D5A1663A-A112-475C-BF29-78F9AF9DF376}" srcOrd="3" destOrd="0" presId="urn:microsoft.com/office/officeart/2009/layout/ReverseList"/>
    <dgm:cxn modelId="{278CD755-F1B3-444B-97BB-C986FE1DC302}" type="presParOf" srcId="{15D56733-A9BD-4297-AA08-4DD7DB2460D6}" destId="{431BE2A3-8FA4-4F67-9773-6C59DF2FFBEB}" srcOrd="4" destOrd="0" presId="urn:microsoft.com/office/officeart/2009/layout/ReverseList"/>
    <dgm:cxn modelId="{0A25EE59-4113-45AE-923B-FF87463816A1}" type="presParOf" srcId="{15D56733-A9BD-4297-AA08-4DD7DB2460D6}" destId="{9EDBEBE6-1DA3-4023-8F6C-3B1E5AE08330}" srcOrd="5" destOrd="0" presId="urn:microsoft.com/office/officeart/2009/layout/Reverse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C5C862-F860-446D-BD52-A93336F6636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00ABCCE9-51CC-4629-96C4-AEF681475BC1}">
      <dgm:prSet phldrT="[Text]" custT="1"/>
      <dgm:spPr/>
      <dgm:t>
        <a:bodyPr/>
        <a:lstStyle/>
        <a:p>
          <a:r>
            <a:rPr lang="en-US" sz="1600"/>
            <a:t>Self-Referral:</a:t>
          </a:r>
        </a:p>
        <a:p>
          <a:r>
            <a:rPr lang="en-US" sz="1600"/>
            <a:t>Identifies interested Veterans with no eligibility screening.</a:t>
          </a:r>
        </a:p>
      </dgm:t>
    </dgm:pt>
    <dgm:pt modelId="{16A75BCB-2A9F-462A-B616-D5C117FB6C4B}" type="parTrans" cxnId="{F748D764-887C-4D74-A104-2FB42A95002F}">
      <dgm:prSet/>
      <dgm:spPr/>
      <dgm:t>
        <a:bodyPr/>
        <a:lstStyle/>
        <a:p>
          <a:endParaRPr lang="en-US"/>
        </a:p>
      </dgm:t>
    </dgm:pt>
    <dgm:pt modelId="{4AE8D3C8-E252-41E5-AB40-8D4AC4F336D5}" type="sibTrans" cxnId="{F748D764-887C-4D74-A104-2FB42A95002F}">
      <dgm:prSet/>
      <dgm:spPr/>
      <dgm:t>
        <a:bodyPr/>
        <a:lstStyle/>
        <a:p>
          <a:endParaRPr lang="en-US"/>
        </a:p>
      </dgm:t>
    </dgm:pt>
    <dgm:pt modelId="{762D791B-BB34-4820-866F-8677F57B3FAB}">
      <dgm:prSet phldrT="[Text]" custT="1"/>
      <dgm:spPr/>
      <dgm:t>
        <a:bodyPr/>
        <a:lstStyle/>
        <a:p>
          <a:r>
            <a:rPr lang="en-US" sz="1600"/>
            <a:t>Study Team:</a:t>
          </a:r>
        </a:p>
        <a:p>
          <a:r>
            <a:rPr lang="en-US" sz="1600"/>
            <a:t>Advertising required.  </a:t>
          </a:r>
        </a:p>
        <a:p>
          <a:r>
            <a:rPr lang="en-US" sz="1600"/>
            <a:t>Must perform basic screening to confirm potential eligibility.</a:t>
          </a:r>
        </a:p>
        <a:p>
          <a:endParaRPr lang="en-US" sz="1400"/>
        </a:p>
      </dgm:t>
    </dgm:pt>
    <dgm:pt modelId="{25B48807-24A8-41D0-9FE7-C6EF633207FE}" type="parTrans" cxnId="{B52FFFFB-4BCE-4B48-A1C3-278A9B27C9BD}">
      <dgm:prSet/>
      <dgm:spPr/>
      <dgm:t>
        <a:bodyPr/>
        <a:lstStyle/>
        <a:p>
          <a:endParaRPr lang="en-US"/>
        </a:p>
      </dgm:t>
    </dgm:pt>
    <dgm:pt modelId="{B9AA15CF-6A42-46FE-8404-3C85D9608A25}" type="sibTrans" cxnId="{B52FFFFB-4BCE-4B48-A1C3-278A9B27C9BD}">
      <dgm:prSet/>
      <dgm:spPr/>
      <dgm:t>
        <a:bodyPr/>
        <a:lstStyle/>
        <a:p>
          <a:endParaRPr lang="en-US"/>
        </a:p>
      </dgm:t>
    </dgm:pt>
    <dgm:pt modelId="{15D56733-A9BD-4297-AA08-4DD7DB2460D6}" type="pres">
      <dgm:prSet presAssocID="{A8C5C862-F860-446D-BD52-A93336F66366}" presName="Name0" presStyleCnt="0">
        <dgm:presLayoutVars>
          <dgm:chMax val="2"/>
          <dgm:chPref val="2"/>
          <dgm:animLvl val="lvl"/>
        </dgm:presLayoutVars>
      </dgm:prSet>
      <dgm:spPr/>
    </dgm:pt>
    <dgm:pt modelId="{6B179CBC-6A54-496B-82BC-B2996F956E64}" type="pres">
      <dgm:prSet presAssocID="{A8C5C862-F860-446D-BD52-A93336F66366}" presName="LeftText" presStyleLbl="revTx" presStyleIdx="0" presStyleCnt="0">
        <dgm:presLayoutVars>
          <dgm:bulletEnabled val="1"/>
        </dgm:presLayoutVars>
      </dgm:prSet>
      <dgm:spPr/>
    </dgm:pt>
    <dgm:pt modelId="{A1A25EFE-7401-45C6-B206-A8C1E122B6CD}" type="pres">
      <dgm:prSet presAssocID="{A8C5C862-F860-446D-BD52-A93336F66366}" presName="LeftNode" presStyleLbl="bgImgPlace1" presStyleIdx="0" presStyleCnt="2" custLinFactNeighborX="2448" custLinFactNeighborY="-198">
        <dgm:presLayoutVars>
          <dgm:chMax val="2"/>
          <dgm:chPref val="2"/>
        </dgm:presLayoutVars>
      </dgm:prSet>
      <dgm:spPr/>
    </dgm:pt>
    <dgm:pt modelId="{0FFDFEBC-468C-4D3F-8D10-C3DE2ED3CF3C}" type="pres">
      <dgm:prSet presAssocID="{A8C5C862-F860-446D-BD52-A93336F66366}" presName="RightText" presStyleLbl="revTx" presStyleIdx="0" presStyleCnt="0">
        <dgm:presLayoutVars>
          <dgm:bulletEnabled val="1"/>
        </dgm:presLayoutVars>
      </dgm:prSet>
      <dgm:spPr/>
    </dgm:pt>
    <dgm:pt modelId="{D5A1663A-A112-475C-BF29-78F9AF9DF376}" type="pres">
      <dgm:prSet presAssocID="{A8C5C862-F860-446D-BD52-A93336F66366}" presName="RightNode" presStyleLbl="bgImgPlace1" presStyleIdx="1" presStyleCnt="2" custScaleX="116456" custScaleY="100010" custLinFactNeighborX="4765" custLinFactNeighborY="-600">
        <dgm:presLayoutVars>
          <dgm:chMax val="0"/>
          <dgm:chPref val="0"/>
        </dgm:presLayoutVars>
      </dgm:prSet>
      <dgm:spPr/>
    </dgm:pt>
    <dgm:pt modelId="{431BE2A3-8FA4-4F67-9773-6C59DF2FFBEB}" type="pres">
      <dgm:prSet presAssocID="{A8C5C862-F860-446D-BD52-A93336F66366}" presName="TopArrow" presStyleLbl="node1" presStyleIdx="0" presStyleCnt="2"/>
      <dgm:spPr/>
    </dgm:pt>
    <dgm:pt modelId="{9EDBEBE6-1DA3-4023-8F6C-3B1E5AE08330}" type="pres">
      <dgm:prSet presAssocID="{A8C5C862-F860-446D-BD52-A93336F66366}" presName="BottomArrow" presStyleLbl="node1" presStyleIdx="1" presStyleCnt="2" custLinFactNeighborX="-456" custLinFactNeighborY="2652"/>
      <dgm:spPr/>
    </dgm:pt>
  </dgm:ptLst>
  <dgm:cxnLst>
    <dgm:cxn modelId="{6804B426-D0DF-4B75-A732-707C797BC209}" type="presOf" srcId="{762D791B-BB34-4820-866F-8677F57B3FAB}" destId="{D5A1663A-A112-475C-BF29-78F9AF9DF376}" srcOrd="1" destOrd="0" presId="urn:microsoft.com/office/officeart/2009/layout/ReverseList"/>
    <dgm:cxn modelId="{F748D764-887C-4D74-A104-2FB42A95002F}" srcId="{A8C5C862-F860-446D-BD52-A93336F66366}" destId="{00ABCCE9-51CC-4629-96C4-AEF681475BC1}" srcOrd="0" destOrd="0" parTransId="{16A75BCB-2A9F-462A-B616-D5C117FB6C4B}" sibTransId="{4AE8D3C8-E252-41E5-AB40-8D4AC4F336D5}"/>
    <dgm:cxn modelId="{991A4F7D-1AB6-49FF-9907-7630595DD5F1}" type="presOf" srcId="{00ABCCE9-51CC-4629-96C4-AEF681475BC1}" destId="{A1A25EFE-7401-45C6-B206-A8C1E122B6CD}" srcOrd="1" destOrd="0" presId="urn:microsoft.com/office/officeart/2009/layout/ReverseList"/>
    <dgm:cxn modelId="{534032A4-21FD-45B1-8A56-3E482F0EFFCF}" type="presOf" srcId="{00ABCCE9-51CC-4629-96C4-AEF681475BC1}" destId="{6B179CBC-6A54-496B-82BC-B2996F956E64}" srcOrd="0" destOrd="0" presId="urn:microsoft.com/office/officeart/2009/layout/ReverseList"/>
    <dgm:cxn modelId="{3DAEFAB1-59A1-477B-8DDB-2454F562B2BB}" type="presOf" srcId="{762D791B-BB34-4820-866F-8677F57B3FAB}" destId="{0FFDFEBC-468C-4D3F-8D10-C3DE2ED3CF3C}" srcOrd="0" destOrd="0" presId="urn:microsoft.com/office/officeart/2009/layout/ReverseList"/>
    <dgm:cxn modelId="{678C23E5-39F5-4C2D-8069-9E0709836629}" type="presOf" srcId="{A8C5C862-F860-446D-BD52-A93336F66366}" destId="{15D56733-A9BD-4297-AA08-4DD7DB2460D6}" srcOrd="0" destOrd="0" presId="urn:microsoft.com/office/officeart/2009/layout/ReverseList"/>
    <dgm:cxn modelId="{B52FFFFB-4BCE-4B48-A1C3-278A9B27C9BD}" srcId="{A8C5C862-F860-446D-BD52-A93336F66366}" destId="{762D791B-BB34-4820-866F-8677F57B3FAB}" srcOrd="1" destOrd="0" parTransId="{25B48807-24A8-41D0-9FE7-C6EF633207FE}" sibTransId="{B9AA15CF-6A42-46FE-8404-3C85D9608A25}"/>
    <dgm:cxn modelId="{A1F787A8-D303-4C9A-8860-9F084622AC40}" type="presParOf" srcId="{15D56733-A9BD-4297-AA08-4DD7DB2460D6}" destId="{6B179CBC-6A54-496B-82BC-B2996F956E64}" srcOrd="0" destOrd="0" presId="urn:microsoft.com/office/officeart/2009/layout/ReverseList"/>
    <dgm:cxn modelId="{003AE34E-A1B5-458A-9AF8-E37A941A67B2}" type="presParOf" srcId="{15D56733-A9BD-4297-AA08-4DD7DB2460D6}" destId="{A1A25EFE-7401-45C6-B206-A8C1E122B6CD}" srcOrd="1" destOrd="0" presId="urn:microsoft.com/office/officeart/2009/layout/ReverseList"/>
    <dgm:cxn modelId="{BE21FC0E-C7CB-40BC-A324-07FAF590EA5B}" type="presParOf" srcId="{15D56733-A9BD-4297-AA08-4DD7DB2460D6}" destId="{0FFDFEBC-468C-4D3F-8D10-C3DE2ED3CF3C}" srcOrd="2" destOrd="0" presId="urn:microsoft.com/office/officeart/2009/layout/ReverseList"/>
    <dgm:cxn modelId="{50C6DBF1-077D-406C-A9BC-258B3B4B4FEC}" type="presParOf" srcId="{15D56733-A9BD-4297-AA08-4DD7DB2460D6}" destId="{D5A1663A-A112-475C-BF29-78F9AF9DF376}" srcOrd="3" destOrd="0" presId="urn:microsoft.com/office/officeart/2009/layout/ReverseList"/>
    <dgm:cxn modelId="{278CD755-F1B3-444B-97BB-C986FE1DC302}" type="presParOf" srcId="{15D56733-A9BD-4297-AA08-4DD7DB2460D6}" destId="{431BE2A3-8FA4-4F67-9773-6C59DF2FFBEB}" srcOrd="4" destOrd="0" presId="urn:microsoft.com/office/officeart/2009/layout/ReverseList"/>
    <dgm:cxn modelId="{0A25EE59-4113-45AE-923B-FF87463816A1}" type="presParOf" srcId="{15D56733-A9BD-4297-AA08-4DD7DB2460D6}" destId="{9EDBEBE6-1DA3-4023-8F6C-3B1E5AE08330}" srcOrd="5" destOrd="0" presId="urn:microsoft.com/office/officeart/2009/layout/Reverse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C5C862-F860-446D-BD52-A93336F6636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00ABCCE9-51CC-4629-96C4-AEF681475BC1}">
      <dgm:prSet phldrT="[Text]" custT="1"/>
      <dgm:spPr/>
      <dgm:t>
        <a:bodyPr/>
        <a:lstStyle/>
        <a:p>
          <a:r>
            <a:rPr lang="en-US" sz="1600"/>
            <a:t>CDW/VINCI:</a:t>
          </a:r>
        </a:p>
        <a:p>
          <a:r>
            <a:rPr lang="en-US" sz="1600"/>
            <a:t>Produces list of Veterans potentially eligible</a:t>
          </a:r>
        </a:p>
      </dgm:t>
    </dgm:pt>
    <dgm:pt modelId="{16A75BCB-2A9F-462A-B616-D5C117FB6C4B}" type="parTrans" cxnId="{F748D764-887C-4D74-A104-2FB42A95002F}">
      <dgm:prSet/>
      <dgm:spPr/>
      <dgm:t>
        <a:bodyPr/>
        <a:lstStyle/>
        <a:p>
          <a:endParaRPr lang="en-US"/>
        </a:p>
      </dgm:t>
    </dgm:pt>
    <dgm:pt modelId="{4AE8D3C8-E252-41E5-AB40-8D4AC4F336D5}" type="sibTrans" cxnId="{F748D764-887C-4D74-A104-2FB42A95002F}">
      <dgm:prSet/>
      <dgm:spPr/>
      <dgm:t>
        <a:bodyPr/>
        <a:lstStyle/>
        <a:p>
          <a:endParaRPr lang="en-US"/>
        </a:p>
      </dgm:t>
    </dgm:pt>
    <dgm:pt modelId="{762D791B-BB34-4820-866F-8677F57B3FAB}">
      <dgm:prSet phldrT="[Text]" custT="1"/>
      <dgm:spPr/>
      <dgm:t>
        <a:bodyPr/>
        <a:lstStyle/>
        <a:p>
          <a:r>
            <a:rPr lang="en-US" sz="1600"/>
            <a:t>Study Team:</a:t>
          </a:r>
        </a:p>
        <a:p>
          <a:r>
            <a:rPr lang="en-US" sz="1600"/>
            <a:t>Must make contact: opt-in, opt-out mail process. </a:t>
          </a:r>
        </a:p>
      </dgm:t>
    </dgm:pt>
    <dgm:pt modelId="{25B48807-24A8-41D0-9FE7-C6EF633207FE}" type="parTrans" cxnId="{B52FFFFB-4BCE-4B48-A1C3-278A9B27C9BD}">
      <dgm:prSet/>
      <dgm:spPr/>
      <dgm:t>
        <a:bodyPr/>
        <a:lstStyle/>
        <a:p>
          <a:endParaRPr lang="en-US"/>
        </a:p>
      </dgm:t>
    </dgm:pt>
    <dgm:pt modelId="{B9AA15CF-6A42-46FE-8404-3C85D9608A25}" type="sibTrans" cxnId="{B52FFFFB-4BCE-4B48-A1C3-278A9B27C9BD}">
      <dgm:prSet/>
      <dgm:spPr/>
      <dgm:t>
        <a:bodyPr/>
        <a:lstStyle/>
        <a:p>
          <a:endParaRPr lang="en-US"/>
        </a:p>
      </dgm:t>
    </dgm:pt>
    <dgm:pt modelId="{15D56733-A9BD-4297-AA08-4DD7DB2460D6}" type="pres">
      <dgm:prSet presAssocID="{A8C5C862-F860-446D-BD52-A93336F66366}" presName="Name0" presStyleCnt="0">
        <dgm:presLayoutVars>
          <dgm:chMax val="2"/>
          <dgm:chPref val="2"/>
          <dgm:animLvl val="lvl"/>
        </dgm:presLayoutVars>
      </dgm:prSet>
      <dgm:spPr/>
    </dgm:pt>
    <dgm:pt modelId="{6B179CBC-6A54-496B-82BC-B2996F956E64}" type="pres">
      <dgm:prSet presAssocID="{A8C5C862-F860-446D-BD52-A93336F66366}" presName="LeftText" presStyleLbl="revTx" presStyleIdx="0" presStyleCnt="0">
        <dgm:presLayoutVars>
          <dgm:bulletEnabled val="1"/>
        </dgm:presLayoutVars>
      </dgm:prSet>
      <dgm:spPr/>
    </dgm:pt>
    <dgm:pt modelId="{A1A25EFE-7401-45C6-B206-A8C1E122B6CD}" type="pres">
      <dgm:prSet presAssocID="{A8C5C862-F860-446D-BD52-A93336F66366}" presName="LeftNode" presStyleLbl="bgImgPlace1" presStyleIdx="0" presStyleCnt="2">
        <dgm:presLayoutVars>
          <dgm:chMax val="2"/>
          <dgm:chPref val="2"/>
        </dgm:presLayoutVars>
      </dgm:prSet>
      <dgm:spPr/>
    </dgm:pt>
    <dgm:pt modelId="{0FFDFEBC-468C-4D3F-8D10-C3DE2ED3CF3C}" type="pres">
      <dgm:prSet presAssocID="{A8C5C862-F860-446D-BD52-A93336F66366}" presName="RightText" presStyleLbl="revTx" presStyleIdx="0" presStyleCnt="0">
        <dgm:presLayoutVars>
          <dgm:bulletEnabled val="1"/>
        </dgm:presLayoutVars>
      </dgm:prSet>
      <dgm:spPr/>
    </dgm:pt>
    <dgm:pt modelId="{D5A1663A-A112-475C-BF29-78F9AF9DF376}" type="pres">
      <dgm:prSet presAssocID="{A8C5C862-F860-446D-BD52-A93336F66366}" presName="RightNode" presStyleLbl="bgImgPlace1" presStyleIdx="1" presStyleCnt="2" custScaleX="104218">
        <dgm:presLayoutVars>
          <dgm:chMax val="0"/>
          <dgm:chPref val="0"/>
        </dgm:presLayoutVars>
      </dgm:prSet>
      <dgm:spPr/>
    </dgm:pt>
    <dgm:pt modelId="{431BE2A3-8FA4-4F67-9773-6C59DF2FFBEB}" type="pres">
      <dgm:prSet presAssocID="{A8C5C862-F860-446D-BD52-A93336F66366}" presName="TopArrow" presStyleLbl="node1" presStyleIdx="0" presStyleCnt="2"/>
      <dgm:spPr/>
    </dgm:pt>
    <dgm:pt modelId="{9EDBEBE6-1DA3-4023-8F6C-3B1E5AE08330}" type="pres">
      <dgm:prSet presAssocID="{A8C5C862-F860-446D-BD52-A93336F66366}" presName="BottomArrow" presStyleLbl="node1" presStyleIdx="1" presStyleCnt="2"/>
      <dgm:spPr/>
    </dgm:pt>
  </dgm:ptLst>
  <dgm:cxnLst>
    <dgm:cxn modelId="{6804B426-D0DF-4B75-A732-707C797BC209}" type="presOf" srcId="{762D791B-BB34-4820-866F-8677F57B3FAB}" destId="{D5A1663A-A112-475C-BF29-78F9AF9DF376}" srcOrd="1" destOrd="0" presId="urn:microsoft.com/office/officeart/2009/layout/ReverseList"/>
    <dgm:cxn modelId="{F748D764-887C-4D74-A104-2FB42A95002F}" srcId="{A8C5C862-F860-446D-BD52-A93336F66366}" destId="{00ABCCE9-51CC-4629-96C4-AEF681475BC1}" srcOrd="0" destOrd="0" parTransId="{16A75BCB-2A9F-462A-B616-D5C117FB6C4B}" sibTransId="{4AE8D3C8-E252-41E5-AB40-8D4AC4F336D5}"/>
    <dgm:cxn modelId="{991A4F7D-1AB6-49FF-9907-7630595DD5F1}" type="presOf" srcId="{00ABCCE9-51CC-4629-96C4-AEF681475BC1}" destId="{A1A25EFE-7401-45C6-B206-A8C1E122B6CD}" srcOrd="1" destOrd="0" presId="urn:microsoft.com/office/officeart/2009/layout/ReverseList"/>
    <dgm:cxn modelId="{534032A4-21FD-45B1-8A56-3E482F0EFFCF}" type="presOf" srcId="{00ABCCE9-51CC-4629-96C4-AEF681475BC1}" destId="{6B179CBC-6A54-496B-82BC-B2996F956E64}" srcOrd="0" destOrd="0" presId="urn:microsoft.com/office/officeart/2009/layout/ReverseList"/>
    <dgm:cxn modelId="{3DAEFAB1-59A1-477B-8DDB-2454F562B2BB}" type="presOf" srcId="{762D791B-BB34-4820-866F-8677F57B3FAB}" destId="{0FFDFEBC-468C-4D3F-8D10-C3DE2ED3CF3C}" srcOrd="0" destOrd="0" presId="urn:microsoft.com/office/officeart/2009/layout/ReverseList"/>
    <dgm:cxn modelId="{678C23E5-39F5-4C2D-8069-9E0709836629}" type="presOf" srcId="{A8C5C862-F860-446D-BD52-A93336F66366}" destId="{15D56733-A9BD-4297-AA08-4DD7DB2460D6}" srcOrd="0" destOrd="0" presId="urn:microsoft.com/office/officeart/2009/layout/ReverseList"/>
    <dgm:cxn modelId="{B52FFFFB-4BCE-4B48-A1C3-278A9B27C9BD}" srcId="{A8C5C862-F860-446D-BD52-A93336F66366}" destId="{762D791B-BB34-4820-866F-8677F57B3FAB}" srcOrd="1" destOrd="0" parTransId="{25B48807-24A8-41D0-9FE7-C6EF633207FE}" sibTransId="{B9AA15CF-6A42-46FE-8404-3C85D9608A25}"/>
    <dgm:cxn modelId="{A1F787A8-D303-4C9A-8860-9F084622AC40}" type="presParOf" srcId="{15D56733-A9BD-4297-AA08-4DD7DB2460D6}" destId="{6B179CBC-6A54-496B-82BC-B2996F956E64}" srcOrd="0" destOrd="0" presId="urn:microsoft.com/office/officeart/2009/layout/ReverseList"/>
    <dgm:cxn modelId="{003AE34E-A1B5-458A-9AF8-E37A941A67B2}" type="presParOf" srcId="{15D56733-A9BD-4297-AA08-4DD7DB2460D6}" destId="{A1A25EFE-7401-45C6-B206-A8C1E122B6CD}" srcOrd="1" destOrd="0" presId="urn:microsoft.com/office/officeart/2009/layout/ReverseList"/>
    <dgm:cxn modelId="{BE21FC0E-C7CB-40BC-A324-07FAF590EA5B}" type="presParOf" srcId="{15D56733-A9BD-4297-AA08-4DD7DB2460D6}" destId="{0FFDFEBC-468C-4D3F-8D10-C3DE2ED3CF3C}" srcOrd="2" destOrd="0" presId="urn:microsoft.com/office/officeart/2009/layout/ReverseList"/>
    <dgm:cxn modelId="{50C6DBF1-077D-406C-A9BC-258B3B4B4FEC}" type="presParOf" srcId="{15D56733-A9BD-4297-AA08-4DD7DB2460D6}" destId="{D5A1663A-A112-475C-BF29-78F9AF9DF376}" srcOrd="3" destOrd="0" presId="urn:microsoft.com/office/officeart/2009/layout/ReverseList"/>
    <dgm:cxn modelId="{278CD755-F1B3-444B-97BB-C986FE1DC302}" type="presParOf" srcId="{15D56733-A9BD-4297-AA08-4DD7DB2460D6}" destId="{431BE2A3-8FA4-4F67-9773-6C59DF2FFBEB}" srcOrd="4" destOrd="0" presId="urn:microsoft.com/office/officeart/2009/layout/ReverseList"/>
    <dgm:cxn modelId="{0A25EE59-4113-45AE-923B-FF87463816A1}" type="presParOf" srcId="{15D56733-A9BD-4297-AA08-4DD7DB2460D6}" destId="{9EDBEBE6-1DA3-4023-8F6C-3B1E5AE08330}"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C5C862-F860-446D-BD52-A93336F6636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00ABCCE9-51CC-4629-96C4-AEF681475BC1}">
      <dgm:prSet phldrT="[Text]" custT="1"/>
      <dgm:spPr/>
      <dgm:t>
        <a:bodyPr/>
        <a:lstStyle/>
        <a:p>
          <a:r>
            <a:rPr lang="en-US" sz="1600"/>
            <a:t>Study PI clinic visit:</a:t>
          </a:r>
        </a:p>
        <a:p>
          <a:r>
            <a:rPr lang="en-US" sz="1600"/>
            <a:t>Interest and eligibility confirmed.</a:t>
          </a:r>
        </a:p>
      </dgm:t>
    </dgm:pt>
    <dgm:pt modelId="{16A75BCB-2A9F-462A-B616-D5C117FB6C4B}" type="parTrans" cxnId="{F748D764-887C-4D74-A104-2FB42A95002F}">
      <dgm:prSet/>
      <dgm:spPr/>
      <dgm:t>
        <a:bodyPr/>
        <a:lstStyle/>
        <a:p>
          <a:endParaRPr lang="en-US"/>
        </a:p>
      </dgm:t>
    </dgm:pt>
    <dgm:pt modelId="{4AE8D3C8-E252-41E5-AB40-8D4AC4F336D5}" type="sibTrans" cxnId="{F748D764-887C-4D74-A104-2FB42A95002F}">
      <dgm:prSet/>
      <dgm:spPr/>
      <dgm:t>
        <a:bodyPr/>
        <a:lstStyle/>
        <a:p>
          <a:endParaRPr lang="en-US"/>
        </a:p>
      </dgm:t>
    </dgm:pt>
    <dgm:pt modelId="{762D791B-BB34-4820-866F-8677F57B3FAB}">
      <dgm:prSet phldrT="[Text]" custT="1"/>
      <dgm:spPr/>
      <dgm:t>
        <a:bodyPr/>
        <a:lstStyle/>
        <a:p>
          <a:r>
            <a:rPr lang="en-US" sz="1600"/>
            <a:t>Study Team:</a:t>
          </a:r>
        </a:p>
        <a:p>
          <a:r>
            <a:rPr lang="en-US" sz="1600"/>
            <a:t>Continues with consent process.</a:t>
          </a:r>
        </a:p>
        <a:p>
          <a:endParaRPr lang="en-US" sz="1600"/>
        </a:p>
      </dgm:t>
    </dgm:pt>
    <dgm:pt modelId="{25B48807-24A8-41D0-9FE7-C6EF633207FE}" type="parTrans" cxnId="{B52FFFFB-4BCE-4B48-A1C3-278A9B27C9BD}">
      <dgm:prSet/>
      <dgm:spPr/>
      <dgm:t>
        <a:bodyPr/>
        <a:lstStyle/>
        <a:p>
          <a:endParaRPr lang="en-US"/>
        </a:p>
      </dgm:t>
    </dgm:pt>
    <dgm:pt modelId="{B9AA15CF-6A42-46FE-8404-3C85D9608A25}" type="sibTrans" cxnId="{B52FFFFB-4BCE-4B48-A1C3-278A9B27C9BD}">
      <dgm:prSet/>
      <dgm:spPr/>
      <dgm:t>
        <a:bodyPr/>
        <a:lstStyle/>
        <a:p>
          <a:endParaRPr lang="en-US"/>
        </a:p>
      </dgm:t>
    </dgm:pt>
    <dgm:pt modelId="{15D56733-A9BD-4297-AA08-4DD7DB2460D6}" type="pres">
      <dgm:prSet presAssocID="{A8C5C862-F860-446D-BD52-A93336F66366}" presName="Name0" presStyleCnt="0">
        <dgm:presLayoutVars>
          <dgm:chMax val="2"/>
          <dgm:chPref val="2"/>
          <dgm:animLvl val="lvl"/>
        </dgm:presLayoutVars>
      </dgm:prSet>
      <dgm:spPr/>
    </dgm:pt>
    <dgm:pt modelId="{6B179CBC-6A54-496B-82BC-B2996F956E64}" type="pres">
      <dgm:prSet presAssocID="{A8C5C862-F860-446D-BD52-A93336F66366}" presName="LeftText" presStyleLbl="revTx" presStyleIdx="0" presStyleCnt="0">
        <dgm:presLayoutVars>
          <dgm:bulletEnabled val="1"/>
        </dgm:presLayoutVars>
      </dgm:prSet>
      <dgm:spPr/>
    </dgm:pt>
    <dgm:pt modelId="{A1A25EFE-7401-45C6-B206-A8C1E122B6CD}" type="pres">
      <dgm:prSet presAssocID="{A8C5C862-F860-446D-BD52-A93336F66366}" presName="LeftNode" presStyleLbl="bgImgPlace1" presStyleIdx="0" presStyleCnt="2" custLinFactNeighborX="2270" custLinFactNeighborY="1098">
        <dgm:presLayoutVars>
          <dgm:chMax val="2"/>
          <dgm:chPref val="2"/>
        </dgm:presLayoutVars>
      </dgm:prSet>
      <dgm:spPr/>
    </dgm:pt>
    <dgm:pt modelId="{0FFDFEBC-468C-4D3F-8D10-C3DE2ED3CF3C}" type="pres">
      <dgm:prSet presAssocID="{A8C5C862-F860-446D-BD52-A93336F66366}" presName="RightText" presStyleLbl="revTx" presStyleIdx="0" presStyleCnt="0">
        <dgm:presLayoutVars>
          <dgm:bulletEnabled val="1"/>
        </dgm:presLayoutVars>
      </dgm:prSet>
      <dgm:spPr/>
    </dgm:pt>
    <dgm:pt modelId="{D5A1663A-A112-475C-BF29-78F9AF9DF376}" type="pres">
      <dgm:prSet presAssocID="{A8C5C862-F860-446D-BD52-A93336F66366}" presName="RightNode" presStyleLbl="bgImgPlace1" presStyleIdx="1" presStyleCnt="2">
        <dgm:presLayoutVars>
          <dgm:chMax val="0"/>
          <dgm:chPref val="0"/>
        </dgm:presLayoutVars>
      </dgm:prSet>
      <dgm:spPr/>
    </dgm:pt>
    <dgm:pt modelId="{431BE2A3-8FA4-4F67-9773-6C59DF2FFBEB}" type="pres">
      <dgm:prSet presAssocID="{A8C5C862-F860-446D-BD52-A93336F66366}" presName="TopArrow" presStyleLbl="node1" presStyleIdx="0" presStyleCnt="2"/>
      <dgm:spPr/>
    </dgm:pt>
    <dgm:pt modelId="{9EDBEBE6-1DA3-4023-8F6C-3B1E5AE08330}" type="pres">
      <dgm:prSet presAssocID="{A8C5C862-F860-446D-BD52-A93336F66366}" presName="BottomArrow" presStyleLbl="node1" presStyleIdx="1" presStyleCnt="2"/>
      <dgm:spPr/>
    </dgm:pt>
  </dgm:ptLst>
  <dgm:cxnLst>
    <dgm:cxn modelId="{6804B426-D0DF-4B75-A732-707C797BC209}" type="presOf" srcId="{762D791B-BB34-4820-866F-8677F57B3FAB}" destId="{D5A1663A-A112-475C-BF29-78F9AF9DF376}" srcOrd="1" destOrd="0" presId="urn:microsoft.com/office/officeart/2009/layout/ReverseList"/>
    <dgm:cxn modelId="{F748D764-887C-4D74-A104-2FB42A95002F}" srcId="{A8C5C862-F860-446D-BD52-A93336F66366}" destId="{00ABCCE9-51CC-4629-96C4-AEF681475BC1}" srcOrd="0" destOrd="0" parTransId="{16A75BCB-2A9F-462A-B616-D5C117FB6C4B}" sibTransId="{4AE8D3C8-E252-41E5-AB40-8D4AC4F336D5}"/>
    <dgm:cxn modelId="{991A4F7D-1AB6-49FF-9907-7630595DD5F1}" type="presOf" srcId="{00ABCCE9-51CC-4629-96C4-AEF681475BC1}" destId="{A1A25EFE-7401-45C6-B206-A8C1E122B6CD}" srcOrd="1" destOrd="0" presId="urn:microsoft.com/office/officeart/2009/layout/ReverseList"/>
    <dgm:cxn modelId="{534032A4-21FD-45B1-8A56-3E482F0EFFCF}" type="presOf" srcId="{00ABCCE9-51CC-4629-96C4-AEF681475BC1}" destId="{6B179CBC-6A54-496B-82BC-B2996F956E64}" srcOrd="0" destOrd="0" presId="urn:microsoft.com/office/officeart/2009/layout/ReverseList"/>
    <dgm:cxn modelId="{3DAEFAB1-59A1-477B-8DDB-2454F562B2BB}" type="presOf" srcId="{762D791B-BB34-4820-866F-8677F57B3FAB}" destId="{0FFDFEBC-468C-4D3F-8D10-C3DE2ED3CF3C}" srcOrd="0" destOrd="0" presId="urn:microsoft.com/office/officeart/2009/layout/ReverseList"/>
    <dgm:cxn modelId="{678C23E5-39F5-4C2D-8069-9E0709836629}" type="presOf" srcId="{A8C5C862-F860-446D-BD52-A93336F66366}" destId="{15D56733-A9BD-4297-AA08-4DD7DB2460D6}" srcOrd="0" destOrd="0" presId="urn:microsoft.com/office/officeart/2009/layout/ReverseList"/>
    <dgm:cxn modelId="{B52FFFFB-4BCE-4B48-A1C3-278A9B27C9BD}" srcId="{A8C5C862-F860-446D-BD52-A93336F66366}" destId="{762D791B-BB34-4820-866F-8677F57B3FAB}" srcOrd="1" destOrd="0" parTransId="{25B48807-24A8-41D0-9FE7-C6EF633207FE}" sibTransId="{B9AA15CF-6A42-46FE-8404-3C85D9608A25}"/>
    <dgm:cxn modelId="{A1F787A8-D303-4C9A-8860-9F084622AC40}" type="presParOf" srcId="{15D56733-A9BD-4297-AA08-4DD7DB2460D6}" destId="{6B179CBC-6A54-496B-82BC-B2996F956E64}" srcOrd="0" destOrd="0" presId="urn:microsoft.com/office/officeart/2009/layout/ReverseList"/>
    <dgm:cxn modelId="{003AE34E-A1B5-458A-9AF8-E37A941A67B2}" type="presParOf" srcId="{15D56733-A9BD-4297-AA08-4DD7DB2460D6}" destId="{A1A25EFE-7401-45C6-B206-A8C1E122B6CD}" srcOrd="1" destOrd="0" presId="urn:microsoft.com/office/officeart/2009/layout/ReverseList"/>
    <dgm:cxn modelId="{BE21FC0E-C7CB-40BC-A324-07FAF590EA5B}" type="presParOf" srcId="{15D56733-A9BD-4297-AA08-4DD7DB2460D6}" destId="{0FFDFEBC-468C-4D3F-8D10-C3DE2ED3CF3C}" srcOrd="2" destOrd="0" presId="urn:microsoft.com/office/officeart/2009/layout/ReverseList"/>
    <dgm:cxn modelId="{50C6DBF1-077D-406C-A9BC-258B3B4B4FEC}" type="presParOf" srcId="{15D56733-A9BD-4297-AA08-4DD7DB2460D6}" destId="{D5A1663A-A112-475C-BF29-78F9AF9DF376}" srcOrd="3" destOrd="0" presId="urn:microsoft.com/office/officeart/2009/layout/ReverseList"/>
    <dgm:cxn modelId="{278CD755-F1B3-444B-97BB-C986FE1DC302}" type="presParOf" srcId="{15D56733-A9BD-4297-AA08-4DD7DB2460D6}" destId="{431BE2A3-8FA4-4F67-9773-6C59DF2FFBEB}" srcOrd="4" destOrd="0" presId="urn:microsoft.com/office/officeart/2009/layout/ReverseList"/>
    <dgm:cxn modelId="{0A25EE59-4113-45AE-923B-FF87463816A1}" type="presParOf" srcId="{15D56733-A9BD-4297-AA08-4DD7DB2460D6}" destId="{9EDBEBE6-1DA3-4023-8F6C-3B1E5AE08330}" srcOrd="5" destOrd="0" presId="urn:microsoft.com/office/officeart/2009/layout/Revers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C5C862-F860-446D-BD52-A93336F6636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00ABCCE9-51CC-4629-96C4-AEF681475BC1}">
      <dgm:prSet phldrT="[Text]" custT="1"/>
      <dgm:spPr/>
      <dgm:t>
        <a:bodyPr/>
        <a:lstStyle/>
        <a:p>
          <a:r>
            <a:rPr lang="en-US" sz="1500"/>
            <a:t>Provider Referral:</a:t>
          </a:r>
        </a:p>
        <a:p>
          <a:r>
            <a:rPr lang="en-US" sz="1500"/>
            <a:t>Interest and some eligibility confirmed.</a:t>
          </a:r>
        </a:p>
      </dgm:t>
    </dgm:pt>
    <dgm:pt modelId="{16A75BCB-2A9F-462A-B616-D5C117FB6C4B}" type="parTrans" cxnId="{F748D764-887C-4D74-A104-2FB42A95002F}">
      <dgm:prSet/>
      <dgm:spPr/>
      <dgm:t>
        <a:bodyPr/>
        <a:lstStyle/>
        <a:p>
          <a:endParaRPr lang="en-US"/>
        </a:p>
      </dgm:t>
    </dgm:pt>
    <dgm:pt modelId="{4AE8D3C8-E252-41E5-AB40-8D4AC4F336D5}" type="sibTrans" cxnId="{F748D764-887C-4D74-A104-2FB42A95002F}">
      <dgm:prSet/>
      <dgm:spPr/>
      <dgm:t>
        <a:bodyPr/>
        <a:lstStyle/>
        <a:p>
          <a:endParaRPr lang="en-US"/>
        </a:p>
      </dgm:t>
    </dgm:pt>
    <dgm:pt modelId="{762D791B-BB34-4820-866F-8677F57B3FAB}">
      <dgm:prSet phldrT="[Text]" custT="1"/>
      <dgm:spPr/>
      <dgm:t>
        <a:bodyPr/>
        <a:lstStyle/>
        <a:p>
          <a:r>
            <a:rPr lang="en-US" sz="1500"/>
            <a:t>Study Team: </a:t>
          </a:r>
        </a:p>
        <a:p>
          <a:r>
            <a:rPr lang="en-US" sz="1500"/>
            <a:t>Advertising required. </a:t>
          </a:r>
        </a:p>
        <a:p>
          <a:r>
            <a:rPr lang="en-US" sz="1500"/>
            <a:t>Must perform basic screening to confirm potential eligibility.</a:t>
          </a:r>
        </a:p>
      </dgm:t>
    </dgm:pt>
    <dgm:pt modelId="{25B48807-24A8-41D0-9FE7-C6EF633207FE}" type="parTrans" cxnId="{B52FFFFB-4BCE-4B48-A1C3-278A9B27C9BD}">
      <dgm:prSet/>
      <dgm:spPr/>
      <dgm:t>
        <a:bodyPr/>
        <a:lstStyle/>
        <a:p>
          <a:endParaRPr lang="en-US"/>
        </a:p>
      </dgm:t>
    </dgm:pt>
    <dgm:pt modelId="{B9AA15CF-6A42-46FE-8404-3C85D9608A25}" type="sibTrans" cxnId="{B52FFFFB-4BCE-4B48-A1C3-278A9B27C9BD}">
      <dgm:prSet/>
      <dgm:spPr/>
      <dgm:t>
        <a:bodyPr/>
        <a:lstStyle/>
        <a:p>
          <a:endParaRPr lang="en-US"/>
        </a:p>
      </dgm:t>
    </dgm:pt>
    <dgm:pt modelId="{15D56733-A9BD-4297-AA08-4DD7DB2460D6}" type="pres">
      <dgm:prSet presAssocID="{A8C5C862-F860-446D-BD52-A93336F66366}" presName="Name0" presStyleCnt="0">
        <dgm:presLayoutVars>
          <dgm:chMax val="2"/>
          <dgm:chPref val="2"/>
          <dgm:animLvl val="lvl"/>
        </dgm:presLayoutVars>
      </dgm:prSet>
      <dgm:spPr/>
    </dgm:pt>
    <dgm:pt modelId="{6B179CBC-6A54-496B-82BC-B2996F956E64}" type="pres">
      <dgm:prSet presAssocID="{A8C5C862-F860-446D-BD52-A93336F66366}" presName="LeftText" presStyleLbl="revTx" presStyleIdx="0" presStyleCnt="0">
        <dgm:presLayoutVars>
          <dgm:bulletEnabled val="1"/>
        </dgm:presLayoutVars>
      </dgm:prSet>
      <dgm:spPr/>
    </dgm:pt>
    <dgm:pt modelId="{A1A25EFE-7401-45C6-B206-A8C1E122B6CD}" type="pres">
      <dgm:prSet presAssocID="{A8C5C862-F860-446D-BD52-A93336F66366}" presName="LeftNode" presStyleLbl="bgImgPlace1" presStyleIdx="0" presStyleCnt="2" custScaleX="102091">
        <dgm:presLayoutVars>
          <dgm:chMax val="2"/>
          <dgm:chPref val="2"/>
        </dgm:presLayoutVars>
      </dgm:prSet>
      <dgm:spPr/>
    </dgm:pt>
    <dgm:pt modelId="{0FFDFEBC-468C-4D3F-8D10-C3DE2ED3CF3C}" type="pres">
      <dgm:prSet presAssocID="{A8C5C862-F860-446D-BD52-A93336F66366}" presName="RightText" presStyleLbl="revTx" presStyleIdx="0" presStyleCnt="0">
        <dgm:presLayoutVars>
          <dgm:bulletEnabled val="1"/>
        </dgm:presLayoutVars>
      </dgm:prSet>
      <dgm:spPr/>
    </dgm:pt>
    <dgm:pt modelId="{D5A1663A-A112-475C-BF29-78F9AF9DF376}" type="pres">
      <dgm:prSet presAssocID="{A8C5C862-F860-446D-BD52-A93336F66366}" presName="RightNode" presStyleLbl="bgImgPlace1" presStyleIdx="1" presStyleCnt="2" custScaleX="107988" custLinFactNeighborX="2910">
        <dgm:presLayoutVars>
          <dgm:chMax val="0"/>
          <dgm:chPref val="0"/>
        </dgm:presLayoutVars>
      </dgm:prSet>
      <dgm:spPr/>
    </dgm:pt>
    <dgm:pt modelId="{431BE2A3-8FA4-4F67-9773-6C59DF2FFBEB}" type="pres">
      <dgm:prSet presAssocID="{A8C5C862-F860-446D-BD52-A93336F66366}" presName="TopArrow" presStyleLbl="node1" presStyleIdx="0" presStyleCnt="2"/>
      <dgm:spPr/>
    </dgm:pt>
    <dgm:pt modelId="{9EDBEBE6-1DA3-4023-8F6C-3B1E5AE08330}" type="pres">
      <dgm:prSet presAssocID="{A8C5C862-F860-446D-BD52-A93336F66366}" presName="BottomArrow" presStyleLbl="node1" presStyleIdx="1" presStyleCnt="2" custScaleX="100374" custScaleY="106786" custLinFactNeighborX="-576" custLinFactNeighborY="2875"/>
      <dgm:spPr/>
    </dgm:pt>
  </dgm:ptLst>
  <dgm:cxnLst>
    <dgm:cxn modelId="{6804B426-D0DF-4B75-A732-707C797BC209}" type="presOf" srcId="{762D791B-BB34-4820-866F-8677F57B3FAB}" destId="{D5A1663A-A112-475C-BF29-78F9AF9DF376}" srcOrd="1" destOrd="0" presId="urn:microsoft.com/office/officeart/2009/layout/ReverseList"/>
    <dgm:cxn modelId="{F748D764-887C-4D74-A104-2FB42A95002F}" srcId="{A8C5C862-F860-446D-BD52-A93336F66366}" destId="{00ABCCE9-51CC-4629-96C4-AEF681475BC1}" srcOrd="0" destOrd="0" parTransId="{16A75BCB-2A9F-462A-B616-D5C117FB6C4B}" sibTransId="{4AE8D3C8-E252-41E5-AB40-8D4AC4F336D5}"/>
    <dgm:cxn modelId="{991A4F7D-1AB6-49FF-9907-7630595DD5F1}" type="presOf" srcId="{00ABCCE9-51CC-4629-96C4-AEF681475BC1}" destId="{A1A25EFE-7401-45C6-B206-A8C1E122B6CD}" srcOrd="1" destOrd="0" presId="urn:microsoft.com/office/officeart/2009/layout/ReverseList"/>
    <dgm:cxn modelId="{534032A4-21FD-45B1-8A56-3E482F0EFFCF}" type="presOf" srcId="{00ABCCE9-51CC-4629-96C4-AEF681475BC1}" destId="{6B179CBC-6A54-496B-82BC-B2996F956E64}" srcOrd="0" destOrd="0" presId="urn:microsoft.com/office/officeart/2009/layout/ReverseList"/>
    <dgm:cxn modelId="{3DAEFAB1-59A1-477B-8DDB-2454F562B2BB}" type="presOf" srcId="{762D791B-BB34-4820-866F-8677F57B3FAB}" destId="{0FFDFEBC-468C-4D3F-8D10-C3DE2ED3CF3C}" srcOrd="0" destOrd="0" presId="urn:microsoft.com/office/officeart/2009/layout/ReverseList"/>
    <dgm:cxn modelId="{678C23E5-39F5-4C2D-8069-9E0709836629}" type="presOf" srcId="{A8C5C862-F860-446D-BD52-A93336F66366}" destId="{15D56733-A9BD-4297-AA08-4DD7DB2460D6}" srcOrd="0" destOrd="0" presId="urn:microsoft.com/office/officeart/2009/layout/ReverseList"/>
    <dgm:cxn modelId="{B52FFFFB-4BCE-4B48-A1C3-278A9B27C9BD}" srcId="{A8C5C862-F860-446D-BD52-A93336F66366}" destId="{762D791B-BB34-4820-866F-8677F57B3FAB}" srcOrd="1" destOrd="0" parTransId="{25B48807-24A8-41D0-9FE7-C6EF633207FE}" sibTransId="{B9AA15CF-6A42-46FE-8404-3C85D9608A25}"/>
    <dgm:cxn modelId="{A1F787A8-D303-4C9A-8860-9F084622AC40}" type="presParOf" srcId="{15D56733-A9BD-4297-AA08-4DD7DB2460D6}" destId="{6B179CBC-6A54-496B-82BC-B2996F956E64}" srcOrd="0" destOrd="0" presId="urn:microsoft.com/office/officeart/2009/layout/ReverseList"/>
    <dgm:cxn modelId="{003AE34E-A1B5-458A-9AF8-E37A941A67B2}" type="presParOf" srcId="{15D56733-A9BD-4297-AA08-4DD7DB2460D6}" destId="{A1A25EFE-7401-45C6-B206-A8C1E122B6CD}" srcOrd="1" destOrd="0" presId="urn:microsoft.com/office/officeart/2009/layout/ReverseList"/>
    <dgm:cxn modelId="{BE21FC0E-C7CB-40BC-A324-07FAF590EA5B}" type="presParOf" srcId="{15D56733-A9BD-4297-AA08-4DD7DB2460D6}" destId="{0FFDFEBC-468C-4D3F-8D10-C3DE2ED3CF3C}" srcOrd="2" destOrd="0" presId="urn:microsoft.com/office/officeart/2009/layout/ReverseList"/>
    <dgm:cxn modelId="{50C6DBF1-077D-406C-A9BC-258B3B4B4FEC}" type="presParOf" srcId="{15D56733-A9BD-4297-AA08-4DD7DB2460D6}" destId="{D5A1663A-A112-475C-BF29-78F9AF9DF376}" srcOrd="3" destOrd="0" presId="urn:microsoft.com/office/officeart/2009/layout/ReverseList"/>
    <dgm:cxn modelId="{278CD755-F1B3-444B-97BB-C986FE1DC302}" type="presParOf" srcId="{15D56733-A9BD-4297-AA08-4DD7DB2460D6}" destId="{431BE2A3-8FA4-4F67-9773-6C59DF2FFBEB}" srcOrd="4" destOrd="0" presId="urn:microsoft.com/office/officeart/2009/layout/ReverseList"/>
    <dgm:cxn modelId="{0A25EE59-4113-45AE-923B-FF87463816A1}" type="presParOf" srcId="{15D56733-A9BD-4297-AA08-4DD7DB2460D6}" destId="{9EDBEBE6-1DA3-4023-8F6C-3B1E5AE08330}" srcOrd="5" destOrd="0" presId="urn:microsoft.com/office/officeart/2009/layout/Reverse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C5C862-F860-446D-BD52-A93336F6636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00ABCCE9-51CC-4629-96C4-AEF681475BC1}">
      <dgm:prSet phldrT="[Text]" custT="1"/>
      <dgm:spPr/>
      <dgm:t>
        <a:bodyPr/>
        <a:lstStyle/>
        <a:p>
          <a:r>
            <a:rPr lang="en-US" sz="1600"/>
            <a:t>Self-Referral:</a:t>
          </a:r>
        </a:p>
        <a:p>
          <a:r>
            <a:rPr lang="en-US" sz="1500"/>
            <a:t>Identifies interested Veterans with no eligibility screening.</a:t>
          </a:r>
        </a:p>
      </dgm:t>
    </dgm:pt>
    <dgm:pt modelId="{16A75BCB-2A9F-462A-B616-D5C117FB6C4B}" type="parTrans" cxnId="{F748D764-887C-4D74-A104-2FB42A95002F}">
      <dgm:prSet/>
      <dgm:spPr/>
      <dgm:t>
        <a:bodyPr/>
        <a:lstStyle/>
        <a:p>
          <a:endParaRPr lang="en-US"/>
        </a:p>
      </dgm:t>
    </dgm:pt>
    <dgm:pt modelId="{4AE8D3C8-E252-41E5-AB40-8D4AC4F336D5}" type="sibTrans" cxnId="{F748D764-887C-4D74-A104-2FB42A95002F}">
      <dgm:prSet/>
      <dgm:spPr/>
      <dgm:t>
        <a:bodyPr/>
        <a:lstStyle/>
        <a:p>
          <a:endParaRPr lang="en-US"/>
        </a:p>
      </dgm:t>
    </dgm:pt>
    <dgm:pt modelId="{762D791B-BB34-4820-866F-8677F57B3FAB}">
      <dgm:prSet phldrT="[Text]" custT="1"/>
      <dgm:spPr/>
      <dgm:t>
        <a:bodyPr/>
        <a:lstStyle/>
        <a:p>
          <a:r>
            <a:rPr lang="en-US" sz="1500"/>
            <a:t>Study Team:</a:t>
          </a:r>
        </a:p>
        <a:p>
          <a:r>
            <a:rPr lang="en-US" sz="1500"/>
            <a:t>Advertising required.  </a:t>
          </a:r>
        </a:p>
        <a:p>
          <a:r>
            <a:rPr lang="en-US" sz="1500"/>
            <a:t>Must perform basic screening to confirm potential eligibility.</a:t>
          </a:r>
        </a:p>
        <a:p>
          <a:endParaRPr lang="en-US" sz="1200"/>
        </a:p>
      </dgm:t>
    </dgm:pt>
    <dgm:pt modelId="{25B48807-24A8-41D0-9FE7-C6EF633207FE}" type="parTrans" cxnId="{B52FFFFB-4BCE-4B48-A1C3-278A9B27C9BD}">
      <dgm:prSet/>
      <dgm:spPr/>
      <dgm:t>
        <a:bodyPr/>
        <a:lstStyle/>
        <a:p>
          <a:endParaRPr lang="en-US"/>
        </a:p>
      </dgm:t>
    </dgm:pt>
    <dgm:pt modelId="{B9AA15CF-6A42-46FE-8404-3C85D9608A25}" type="sibTrans" cxnId="{B52FFFFB-4BCE-4B48-A1C3-278A9B27C9BD}">
      <dgm:prSet/>
      <dgm:spPr/>
      <dgm:t>
        <a:bodyPr/>
        <a:lstStyle/>
        <a:p>
          <a:endParaRPr lang="en-US"/>
        </a:p>
      </dgm:t>
    </dgm:pt>
    <dgm:pt modelId="{15D56733-A9BD-4297-AA08-4DD7DB2460D6}" type="pres">
      <dgm:prSet presAssocID="{A8C5C862-F860-446D-BD52-A93336F66366}" presName="Name0" presStyleCnt="0">
        <dgm:presLayoutVars>
          <dgm:chMax val="2"/>
          <dgm:chPref val="2"/>
          <dgm:animLvl val="lvl"/>
        </dgm:presLayoutVars>
      </dgm:prSet>
      <dgm:spPr/>
    </dgm:pt>
    <dgm:pt modelId="{6B179CBC-6A54-496B-82BC-B2996F956E64}" type="pres">
      <dgm:prSet presAssocID="{A8C5C862-F860-446D-BD52-A93336F66366}" presName="LeftText" presStyleLbl="revTx" presStyleIdx="0" presStyleCnt="0">
        <dgm:presLayoutVars>
          <dgm:bulletEnabled val="1"/>
        </dgm:presLayoutVars>
      </dgm:prSet>
      <dgm:spPr/>
    </dgm:pt>
    <dgm:pt modelId="{A1A25EFE-7401-45C6-B206-A8C1E122B6CD}" type="pres">
      <dgm:prSet presAssocID="{A8C5C862-F860-446D-BD52-A93336F66366}" presName="LeftNode" presStyleLbl="bgImgPlace1" presStyleIdx="0" presStyleCnt="2" custLinFactNeighborX="2448" custLinFactNeighborY="-198">
        <dgm:presLayoutVars>
          <dgm:chMax val="2"/>
          <dgm:chPref val="2"/>
        </dgm:presLayoutVars>
      </dgm:prSet>
      <dgm:spPr/>
    </dgm:pt>
    <dgm:pt modelId="{0FFDFEBC-468C-4D3F-8D10-C3DE2ED3CF3C}" type="pres">
      <dgm:prSet presAssocID="{A8C5C862-F860-446D-BD52-A93336F66366}" presName="RightText" presStyleLbl="revTx" presStyleIdx="0" presStyleCnt="0">
        <dgm:presLayoutVars>
          <dgm:bulletEnabled val="1"/>
        </dgm:presLayoutVars>
      </dgm:prSet>
      <dgm:spPr/>
    </dgm:pt>
    <dgm:pt modelId="{D5A1663A-A112-475C-BF29-78F9AF9DF376}" type="pres">
      <dgm:prSet presAssocID="{A8C5C862-F860-446D-BD52-A93336F66366}" presName="RightNode" presStyleLbl="bgImgPlace1" presStyleIdx="1" presStyleCnt="2" custScaleX="110114" custScaleY="100010" custLinFactNeighborX="4765" custLinFactNeighborY="-600">
        <dgm:presLayoutVars>
          <dgm:chMax val="0"/>
          <dgm:chPref val="0"/>
        </dgm:presLayoutVars>
      </dgm:prSet>
      <dgm:spPr/>
    </dgm:pt>
    <dgm:pt modelId="{431BE2A3-8FA4-4F67-9773-6C59DF2FFBEB}" type="pres">
      <dgm:prSet presAssocID="{A8C5C862-F860-446D-BD52-A93336F66366}" presName="TopArrow" presStyleLbl="node1" presStyleIdx="0" presStyleCnt="2"/>
      <dgm:spPr/>
    </dgm:pt>
    <dgm:pt modelId="{9EDBEBE6-1DA3-4023-8F6C-3B1E5AE08330}" type="pres">
      <dgm:prSet presAssocID="{A8C5C862-F860-446D-BD52-A93336F66366}" presName="BottomArrow" presStyleLbl="node1" presStyleIdx="1" presStyleCnt="2" custLinFactNeighborX="-456" custLinFactNeighborY="2652"/>
      <dgm:spPr/>
    </dgm:pt>
  </dgm:ptLst>
  <dgm:cxnLst>
    <dgm:cxn modelId="{6804B426-D0DF-4B75-A732-707C797BC209}" type="presOf" srcId="{762D791B-BB34-4820-866F-8677F57B3FAB}" destId="{D5A1663A-A112-475C-BF29-78F9AF9DF376}" srcOrd="1" destOrd="0" presId="urn:microsoft.com/office/officeart/2009/layout/ReverseList"/>
    <dgm:cxn modelId="{F748D764-887C-4D74-A104-2FB42A95002F}" srcId="{A8C5C862-F860-446D-BD52-A93336F66366}" destId="{00ABCCE9-51CC-4629-96C4-AEF681475BC1}" srcOrd="0" destOrd="0" parTransId="{16A75BCB-2A9F-462A-B616-D5C117FB6C4B}" sibTransId="{4AE8D3C8-E252-41E5-AB40-8D4AC4F336D5}"/>
    <dgm:cxn modelId="{991A4F7D-1AB6-49FF-9907-7630595DD5F1}" type="presOf" srcId="{00ABCCE9-51CC-4629-96C4-AEF681475BC1}" destId="{A1A25EFE-7401-45C6-B206-A8C1E122B6CD}" srcOrd="1" destOrd="0" presId="urn:microsoft.com/office/officeart/2009/layout/ReverseList"/>
    <dgm:cxn modelId="{534032A4-21FD-45B1-8A56-3E482F0EFFCF}" type="presOf" srcId="{00ABCCE9-51CC-4629-96C4-AEF681475BC1}" destId="{6B179CBC-6A54-496B-82BC-B2996F956E64}" srcOrd="0" destOrd="0" presId="urn:microsoft.com/office/officeart/2009/layout/ReverseList"/>
    <dgm:cxn modelId="{3DAEFAB1-59A1-477B-8DDB-2454F562B2BB}" type="presOf" srcId="{762D791B-BB34-4820-866F-8677F57B3FAB}" destId="{0FFDFEBC-468C-4D3F-8D10-C3DE2ED3CF3C}" srcOrd="0" destOrd="0" presId="urn:microsoft.com/office/officeart/2009/layout/ReverseList"/>
    <dgm:cxn modelId="{678C23E5-39F5-4C2D-8069-9E0709836629}" type="presOf" srcId="{A8C5C862-F860-446D-BD52-A93336F66366}" destId="{15D56733-A9BD-4297-AA08-4DD7DB2460D6}" srcOrd="0" destOrd="0" presId="urn:microsoft.com/office/officeart/2009/layout/ReverseList"/>
    <dgm:cxn modelId="{B52FFFFB-4BCE-4B48-A1C3-278A9B27C9BD}" srcId="{A8C5C862-F860-446D-BD52-A93336F66366}" destId="{762D791B-BB34-4820-866F-8677F57B3FAB}" srcOrd="1" destOrd="0" parTransId="{25B48807-24A8-41D0-9FE7-C6EF633207FE}" sibTransId="{B9AA15CF-6A42-46FE-8404-3C85D9608A25}"/>
    <dgm:cxn modelId="{A1F787A8-D303-4C9A-8860-9F084622AC40}" type="presParOf" srcId="{15D56733-A9BD-4297-AA08-4DD7DB2460D6}" destId="{6B179CBC-6A54-496B-82BC-B2996F956E64}" srcOrd="0" destOrd="0" presId="urn:microsoft.com/office/officeart/2009/layout/ReverseList"/>
    <dgm:cxn modelId="{003AE34E-A1B5-458A-9AF8-E37A941A67B2}" type="presParOf" srcId="{15D56733-A9BD-4297-AA08-4DD7DB2460D6}" destId="{A1A25EFE-7401-45C6-B206-A8C1E122B6CD}" srcOrd="1" destOrd="0" presId="urn:microsoft.com/office/officeart/2009/layout/ReverseList"/>
    <dgm:cxn modelId="{BE21FC0E-C7CB-40BC-A324-07FAF590EA5B}" type="presParOf" srcId="{15D56733-A9BD-4297-AA08-4DD7DB2460D6}" destId="{0FFDFEBC-468C-4D3F-8D10-C3DE2ED3CF3C}" srcOrd="2" destOrd="0" presId="urn:microsoft.com/office/officeart/2009/layout/ReverseList"/>
    <dgm:cxn modelId="{50C6DBF1-077D-406C-A9BC-258B3B4B4FEC}" type="presParOf" srcId="{15D56733-A9BD-4297-AA08-4DD7DB2460D6}" destId="{D5A1663A-A112-475C-BF29-78F9AF9DF376}" srcOrd="3" destOrd="0" presId="urn:microsoft.com/office/officeart/2009/layout/ReverseList"/>
    <dgm:cxn modelId="{278CD755-F1B3-444B-97BB-C986FE1DC302}" type="presParOf" srcId="{15D56733-A9BD-4297-AA08-4DD7DB2460D6}" destId="{431BE2A3-8FA4-4F67-9773-6C59DF2FFBEB}" srcOrd="4" destOrd="0" presId="urn:microsoft.com/office/officeart/2009/layout/ReverseList"/>
    <dgm:cxn modelId="{0A25EE59-4113-45AE-923B-FF87463816A1}" type="presParOf" srcId="{15D56733-A9BD-4297-AA08-4DD7DB2460D6}" destId="{9EDBEBE6-1DA3-4023-8F6C-3B1E5AE08330}" srcOrd="5" destOrd="0" presId="urn:microsoft.com/office/officeart/2009/layout/Reverse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30C125-589E-4B7D-AB0A-30A0B8655DEE}"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9763AB92-9100-40DB-8331-7FBADC8B16CC}">
      <dgm:prSet phldrT="[Text]" custT="1"/>
      <dgm:spPr>
        <a:solidFill>
          <a:schemeClr val="accent2"/>
        </a:solidFill>
      </dgm:spPr>
      <dgm:t>
        <a:bodyPr/>
        <a:lstStyle/>
        <a:p>
          <a:r>
            <a:rPr lang="en-US" sz="1000">
              <a:solidFill>
                <a:prstClr val="white"/>
              </a:solidFill>
              <a:latin typeface="Calibri" panose="020F0502020204030204"/>
              <a:ea typeface="+mn-ea"/>
              <a:cs typeface="+mn-cs"/>
            </a:rPr>
            <a:t>Volunteer</a:t>
          </a:r>
          <a:r>
            <a:rPr lang="en-US" sz="1000"/>
            <a:t> Registry</a:t>
          </a:r>
        </a:p>
      </dgm:t>
    </dgm:pt>
    <dgm:pt modelId="{831701FF-A21E-4566-953C-0C19A404F33A}" type="parTrans" cxnId="{00B0032F-E98A-44C6-A928-8A44D5ACF2F4}">
      <dgm:prSet/>
      <dgm:spPr/>
      <dgm:t>
        <a:bodyPr/>
        <a:lstStyle/>
        <a:p>
          <a:endParaRPr lang="en-US"/>
        </a:p>
      </dgm:t>
    </dgm:pt>
    <dgm:pt modelId="{F89CB4A1-3DBC-48F0-951E-72D9A27DF018}" type="sibTrans" cxnId="{00B0032F-E98A-44C6-A928-8A44D5ACF2F4}">
      <dgm:prSet/>
      <dgm:spPr/>
      <dgm:t>
        <a:bodyPr/>
        <a:lstStyle/>
        <a:p>
          <a:endParaRPr lang="en-US"/>
        </a:p>
      </dgm:t>
    </dgm:pt>
    <dgm:pt modelId="{674E70E8-8CE0-4627-8BBD-B16F039AFAD5}">
      <dgm:prSet phldrT="[Text]" custT="1"/>
      <dgm:spPr>
        <a:solidFill>
          <a:schemeClr val="accent2">
            <a:lumMod val="20000"/>
            <a:lumOff val="80000"/>
          </a:schemeClr>
        </a:solidFill>
      </dgm:spPr>
      <dgm:t>
        <a:bodyPr/>
        <a:lstStyle/>
        <a:p>
          <a:pPr>
            <a:tabLst/>
          </a:pPr>
          <a:r>
            <a:rPr lang="en-US" sz="1500"/>
            <a:t>Consent to contact immediate</a:t>
          </a:r>
        </a:p>
      </dgm:t>
    </dgm:pt>
    <dgm:pt modelId="{9E66400D-A984-46A0-A05A-7AB3F4FB9B92}" type="parTrans" cxnId="{9621C5F2-7309-4F91-B6EB-63C1BE58DCD1}">
      <dgm:prSet/>
      <dgm:spPr/>
      <dgm:t>
        <a:bodyPr/>
        <a:lstStyle/>
        <a:p>
          <a:endParaRPr lang="en-US"/>
        </a:p>
      </dgm:t>
    </dgm:pt>
    <dgm:pt modelId="{26B379F6-FEA2-4615-9B5F-1B26BA70AEAE}" type="sibTrans" cxnId="{9621C5F2-7309-4F91-B6EB-63C1BE58DCD1}">
      <dgm:prSet/>
      <dgm:spPr/>
      <dgm:t>
        <a:bodyPr/>
        <a:lstStyle/>
        <a:p>
          <a:endParaRPr lang="en-US"/>
        </a:p>
      </dgm:t>
    </dgm:pt>
    <dgm:pt modelId="{E194FDA7-597A-426D-A3EE-D599AA1E9FF7}">
      <dgm:prSet phldrT="[Text]" custT="1"/>
      <dgm:spPr>
        <a:solidFill>
          <a:schemeClr val="accent2">
            <a:lumMod val="20000"/>
            <a:lumOff val="80000"/>
          </a:schemeClr>
        </a:solidFill>
      </dgm:spPr>
      <dgm:t>
        <a:bodyPr/>
        <a:lstStyle/>
        <a:p>
          <a:pPr>
            <a:tabLst/>
          </a:pPr>
          <a:r>
            <a:rPr lang="en-US" sz="1500"/>
            <a:t>Includes Veterans, family members and caregivers</a:t>
          </a:r>
        </a:p>
      </dgm:t>
    </dgm:pt>
    <dgm:pt modelId="{96E38A28-473E-47C4-9974-45CAB108C64B}" type="parTrans" cxnId="{9ED543D7-33F3-4A66-BF3C-9AEF19F016EA}">
      <dgm:prSet/>
      <dgm:spPr/>
      <dgm:t>
        <a:bodyPr/>
        <a:lstStyle/>
        <a:p>
          <a:endParaRPr lang="en-US"/>
        </a:p>
      </dgm:t>
    </dgm:pt>
    <dgm:pt modelId="{D83608E5-9D31-4A2F-900D-A01229178E93}" type="sibTrans" cxnId="{9ED543D7-33F3-4A66-BF3C-9AEF19F016EA}">
      <dgm:prSet/>
      <dgm:spPr/>
      <dgm:t>
        <a:bodyPr/>
        <a:lstStyle/>
        <a:p>
          <a:endParaRPr lang="en-US"/>
        </a:p>
      </dgm:t>
    </dgm:pt>
    <dgm:pt modelId="{041C226A-5367-4AD8-9488-60387EF778A7}">
      <dgm:prSet phldrT="[Text]" custT="1"/>
      <dgm:spPr>
        <a:solidFill>
          <a:schemeClr val="accent2">
            <a:lumMod val="20000"/>
            <a:lumOff val="80000"/>
            <a:alpha val="90000"/>
          </a:schemeClr>
        </a:solidFill>
      </dgm:spPr>
      <dgm:t>
        <a:bodyPr/>
        <a:lstStyle/>
        <a:p>
          <a:r>
            <a:rPr lang="en-US" sz="1500"/>
            <a:t>Basic eligibility screening complete</a:t>
          </a:r>
        </a:p>
      </dgm:t>
    </dgm:pt>
    <dgm:pt modelId="{92898D8B-3358-4A28-BEB6-9AFAD4753A8C}" type="parTrans" cxnId="{095322FC-75AD-4BAE-93B7-C15C3480B465}">
      <dgm:prSet/>
      <dgm:spPr/>
      <dgm:t>
        <a:bodyPr/>
        <a:lstStyle/>
        <a:p>
          <a:endParaRPr lang="en-US"/>
        </a:p>
      </dgm:t>
    </dgm:pt>
    <dgm:pt modelId="{E9D7F92C-7E22-4AD0-A354-AC0500F8B2D5}" type="sibTrans" cxnId="{095322FC-75AD-4BAE-93B7-C15C3480B465}">
      <dgm:prSet/>
      <dgm:spPr/>
      <dgm:t>
        <a:bodyPr/>
        <a:lstStyle/>
        <a:p>
          <a:endParaRPr lang="en-US"/>
        </a:p>
      </dgm:t>
    </dgm:pt>
    <dgm:pt modelId="{0D37117F-770D-4A92-9F4F-C5E23EFD2CD4}">
      <dgm:prSet phldrT="[Text]" custT="1"/>
      <dgm:spPr>
        <a:solidFill>
          <a:schemeClr val="accent2">
            <a:lumMod val="20000"/>
            <a:lumOff val="80000"/>
            <a:alpha val="90000"/>
          </a:schemeClr>
        </a:solidFill>
      </dgm:spPr>
      <dgm:t>
        <a:bodyPr/>
        <a:lstStyle/>
        <a:p>
          <a:r>
            <a:rPr lang="en-US" sz="1500"/>
            <a:t>Augments existing activities</a:t>
          </a:r>
        </a:p>
      </dgm:t>
    </dgm:pt>
    <dgm:pt modelId="{0B031273-4A69-4DB1-AA99-A96EDA0326B9}" type="parTrans" cxnId="{89A0AA78-3CC6-4BF4-B2AB-40841D815F03}">
      <dgm:prSet/>
      <dgm:spPr/>
      <dgm:t>
        <a:bodyPr/>
        <a:lstStyle/>
        <a:p>
          <a:endParaRPr lang="en-US"/>
        </a:p>
      </dgm:t>
    </dgm:pt>
    <dgm:pt modelId="{BCEA01EF-17F1-482C-A6A2-27C342D137C6}" type="sibTrans" cxnId="{89A0AA78-3CC6-4BF4-B2AB-40841D815F03}">
      <dgm:prSet/>
      <dgm:spPr/>
      <dgm:t>
        <a:bodyPr/>
        <a:lstStyle/>
        <a:p>
          <a:endParaRPr lang="en-US"/>
        </a:p>
      </dgm:t>
    </dgm:pt>
    <dgm:pt modelId="{377D07C9-C031-4E21-AEBE-0B3FBAB7864E}">
      <dgm:prSet phldrT="[Text]" custT="1"/>
      <dgm:spPr>
        <a:solidFill>
          <a:srgbClr val="ED7D31"/>
        </a:solidFill>
        <a:ln w="12700" cap="flat" cmpd="sng" algn="ctr">
          <a:solidFill>
            <a:prstClr val="white">
              <a:hueOff val="0"/>
              <a:satOff val="0"/>
              <a:lumOff val="0"/>
              <a:alphaOff val="0"/>
            </a:prstClr>
          </a:solidFill>
          <a:prstDash val="solid"/>
          <a:miter lim="800000"/>
        </a:ln>
        <a:effectLst/>
      </dgm:spPr>
      <dgm:t>
        <a:bodyPr spcFirstLastPara="0" vert="horz" wrap="square" lIns="6350" tIns="6350" rIns="6350" bIns="6350" numCol="1" spcCol="1270" anchor="ctr" anchorCtr="0"/>
        <a:lstStyle/>
        <a:p>
          <a:r>
            <a:rPr lang="en-US" sz="1000" kern="1200">
              <a:solidFill>
                <a:prstClr val="white"/>
              </a:solidFill>
              <a:latin typeface="Calibri" panose="020F0502020204030204"/>
              <a:ea typeface="+mn-ea"/>
              <a:cs typeface="+mn-cs"/>
            </a:rPr>
            <a:t>Volunteer</a:t>
          </a:r>
          <a:r>
            <a:rPr lang="en-US" sz="1000" kern="1200"/>
            <a:t> Registry</a:t>
          </a:r>
        </a:p>
      </dgm:t>
    </dgm:pt>
    <dgm:pt modelId="{FA63011B-23A3-4194-860D-66600B295AD5}" type="parTrans" cxnId="{0F212F2D-4BA7-4F3F-B789-FADA495BB743}">
      <dgm:prSet/>
      <dgm:spPr/>
      <dgm:t>
        <a:bodyPr/>
        <a:lstStyle/>
        <a:p>
          <a:endParaRPr lang="en-US"/>
        </a:p>
      </dgm:t>
    </dgm:pt>
    <dgm:pt modelId="{7654A0A7-20E4-49EA-99B1-596611CB9461}" type="sibTrans" cxnId="{0F212F2D-4BA7-4F3F-B789-FADA495BB743}">
      <dgm:prSet/>
      <dgm:spPr/>
      <dgm:t>
        <a:bodyPr/>
        <a:lstStyle/>
        <a:p>
          <a:endParaRPr lang="en-US"/>
        </a:p>
      </dgm:t>
    </dgm:pt>
    <dgm:pt modelId="{8D26E992-DA19-40E8-9B18-F065537BBF5B}">
      <dgm:prSet phldrT="[Text]" custT="1"/>
      <dgm:spPr>
        <a:solidFill>
          <a:schemeClr val="accent2">
            <a:lumMod val="20000"/>
            <a:lumOff val="80000"/>
          </a:schemeClr>
        </a:solidFill>
      </dgm:spPr>
      <dgm:t>
        <a:bodyPr/>
        <a:lstStyle/>
        <a:p>
          <a:r>
            <a:rPr lang="en-US" sz="1500"/>
            <a:t>Increases awareness of VA Research</a:t>
          </a:r>
        </a:p>
      </dgm:t>
    </dgm:pt>
    <dgm:pt modelId="{7ABE8058-1D2E-495F-8634-194C846056A5}" type="parTrans" cxnId="{B21D6070-B786-4002-8231-A36108AF6294}">
      <dgm:prSet/>
      <dgm:spPr/>
      <dgm:t>
        <a:bodyPr/>
        <a:lstStyle/>
        <a:p>
          <a:endParaRPr lang="en-US"/>
        </a:p>
      </dgm:t>
    </dgm:pt>
    <dgm:pt modelId="{2D467D58-8DE1-4038-9E29-CDE7CFD7500A}" type="sibTrans" cxnId="{B21D6070-B786-4002-8231-A36108AF6294}">
      <dgm:prSet/>
      <dgm:spPr/>
      <dgm:t>
        <a:bodyPr/>
        <a:lstStyle/>
        <a:p>
          <a:endParaRPr lang="en-US"/>
        </a:p>
      </dgm:t>
    </dgm:pt>
    <dgm:pt modelId="{F561E9F8-21C0-427A-9557-5D2ED484C429}">
      <dgm:prSet phldrT="[Text]" custT="1"/>
      <dgm:spPr>
        <a:solidFill>
          <a:schemeClr val="accent2">
            <a:lumMod val="20000"/>
            <a:lumOff val="80000"/>
          </a:schemeClr>
        </a:solidFill>
      </dgm:spPr>
      <dgm:t>
        <a:bodyPr/>
        <a:lstStyle/>
        <a:p>
          <a:r>
            <a:rPr lang="en-US" sz="1500"/>
            <a:t>Identify Research that matches interest</a:t>
          </a:r>
        </a:p>
      </dgm:t>
    </dgm:pt>
    <dgm:pt modelId="{7DD2A3E8-CE91-4B4A-96A7-45D56430C835}" type="parTrans" cxnId="{ED855658-236B-45F4-AF78-86CF1E9571C1}">
      <dgm:prSet/>
      <dgm:spPr/>
      <dgm:t>
        <a:bodyPr/>
        <a:lstStyle/>
        <a:p>
          <a:endParaRPr lang="en-US"/>
        </a:p>
      </dgm:t>
    </dgm:pt>
    <dgm:pt modelId="{52D7119D-6FC7-4B69-8DFF-72AB8CD6D36F}" type="sibTrans" cxnId="{ED855658-236B-45F4-AF78-86CF1E9571C1}">
      <dgm:prSet/>
      <dgm:spPr/>
      <dgm:t>
        <a:bodyPr/>
        <a:lstStyle/>
        <a:p>
          <a:endParaRPr lang="en-US"/>
        </a:p>
      </dgm:t>
    </dgm:pt>
    <dgm:pt modelId="{1B8EB334-E9AF-4B79-AE36-51762784F59A}">
      <dgm:prSet phldrT="[Text]" custT="1"/>
      <dgm:spPr>
        <a:solidFill>
          <a:srgbClr val="ED7D31"/>
        </a:solidFill>
        <a:ln w="12700" cap="flat" cmpd="sng" algn="ctr">
          <a:solidFill>
            <a:prstClr val="white">
              <a:hueOff val="0"/>
              <a:satOff val="0"/>
              <a:lumOff val="0"/>
              <a:alphaOff val="0"/>
            </a:prstClr>
          </a:solidFill>
          <a:prstDash val="solid"/>
          <a:miter lim="800000"/>
        </a:ln>
        <a:effectLst/>
      </dgm:spPr>
      <dgm:t>
        <a:bodyPr/>
        <a:lstStyle/>
        <a:p>
          <a:pPr marL="0" lvl="0" indent="0" algn="ctr" defTabSz="444500">
            <a:lnSpc>
              <a:spcPct val="90000"/>
            </a:lnSpc>
            <a:spcBef>
              <a:spcPct val="0"/>
            </a:spcBef>
            <a:spcAft>
              <a:spcPct val="35000"/>
            </a:spcAft>
          </a:pPr>
          <a:r>
            <a:rPr lang="en-US" sz="1000" kern="1200">
              <a:solidFill>
                <a:prstClr val="white"/>
              </a:solidFill>
              <a:latin typeface="Calibri" panose="020F0502020204030204"/>
              <a:ea typeface="+mn-ea"/>
              <a:cs typeface="+mn-cs"/>
            </a:rPr>
            <a:t>Volunteer</a:t>
          </a:r>
          <a:r>
            <a:rPr lang="en-US" sz="1000" kern="1200"/>
            <a:t> Registry</a:t>
          </a:r>
          <a:endParaRPr lang="en-US" sz="1000" kern="1200">
            <a:solidFill>
              <a:prstClr val="white"/>
            </a:solidFill>
            <a:latin typeface="Calibri" panose="020F0502020204030204"/>
            <a:ea typeface="+mn-ea"/>
            <a:cs typeface="+mn-cs"/>
          </a:endParaRPr>
        </a:p>
      </dgm:t>
    </dgm:pt>
    <dgm:pt modelId="{23403350-0CFB-4070-BB82-060230CC2634}" type="sibTrans" cxnId="{960DBD5D-71C2-48CD-981E-28C1EDFE8590}">
      <dgm:prSet/>
      <dgm:spPr/>
      <dgm:t>
        <a:bodyPr/>
        <a:lstStyle/>
        <a:p>
          <a:endParaRPr lang="en-US"/>
        </a:p>
      </dgm:t>
    </dgm:pt>
    <dgm:pt modelId="{B6B1ADBF-5694-4BD3-BCA1-63AED4D67749}" type="parTrans" cxnId="{960DBD5D-71C2-48CD-981E-28C1EDFE8590}">
      <dgm:prSet/>
      <dgm:spPr/>
      <dgm:t>
        <a:bodyPr/>
        <a:lstStyle/>
        <a:p>
          <a:endParaRPr lang="en-US"/>
        </a:p>
      </dgm:t>
    </dgm:pt>
    <dgm:pt modelId="{E5EC3012-8B8D-4073-8012-17B3E861AFC9}" type="pres">
      <dgm:prSet presAssocID="{8230C125-589E-4B7D-AB0A-30A0B8655DEE}" presName="theList" presStyleCnt="0">
        <dgm:presLayoutVars>
          <dgm:dir/>
          <dgm:animLvl val="lvl"/>
          <dgm:resizeHandles val="exact"/>
        </dgm:presLayoutVars>
      </dgm:prSet>
      <dgm:spPr/>
    </dgm:pt>
    <dgm:pt modelId="{F1A1FA37-EC41-43F6-8536-2050ABD70706}" type="pres">
      <dgm:prSet presAssocID="{9763AB92-9100-40DB-8331-7FBADC8B16CC}" presName="compNode" presStyleCnt="0"/>
      <dgm:spPr/>
    </dgm:pt>
    <dgm:pt modelId="{F8CBDFD5-39AA-4F6B-9C33-99FA7A2D3412}" type="pres">
      <dgm:prSet presAssocID="{9763AB92-9100-40DB-8331-7FBADC8B16CC}" presName="noGeometry" presStyleCnt="0"/>
      <dgm:spPr/>
    </dgm:pt>
    <dgm:pt modelId="{3C236423-9975-4D99-8A20-EEF3031CA9C9}" type="pres">
      <dgm:prSet presAssocID="{9763AB92-9100-40DB-8331-7FBADC8B16CC}" presName="childTextVisible" presStyleLbl="bgAccFollowNode1" presStyleIdx="0" presStyleCnt="3" custScaleX="183032" custScaleY="109197">
        <dgm:presLayoutVars>
          <dgm:bulletEnabled val="1"/>
        </dgm:presLayoutVars>
      </dgm:prSet>
      <dgm:spPr/>
    </dgm:pt>
    <dgm:pt modelId="{2CB2779F-9B96-4164-A042-8022C8996C34}" type="pres">
      <dgm:prSet presAssocID="{9763AB92-9100-40DB-8331-7FBADC8B16CC}" presName="childTextHidden" presStyleLbl="bgAccFollowNode1" presStyleIdx="0" presStyleCnt="3"/>
      <dgm:spPr/>
    </dgm:pt>
    <dgm:pt modelId="{A472521C-83C0-4174-B09E-99FC99398D39}" type="pres">
      <dgm:prSet presAssocID="{9763AB92-9100-40DB-8331-7FBADC8B16CC}" presName="parentText" presStyleLbl="node1" presStyleIdx="0" presStyleCnt="3" custScaleX="96757" custScaleY="95008" custLinFactNeighborX="-51306" custLinFactNeighborY="894">
        <dgm:presLayoutVars>
          <dgm:chMax val="1"/>
          <dgm:bulletEnabled val="1"/>
        </dgm:presLayoutVars>
      </dgm:prSet>
      <dgm:spPr/>
    </dgm:pt>
    <dgm:pt modelId="{0C7F6B2F-11D2-427E-8949-3EB4DE3C77E0}" type="pres">
      <dgm:prSet presAssocID="{9763AB92-9100-40DB-8331-7FBADC8B16CC}" presName="aSpace" presStyleCnt="0"/>
      <dgm:spPr/>
    </dgm:pt>
    <dgm:pt modelId="{AA5009DD-E8D5-466D-B88B-6AEF92CDF1F3}" type="pres">
      <dgm:prSet presAssocID="{1B8EB334-E9AF-4B79-AE36-51762784F59A}" presName="compNode" presStyleCnt="0"/>
      <dgm:spPr/>
    </dgm:pt>
    <dgm:pt modelId="{AB8E47A2-29ED-43C8-BCD9-7A1F773AC361}" type="pres">
      <dgm:prSet presAssocID="{1B8EB334-E9AF-4B79-AE36-51762784F59A}" presName="noGeometry" presStyleCnt="0"/>
      <dgm:spPr/>
    </dgm:pt>
    <dgm:pt modelId="{99102509-9A4B-44F9-8266-E898CE743C93}" type="pres">
      <dgm:prSet presAssocID="{1B8EB334-E9AF-4B79-AE36-51762784F59A}" presName="childTextVisible" presStyleLbl="bgAccFollowNode1" presStyleIdx="1" presStyleCnt="3" custScaleX="188469" custScaleY="108469">
        <dgm:presLayoutVars>
          <dgm:bulletEnabled val="1"/>
        </dgm:presLayoutVars>
      </dgm:prSet>
      <dgm:spPr/>
    </dgm:pt>
    <dgm:pt modelId="{C5BD66AC-50B1-43B0-AD12-42200D80066A}" type="pres">
      <dgm:prSet presAssocID="{1B8EB334-E9AF-4B79-AE36-51762784F59A}" presName="childTextHidden" presStyleLbl="bgAccFollowNode1" presStyleIdx="1" presStyleCnt="3"/>
      <dgm:spPr/>
    </dgm:pt>
    <dgm:pt modelId="{9E7549DC-C01F-4DCE-A2A6-3AC3DEE3DC1A}" type="pres">
      <dgm:prSet presAssocID="{1B8EB334-E9AF-4B79-AE36-51762784F59A}" presName="parentText" presStyleLbl="node1" presStyleIdx="1" presStyleCnt="3" custScaleX="100408" custScaleY="97719" custLinFactNeighborX="-35569" custLinFactNeighborY="-7447">
        <dgm:presLayoutVars>
          <dgm:chMax val="1"/>
          <dgm:bulletEnabled val="1"/>
        </dgm:presLayoutVars>
      </dgm:prSet>
      <dgm:spPr>
        <a:xfrm>
          <a:off x="3210444" y="339500"/>
          <a:ext cx="682062" cy="694631"/>
        </a:xfrm>
        <a:prstGeom prst="ellipse">
          <a:avLst/>
        </a:prstGeom>
      </dgm:spPr>
    </dgm:pt>
    <dgm:pt modelId="{DC2662B3-CF28-45C3-8806-B51E8DF60EC2}" type="pres">
      <dgm:prSet presAssocID="{1B8EB334-E9AF-4B79-AE36-51762784F59A}" presName="aSpace" presStyleCnt="0"/>
      <dgm:spPr/>
    </dgm:pt>
    <dgm:pt modelId="{71576109-52BE-4CFC-B72B-DB4C9DFC7A01}" type="pres">
      <dgm:prSet presAssocID="{377D07C9-C031-4E21-AEBE-0B3FBAB7864E}" presName="compNode" presStyleCnt="0"/>
      <dgm:spPr/>
    </dgm:pt>
    <dgm:pt modelId="{381AF9FB-BE03-4BAB-B032-11506A3E9F00}" type="pres">
      <dgm:prSet presAssocID="{377D07C9-C031-4E21-AEBE-0B3FBAB7864E}" presName="noGeometry" presStyleCnt="0"/>
      <dgm:spPr/>
    </dgm:pt>
    <dgm:pt modelId="{638CE2FE-A577-4C8F-A730-39EE5B3DAE86}" type="pres">
      <dgm:prSet presAssocID="{377D07C9-C031-4E21-AEBE-0B3FBAB7864E}" presName="childTextVisible" presStyleLbl="bgAccFollowNode1" presStyleIdx="2" presStyleCnt="3" custScaleX="197028" custScaleY="102452" custLinFactNeighborX="-6390">
        <dgm:presLayoutVars>
          <dgm:bulletEnabled val="1"/>
        </dgm:presLayoutVars>
      </dgm:prSet>
      <dgm:spPr/>
    </dgm:pt>
    <dgm:pt modelId="{CFEE14EC-53A0-4142-A3D6-B12689F1D973}" type="pres">
      <dgm:prSet presAssocID="{377D07C9-C031-4E21-AEBE-0B3FBAB7864E}" presName="childTextHidden" presStyleLbl="bgAccFollowNode1" presStyleIdx="2" presStyleCnt="3"/>
      <dgm:spPr/>
    </dgm:pt>
    <dgm:pt modelId="{E02D1544-80A7-45B7-BD77-78EE24A07190}" type="pres">
      <dgm:prSet presAssocID="{377D07C9-C031-4E21-AEBE-0B3FBAB7864E}" presName="parentText" presStyleLbl="node1" presStyleIdx="2" presStyleCnt="3" custScaleX="96927" custScaleY="104519" custLinFactNeighborX="-58042" custLinFactNeighborY="-161">
        <dgm:presLayoutVars>
          <dgm:chMax val="1"/>
          <dgm:bulletEnabled val="1"/>
        </dgm:presLayoutVars>
      </dgm:prSet>
      <dgm:spPr>
        <a:xfrm>
          <a:off x="6233673" y="391468"/>
          <a:ext cx="664787" cy="651323"/>
        </a:xfrm>
        <a:prstGeom prst="ellipse">
          <a:avLst/>
        </a:prstGeom>
      </dgm:spPr>
    </dgm:pt>
  </dgm:ptLst>
  <dgm:cxnLst>
    <dgm:cxn modelId="{76D4F206-39C7-4F8F-ACF1-B563E66B80A4}" type="presOf" srcId="{674E70E8-8CE0-4627-8BBD-B16F039AFAD5}" destId="{2CB2779F-9B96-4164-A042-8022C8996C34}" srcOrd="1" destOrd="0" presId="urn:microsoft.com/office/officeart/2005/8/layout/hProcess6"/>
    <dgm:cxn modelId="{6E757011-C174-43A7-9F0B-40A22FB2114A}" type="presOf" srcId="{8D26E992-DA19-40E8-9B18-F065537BBF5B}" destId="{638CE2FE-A577-4C8F-A730-39EE5B3DAE86}" srcOrd="0" destOrd="0" presId="urn:microsoft.com/office/officeart/2005/8/layout/hProcess6"/>
    <dgm:cxn modelId="{BFED9726-A6FE-4B90-A109-E929B9EAAB5E}" type="presOf" srcId="{F561E9F8-21C0-427A-9557-5D2ED484C429}" destId="{638CE2FE-A577-4C8F-A730-39EE5B3DAE86}" srcOrd="0" destOrd="1" presId="urn:microsoft.com/office/officeart/2005/8/layout/hProcess6"/>
    <dgm:cxn modelId="{0F212F2D-4BA7-4F3F-B789-FADA495BB743}" srcId="{8230C125-589E-4B7D-AB0A-30A0B8655DEE}" destId="{377D07C9-C031-4E21-AEBE-0B3FBAB7864E}" srcOrd="2" destOrd="0" parTransId="{FA63011B-23A3-4194-860D-66600B295AD5}" sibTransId="{7654A0A7-20E4-49EA-99B1-596611CB9461}"/>
    <dgm:cxn modelId="{00B0032F-E98A-44C6-A928-8A44D5ACF2F4}" srcId="{8230C125-589E-4B7D-AB0A-30A0B8655DEE}" destId="{9763AB92-9100-40DB-8331-7FBADC8B16CC}" srcOrd="0" destOrd="0" parTransId="{831701FF-A21E-4566-953C-0C19A404F33A}" sibTransId="{F89CB4A1-3DBC-48F0-951E-72D9A27DF018}"/>
    <dgm:cxn modelId="{2AD5CD37-8521-4BD3-85C2-DC4D53748337}" type="presOf" srcId="{E194FDA7-597A-426D-A3EE-D599AA1E9FF7}" destId="{3C236423-9975-4D99-8A20-EEF3031CA9C9}" srcOrd="0" destOrd="1" presId="urn:microsoft.com/office/officeart/2005/8/layout/hProcess6"/>
    <dgm:cxn modelId="{960DBD5D-71C2-48CD-981E-28C1EDFE8590}" srcId="{8230C125-589E-4B7D-AB0A-30A0B8655DEE}" destId="{1B8EB334-E9AF-4B79-AE36-51762784F59A}" srcOrd="1" destOrd="0" parTransId="{B6B1ADBF-5694-4BD3-BCA1-63AED4D67749}" sibTransId="{23403350-0CFB-4070-BB82-060230CC2634}"/>
    <dgm:cxn modelId="{12BF2C62-EFA2-4FFF-885D-2B7906A302D8}" type="presOf" srcId="{F561E9F8-21C0-427A-9557-5D2ED484C429}" destId="{CFEE14EC-53A0-4142-A3D6-B12689F1D973}" srcOrd="1" destOrd="1" presId="urn:microsoft.com/office/officeart/2005/8/layout/hProcess6"/>
    <dgm:cxn modelId="{B21D6070-B786-4002-8231-A36108AF6294}" srcId="{377D07C9-C031-4E21-AEBE-0B3FBAB7864E}" destId="{8D26E992-DA19-40E8-9B18-F065537BBF5B}" srcOrd="0" destOrd="0" parTransId="{7ABE8058-1D2E-495F-8634-194C846056A5}" sibTransId="{2D467D58-8DE1-4038-9E29-CDE7CFD7500A}"/>
    <dgm:cxn modelId="{2D36DA52-DF20-4C4E-B3BC-0A6DBBF1D436}" type="presOf" srcId="{9763AB92-9100-40DB-8331-7FBADC8B16CC}" destId="{A472521C-83C0-4174-B09E-99FC99398D39}" srcOrd="0" destOrd="0" presId="urn:microsoft.com/office/officeart/2005/8/layout/hProcess6"/>
    <dgm:cxn modelId="{AFD33776-065F-41BE-807E-6F6554889689}" type="presOf" srcId="{0D37117F-770D-4A92-9F4F-C5E23EFD2CD4}" destId="{99102509-9A4B-44F9-8266-E898CE743C93}" srcOrd="0" destOrd="1" presId="urn:microsoft.com/office/officeart/2005/8/layout/hProcess6"/>
    <dgm:cxn modelId="{FEC65376-BB97-442F-9556-DE1A3A4E3A2C}" type="presOf" srcId="{8230C125-589E-4B7D-AB0A-30A0B8655DEE}" destId="{E5EC3012-8B8D-4073-8012-17B3E861AFC9}" srcOrd="0" destOrd="0" presId="urn:microsoft.com/office/officeart/2005/8/layout/hProcess6"/>
    <dgm:cxn modelId="{ED855658-236B-45F4-AF78-86CF1E9571C1}" srcId="{377D07C9-C031-4E21-AEBE-0B3FBAB7864E}" destId="{F561E9F8-21C0-427A-9557-5D2ED484C429}" srcOrd="1" destOrd="0" parTransId="{7DD2A3E8-CE91-4B4A-96A7-45D56430C835}" sibTransId="{52D7119D-6FC7-4B69-8DFF-72AB8CD6D36F}"/>
    <dgm:cxn modelId="{89A0AA78-3CC6-4BF4-B2AB-40841D815F03}" srcId="{1B8EB334-E9AF-4B79-AE36-51762784F59A}" destId="{0D37117F-770D-4A92-9F4F-C5E23EFD2CD4}" srcOrd="1" destOrd="0" parTransId="{0B031273-4A69-4DB1-AA99-A96EDA0326B9}" sibTransId="{BCEA01EF-17F1-482C-A6A2-27C342D137C6}"/>
    <dgm:cxn modelId="{4FF7B985-B641-4B54-BBF5-414F2395BDF5}" type="presOf" srcId="{8D26E992-DA19-40E8-9B18-F065537BBF5B}" destId="{CFEE14EC-53A0-4142-A3D6-B12689F1D973}" srcOrd="1" destOrd="0" presId="urn:microsoft.com/office/officeart/2005/8/layout/hProcess6"/>
    <dgm:cxn modelId="{54EAEEA0-6814-4EAB-9E99-3E67EDAFE453}" type="presOf" srcId="{E194FDA7-597A-426D-A3EE-D599AA1E9FF7}" destId="{2CB2779F-9B96-4164-A042-8022C8996C34}" srcOrd="1" destOrd="1" presId="urn:microsoft.com/office/officeart/2005/8/layout/hProcess6"/>
    <dgm:cxn modelId="{63C936A7-398D-43E7-9207-74037E76F174}" type="presOf" srcId="{041C226A-5367-4AD8-9488-60387EF778A7}" destId="{99102509-9A4B-44F9-8266-E898CE743C93}" srcOrd="0" destOrd="0" presId="urn:microsoft.com/office/officeart/2005/8/layout/hProcess6"/>
    <dgm:cxn modelId="{6ED5E6AB-2A8F-4FF6-A0A3-2F571E1E75DC}" type="presOf" srcId="{0D37117F-770D-4A92-9F4F-C5E23EFD2CD4}" destId="{C5BD66AC-50B1-43B0-AD12-42200D80066A}" srcOrd="1" destOrd="1" presId="urn:microsoft.com/office/officeart/2005/8/layout/hProcess6"/>
    <dgm:cxn modelId="{176D3EB3-C5D0-4585-9396-370CC1198187}" type="presOf" srcId="{1B8EB334-E9AF-4B79-AE36-51762784F59A}" destId="{9E7549DC-C01F-4DCE-A2A6-3AC3DEE3DC1A}" srcOrd="0" destOrd="0" presId="urn:microsoft.com/office/officeart/2005/8/layout/hProcess6"/>
    <dgm:cxn modelId="{439498D6-8D16-46FE-848E-F29177751AE9}" type="presOf" srcId="{041C226A-5367-4AD8-9488-60387EF778A7}" destId="{C5BD66AC-50B1-43B0-AD12-42200D80066A}" srcOrd="1" destOrd="0" presId="urn:microsoft.com/office/officeart/2005/8/layout/hProcess6"/>
    <dgm:cxn modelId="{9ED543D7-33F3-4A66-BF3C-9AEF19F016EA}" srcId="{9763AB92-9100-40DB-8331-7FBADC8B16CC}" destId="{E194FDA7-597A-426D-A3EE-D599AA1E9FF7}" srcOrd="1" destOrd="0" parTransId="{96E38A28-473E-47C4-9974-45CAB108C64B}" sibTransId="{D83608E5-9D31-4A2F-900D-A01229178E93}"/>
    <dgm:cxn modelId="{B758B8D8-3548-41D6-9814-A302F1DE311B}" type="presOf" srcId="{674E70E8-8CE0-4627-8BBD-B16F039AFAD5}" destId="{3C236423-9975-4D99-8A20-EEF3031CA9C9}" srcOrd="0" destOrd="0" presId="urn:microsoft.com/office/officeart/2005/8/layout/hProcess6"/>
    <dgm:cxn modelId="{485209F0-4758-4319-A9BC-0DE896C9CEA2}" type="presOf" srcId="{377D07C9-C031-4E21-AEBE-0B3FBAB7864E}" destId="{E02D1544-80A7-45B7-BD77-78EE24A07190}" srcOrd="0" destOrd="0" presId="urn:microsoft.com/office/officeart/2005/8/layout/hProcess6"/>
    <dgm:cxn modelId="{9621C5F2-7309-4F91-B6EB-63C1BE58DCD1}" srcId="{9763AB92-9100-40DB-8331-7FBADC8B16CC}" destId="{674E70E8-8CE0-4627-8BBD-B16F039AFAD5}" srcOrd="0" destOrd="0" parTransId="{9E66400D-A984-46A0-A05A-7AB3F4FB9B92}" sibTransId="{26B379F6-FEA2-4615-9B5F-1B26BA70AEAE}"/>
    <dgm:cxn modelId="{095322FC-75AD-4BAE-93B7-C15C3480B465}" srcId="{1B8EB334-E9AF-4B79-AE36-51762784F59A}" destId="{041C226A-5367-4AD8-9488-60387EF778A7}" srcOrd="0" destOrd="0" parTransId="{92898D8B-3358-4A28-BEB6-9AFAD4753A8C}" sibTransId="{E9D7F92C-7E22-4AD0-A354-AC0500F8B2D5}"/>
    <dgm:cxn modelId="{36001805-423D-46BC-8E8D-C913BE7BC378}" type="presParOf" srcId="{E5EC3012-8B8D-4073-8012-17B3E861AFC9}" destId="{F1A1FA37-EC41-43F6-8536-2050ABD70706}" srcOrd="0" destOrd="0" presId="urn:microsoft.com/office/officeart/2005/8/layout/hProcess6"/>
    <dgm:cxn modelId="{D99B25F8-C854-4A19-BE05-3C79A3CAA6C2}" type="presParOf" srcId="{F1A1FA37-EC41-43F6-8536-2050ABD70706}" destId="{F8CBDFD5-39AA-4F6B-9C33-99FA7A2D3412}" srcOrd="0" destOrd="0" presId="urn:microsoft.com/office/officeart/2005/8/layout/hProcess6"/>
    <dgm:cxn modelId="{353AAC72-DABB-448C-859F-A3553F8C7208}" type="presParOf" srcId="{F1A1FA37-EC41-43F6-8536-2050ABD70706}" destId="{3C236423-9975-4D99-8A20-EEF3031CA9C9}" srcOrd="1" destOrd="0" presId="urn:microsoft.com/office/officeart/2005/8/layout/hProcess6"/>
    <dgm:cxn modelId="{3077F79A-49C4-4CAD-87A8-A5F8C4789CE7}" type="presParOf" srcId="{F1A1FA37-EC41-43F6-8536-2050ABD70706}" destId="{2CB2779F-9B96-4164-A042-8022C8996C34}" srcOrd="2" destOrd="0" presId="urn:microsoft.com/office/officeart/2005/8/layout/hProcess6"/>
    <dgm:cxn modelId="{ECBA6CCC-DEB6-4C7D-89FF-5AF3D11537EA}" type="presParOf" srcId="{F1A1FA37-EC41-43F6-8536-2050ABD70706}" destId="{A472521C-83C0-4174-B09E-99FC99398D39}" srcOrd="3" destOrd="0" presId="urn:microsoft.com/office/officeart/2005/8/layout/hProcess6"/>
    <dgm:cxn modelId="{EF6503C0-52E4-4534-AEC3-2DBA4985342E}" type="presParOf" srcId="{E5EC3012-8B8D-4073-8012-17B3E861AFC9}" destId="{0C7F6B2F-11D2-427E-8949-3EB4DE3C77E0}" srcOrd="1" destOrd="0" presId="urn:microsoft.com/office/officeart/2005/8/layout/hProcess6"/>
    <dgm:cxn modelId="{12369121-8B8A-4B5D-A587-C3BE476BE1D5}" type="presParOf" srcId="{E5EC3012-8B8D-4073-8012-17B3E861AFC9}" destId="{AA5009DD-E8D5-466D-B88B-6AEF92CDF1F3}" srcOrd="2" destOrd="0" presId="urn:microsoft.com/office/officeart/2005/8/layout/hProcess6"/>
    <dgm:cxn modelId="{002419AB-21B0-49B3-86E2-D1CD4A4CD058}" type="presParOf" srcId="{AA5009DD-E8D5-466D-B88B-6AEF92CDF1F3}" destId="{AB8E47A2-29ED-43C8-BCD9-7A1F773AC361}" srcOrd="0" destOrd="0" presId="urn:microsoft.com/office/officeart/2005/8/layout/hProcess6"/>
    <dgm:cxn modelId="{F2E16FE7-9307-4BA4-B075-602C89CB034E}" type="presParOf" srcId="{AA5009DD-E8D5-466D-B88B-6AEF92CDF1F3}" destId="{99102509-9A4B-44F9-8266-E898CE743C93}" srcOrd="1" destOrd="0" presId="urn:microsoft.com/office/officeart/2005/8/layout/hProcess6"/>
    <dgm:cxn modelId="{3B164987-C2FF-48EA-A187-9413619248A2}" type="presParOf" srcId="{AA5009DD-E8D5-466D-B88B-6AEF92CDF1F3}" destId="{C5BD66AC-50B1-43B0-AD12-42200D80066A}" srcOrd="2" destOrd="0" presId="urn:microsoft.com/office/officeart/2005/8/layout/hProcess6"/>
    <dgm:cxn modelId="{55DC2809-5FDA-4975-BB88-1CB0F22E43ED}" type="presParOf" srcId="{AA5009DD-E8D5-466D-B88B-6AEF92CDF1F3}" destId="{9E7549DC-C01F-4DCE-A2A6-3AC3DEE3DC1A}" srcOrd="3" destOrd="0" presId="urn:microsoft.com/office/officeart/2005/8/layout/hProcess6"/>
    <dgm:cxn modelId="{C2CDF364-FA77-40FD-8579-D07099C9EADD}" type="presParOf" srcId="{E5EC3012-8B8D-4073-8012-17B3E861AFC9}" destId="{DC2662B3-CF28-45C3-8806-B51E8DF60EC2}" srcOrd="3" destOrd="0" presId="urn:microsoft.com/office/officeart/2005/8/layout/hProcess6"/>
    <dgm:cxn modelId="{15F0CCE3-2B44-4903-A834-6BE41398D988}" type="presParOf" srcId="{E5EC3012-8B8D-4073-8012-17B3E861AFC9}" destId="{71576109-52BE-4CFC-B72B-DB4C9DFC7A01}" srcOrd="4" destOrd="0" presId="urn:microsoft.com/office/officeart/2005/8/layout/hProcess6"/>
    <dgm:cxn modelId="{7C4EFB86-4F91-4A92-8611-6321BC57AFB0}" type="presParOf" srcId="{71576109-52BE-4CFC-B72B-DB4C9DFC7A01}" destId="{381AF9FB-BE03-4BAB-B032-11506A3E9F00}" srcOrd="0" destOrd="0" presId="urn:microsoft.com/office/officeart/2005/8/layout/hProcess6"/>
    <dgm:cxn modelId="{81555568-FE4B-440F-A181-13FE8F97ACE0}" type="presParOf" srcId="{71576109-52BE-4CFC-B72B-DB4C9DFC7A01}" destId="{638CE2FE-A577-4C8F-A730-39EE5B3DAE86}" srcOrd="1" destOrd="0" presId="urn:microsoft.com/office/officeart/2005/8/layout/hProcess6"/>
    <dgm:cxn modelId="{34A94CE1-44EB-4AF0-BEA5-B888B04096DA}" type="presParOf" srcId="{71576109-52BE-4CFC-B72B-DB4C9DFC7A01}" destId="{CFEE14EC-53A0-4142-A3D6-B12689F1D973}" srcOrd="2" destOrd="0" presId="urn:microsoft.com/office/officeart/2005/8/layout/hProcess6"/>
    <dgm:cxn modelId="{C90D5409-EE18-45ED-8368-72F443E3BBFB}" type="presParOf" srcId="{71576109-52BE-4CFC-B72B-DB4C9DFC7A01}" destId="{E02D1544-80A7-45B7-BD77-78EE24A07190}" srcOrd="3" destOrd="0" presId="urn:microsoft.com/office/officeart/2005/8/layout/hProcess6"/>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5EFE-7401-45C6-B206-A8C1E122B6CD}">
      <dsp:nvSpPr>
        <dsp:cNvPr id="0" name=""/>
        <dsp:cNvSpPr/>
      </dsp:nvSpPr>
      <dsp:spPr>
        <a:xfrm rot="16200000">
          <a:off x="-417725" y="1031343"/>
          <a:ext cx="2183889" cy="1334587"/>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marL="0" lvl="0" indent="0" algn="l" defTabSz="711200">
            <a:lnSpc>
              <a:spcPct val="90000"/>
            </a:lnSpc>
            <a:spcBef>
              <a:spcPct val="0"/>
            </a:spcBef>
            <a:spcAft>
              <a:spcPct val="35000"/>
            </a:spcAft>
            <a:buNone/>
          </a:pPr>
          <a:r>
            <a:rPr lang="en-US" sz="1600" kern="1200"/>
            <a:t>CDW/VINCI:</a:t>
          </a:r>
        </a:p>
        <a:p>
          <a:pPr marL="0" lvl="0" indent="0" algn="l" defTabSz="711200">
            <a:lnSpc>
              <a:spcPct val="90000"/>
            </a:lnSpc>
            <a:spcBef>
              <a:spcPct val="0"/>
            </a:spcBef>
            <a:spcAft>
              <a:spcPct val="35000"/>
            </a:spcAft>
            <a:buNone/>
          </a:pPr>
          <a:r>
            <a:rPr lang="en-US" sz="1600" kern="1200"/>
            <a:t>Produces list of Veterans potentially eligible</a:t>
          </a:r>
        </a:p>
      </dsp:txBody>
      <dsp:txXfrm rot="5400000">
        <a:off x="72086" y="671854"/>
        <a:ext cx="1269426" cy="2053567"/>
      </dsp:txXfrm>
    </dsp:sp>
    <dsp:sp modelId="{D5A1663A-A112-475C-BF29-78F9AF9DF376}">
      <dsp:nvSpPr>
        <dsp:cNvPr id="0" name=""/>
        <dsp:cNvSpPr/>
      </dsp:nvSpPr>
      <dsp:spPr>
        <a:xfrm rot="5400000">
          <a:off x="977463" y="1003196"/>
          <a:ext cx="2183889" cy="1390880"/>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marL="0" lvl="0" indent="0" algn="l" defTabSz="711200">
            <a:lnSpc>
              <a:spcPct val="90000"/>
            </a:lnSpc>
            <a:spcBef>
              <a:spcPct val="0"/>
            </a:spcBef>
            <a:spcAft>
              <a:spcPct val="35000"/>
            </a:spcAft>
            <a:buNone/>
          </a:pPr>
          <a:r>
            <a:rPr lang="en-US" sz="1600" kern="1200"/>
            <a:t>Study Team:</a:t>
          </a:r>
        </a:p>
        <a:p>
          <a:pPr marL="0" lvl="0" indent="0" algn="l" defTabSz="711200">
            <a:lnSpc>
              <a:spcPct val="90000"/>
            </a:lnSpc>
            <a:spcBef>
              <a:spcPct val="0"/>
            </a:spcBef>
            <a:spcAft>
              <a:spcPct val="35000"/>
            </a:spcAft>
            <a:buNone/>
          </a:pPr>
          <a:r>
            <a:rPr lang="en-US" sz="1600" kern="1200"/>
            <a:t>Must make contact: opt-in, opt-out mail process. </a:t>
          </a:r>
        </a:p>
      </dsp:txBody>
      <dsp:txXfrm rot="-5400000">
        <a:off x="1373968" y="674601"/>
        <a:ext cx="1322971" cy="2048071"/>
      </dsp:txXfrm>
    </dsp:sp>
    <dsp:sp modelId="{431BE2A3-8FA4-4F67-9773-6C59DF2FFBEB}">
      <dsp:nvSpPr>
        <dsp:cNvPr id="0" name=""/>
        <dsp:cNvSpPr/>
      </dsp:nvSpPr>
      <dsp:spPr>
        <a:xfrm>
          <a:off x="674082" y="0"/>
          <a:ext cx="1395189" cy="139512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BEBE6-1DA3-4023-8F6C-3B1E5AE08330}">
      <dsp:nvSpPr>
        <dsp:cNvPr id="0" name=""/>
        <dsp:cNvSpPr/>
      </dsp:nvSpPr>
      <dsp:spPr>
        <a:xfrm rot="10800000">
          <a:off x="674082" y="2001813"/>
          <a:ext cx="1395189" cy="139512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F4DAE-B0F3-4BA6-A47F-BA799D7D3F72}">
      <dsp:nvSpPr>
        <dsp:cNvPr id="0" name=""/>
        <dsp:cNvSpPr/>
      </dsp:nvSpPr>
      <dsp:spPr>
        <a:xfrm>
          <a:off x="0" y="2657010"/>
          <a:ext cx="11126877" cy="0"/>
        </a:xfrm>
        <a:prstGeom prst="lin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845EDD5-1758-4ACD-BC9D-40B13F6CA0EB}">
      <dsp:nvSpPr>
        <dsp:cNvPr id="0" name=""/>
        <dsp:cNvSpPr/>
      </dsp:nvSpPr>
      <dsp:spPr>
        <a:xfrm rot="8100000">
          <a:off x="86705" y="613013"/>
          <a:ext cx="389435" cy="389435"/>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18E00-1042-4343-ACA9-3C3AE9B79669}">
      <dsp:nvSpPr>
        <dsp:cNvPr id="0" name=""/>
        <dsp:cNvSpPr/>
      </dsp:nvSpPr>
      <dsp:spPr>
        <a:xfrm>
          <a:off x="129968" y="656276"/>
          <a:ext cx="302909" cy="302909"/>
        </a:xfrm>
        <a:prstGeom prst="ellipse">
          <a:avLst/>
        </a:prstGeom>
        <a:solidFill>
          <a:schemeClr val="lt1">
            <a:alpha val="90000"/>
            <a:hueOff val="0"/>
            <a:satOff val="0"/>
            <a:lumOff val="0"/>
            <a:alphaOff val="0"/>
          </a:schemeClr>
        </a:solidFill>
        <a:ln w="15875" cap="rnd" cmpd="sng" algn="ctr">
          <a:noFill/>
          <a:prstDash val="solid"/>
          <a:miter lim="800000"/>
        </a:ln>
        <a:effectLst/>
      </dsp:spPr>
      <dsp:style>
        <a:lnRef idx="2">
          <a:scrgbClr r="0" g="0" b="0"/>
        </a:lnRef>
        <a:fillRef idx="1">
          <a:scrgbClr r="0" g="0" b="0"/>
        </a:fillRef>
        <a:effectRef idx="0">
          <a:scrgbClr r="0" g="0" b="0"/>
        </a:effectRef>
        <a:fontRef idx="minor"/>
      </dsp:style>
    </dsp:sp>
    <dsp:sp modelId="{F1079910-4E32-4919-9B91-A4373326D895}">
      <dsp:nvSpPr>
        <dsp:cNvPr id="0" name=""/>
        <dsp:cNvSpPr/>
      </dsp:nvSpPr>
      <dsp:spPr>
        <a:xfrm>
          <a:off x="556795" y="1084060"/>
          <a:ext cx="2635077" cy="157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Stand Up ORD Research Volunteer Program Office</a:t>
          </a:r>
        </a:p>
      </dsp:txBody>
      <dsp:txXfrm>
        <a:off x="556795" y="1084060"/>
        <a:ext cx="2635077" cy="1572949"/>
      </dsp:txXfrm>
    </dsp:sp>
    <dsp:sp modelId="{CDB24457-E2B3-4671-9806-C98A77E24478}">
      <dsp:nvSpPr>
        <dsp:cNvPr id="0" name=""/>
        <dsp:cNvSpPr/>
      </dsp:nvSpPr>
      <dsp:spPr>
        <a:xfrm>
          <a:off x="556795" y="531402"/>
          <a:ext cx="2635077" cy="55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16 Jan 2022</a:t>
          </a:r>
        </a:p>
      </dsp:txBody>
      <dsp:txXfrm>
        <a:off x="556795" y="531402"/>
        <a:ext cx="2635077" cy="552658"/>
      </dsp:txXfrm>
    </dsp:sp>
    <dsp:sp modelId="{2630025F-85E5-4307-BF06-28B190E52D67}">
      <dsp:nvSpPr>
        <dsp:cNvPr id="0" name=""/>
        <dsp:cNvSpPr/>
      </dsp:nvSpPr>
      <dsp:spPr>
        <a:xfrm>
          <a:off x="281422" y="1084060"/>
          <a:ext cx="0" cy="1572949"/>
        </a:xfrm>
        <a:prstGeom prst="line">
          <a:avLst/>
        </a:prstGeom>
        <a:noFill/>
        <a:ln w="12700" cap="rnd"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2582C43-C68A-49AD-99DA-36D63736A9EF}">
      <dsp:nvSpPr>
        <dsp:cNvPr id="0" name=""/>
        <dsp:cNvSpPr/>
      </dsp:nvSpPr>
      <dsp:spPr>
        <a:xfrm>
          <a:off x="232812" y="2607270"/>
          <a:ext cx="99134" cy="99478"/>
        </a:xfrm>
        <a:prstGeom prst="ellipse">
          <a:avLst/>
        </a:prstGeom>
        <a:solidFill>
          <a:schemeClr val="accent2">
            <a:hueOff val="0"/>
            <a:satOff val="0"/>
            <a:lumOff val="0"/>
            <a:alphaOff val="0"/>
          </a:schemeClr>
        </a:solidFill>
        <a:ln w="6350" cap="rnd"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B935B-4279-4D30-B2FA-C074CB92DAF7}">
      <dsp:nvSpPr>
        <dsp:cNvPr id="0" name=""/>
        <dsp:cNvSpPr/>
      </dsp:nvSpPr>
      <dsp:spPr>
        <a:xfrm rot="18900000">
          <a:off x="1672495" y="4311571"/>
          <a:ext cx="389435" cy="389435"/>
        </a:xfrm>
        <a:prstGeom prst="teardrop">
          <a:avLst>
            <a:gd name="adj" fmla="val 115000"/>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D002E-F36E-452C-9F30-ED97A172680F}">
      <dsp:nvSpPr>
        <dsp:cNvPr id="0" name=""/>
        <dsp:cNvSpPr/>
      </dsp:nvSpPr>
      <dsp:spPr>
        <a:xfrm>
          <a:off x="1715758" y="4354834"/>
          <a:ext cx="302909" cy="302909"/>
        </a:xfrm>
        <a:prstGeom prst="ellipse">
          <a:avLst/>
        </a:prstGeom>
        <a:solidFill>
          <a:schemeClr val="lt1">
            <a:alpha val="90000"/>
            <a:hueOff val="0"/>
            <a:satOff val="0"/>
            <a:lumOff val="0"/>
            <a:alphaOff val="0"/>
          </a:schemeClr>
        </a:solidFill>
        <a:ln w="15875" cap="rnd" cmpd="sng" algn="ctr">
          <a:noFill/>
          <a:prstDash val="solid"/>
          <a:miter lim="800000"/>
        </a:ln>
        <a:effectLst/>
      </dsp:spPr>
      <dsp:style>
        <a:lnRef idx="2">
          <a:scrgbClr r="0" g="0" b="0"/>
        </a:lnRef>
        <a:fillRef idx="1">
          <a:scrgbClr r="0" g="0" b="0"/>
        </a:fillRef>
        <a:effectRef idx="0">
          <a:scrgbClr r="0" g="0" b="0"/>
        </a:effectRef>
        <a:fontRef idx="minor"/>
      </dsp:style>
    </dsp:sp>
    <dsp:sp modelId="{21199778-8FD6-49D6-A2C1-D985D9D8D637}">
      <dsp:nvSpPr>
        <dsp:cNvPr id="0" name=""/>
        <dsp:cNvSpPr/>
      </dsp:nvSpPr>
      <dsp:spPr>
        <a:xfrm>
          <a:off x="2142585" y="2657010"/>
          <a:ext cx="2635077" cy="157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Collaborate with key stakeholders  for identification of functions / features desired in the Registry</a:t>
          </a:r>
        </a:p>
      </dsp:txBody>
      <dsp:txXfrm>
        <a:off x="2142585" y="2657010"/>
        <a:ext cx="2635077" cy="1572949"/>
      </dsp:txXfrm>
    </dsp:sp>
    <dsp:sp modelId="{AC95B0B0-35BE-4B46-B6B9-182BCDC0B87B}">
      <dsp:nvSpPr>
        <dsp:cNvPr id="0" name=""/>
        <dsp:cNvSpPr/>
      </dsp:nvSpPr>
      <dsp:spPr>
        <a:xfrm>
          <a:off x="2142585" y="4229959"/>
          <a:ext cx="2635077" cy="55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Spring / Summer 2022</a:t>
          </a:r>
        </a:p>
      </dsp:txBody>
      <dsp:txXfrm>
        <a:off x="2142585" y="4229959"/>
        <a:ext cx="2635077" cy="552658"/>
      </dsp:txXfrm>
    </dsp:sp>
    <dsp:sp modelId="{5AF0E162-B9CE-484D-A706-9EA1327CCE10}">
      <dsp:nvSpPr>
        <dsp:cNvPr id="0" name=""/>
        <dsp:cNvSpPr/>
      </dsp:nvSpPr>
      <dsp:spPr>
        <a:xfrm>
          <a:off x="1867213" y="2657010"/>
          <a:ext cx="0" cy="1572949"/>
        </a:xfrm>
        <a:prstGeom prst="line">
          <a:avLst/>
        </a:prstGeom>
        <a:noFill/>
        <a:ln w="12700" cap="rnd" cmpd="sng" algn="ctr">
          <a:solidFill>
            <a:schemeClr val="accent2">
              <a:hueOff val="-1750886"/>
              <a:satOff val="-1580"/>
              <a:lumOff val="-352"/>
              <a:alphaOff val="0"/>
            </a:schemeClr>
          </a:solidFill>
          <a:prstDash val="dash"/>
          <a:miter lim="800000"/>
        </a:ln>
        <a:effectLst/>
      </dsp:spPr>
      <dsp:style>
        <a:lnRef idx="1">
          <a:scrgbClr r="0" g="0" b="0"/>
        </a:lnRef>
        <a:fillRef idx="0">
          <a:scrgbClr r="0" g="0" b="0"/>
        </a:fillRef>
        <a:effectRef idx="0">
          <a:scrgbClr r="0" g="0" b="0"/>
        </a:effectRef>
        <a:fontRef idx="minor"/>
      </dsp:style>
    </dsp:sp>
    <dsp:sp modelId="{8059ED33-33CE-40B2-AE6F-24323EFFB43C}">
      <dsp:nvSpPr>
        <dsp:cNvPr id="0" name=""/>
        <dsp:cNvSpPr/>
      </dsp:nvSpPr>
      <dsp:spPr>
        <a:xfrm>
          <a:off x="1818603" y="2607270"/>
          <a:ext cx="99134" cy="99478"/>
        </a:xfrm>
        <a:prstGeom prst="ellipse">
          <a:avLst/>
        </a:prstGeom>
        <a:solidFill>
          <a:schemeClr val="accent2">
            <a:hueOff val="-1750886"/>
            <a:satOff val="-1580"/>
            <a:lumOff val="-352"/>
            <a:alphaOff val="0"/>
          </a:schemeClr>
        </a:solidFill>
        <a:ln w="6350" cap="rnd"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127C32-4E98-4F97-9384-7673D062E792}">
      <dsp:nvSpPr>
        <dsp:cNvPr id="0" name=""/>
        <dsp:cNvSpPr/>
      </dsp:nvSpPr>
      <dsp:spPr>
        <a:xfrm rot="8100000">
          <a:off x="3258286" y="613013"/>
          <a:ext cx="389435" cy="389435"/>
        </a:xfrm>
        <a:prstGeom prst="teardrop">
          <a:avLst>
            <a:gd name="adj" fmla="val 115000"/>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C80B7-3D6B-4215-9A91-13B474963FC2}">
      <dsp:nvSpPr>
        <dsp:cNvPr id="0" name=""/>
        <dsp:cNvSpPr/>
      </dsp:nvSpPr>
      <dsp:spPr>
        <a:xfrm>
          <a:off x="3301549" y="656276"/>
          <a:ext cx="302909" cy="302909"/>
        </a:xfrm>
        <a:prstGeom prst="ellipse">
          <a:avLst/>
        </a:prstGeom>
        <a:solidFill>
          <a:schemeClr val="lt1">
            <a:alpha val="90000"/>
            <a:hueOff val="0"/>
            <a:satOff val="0"/>
            <a:lumOff val="0"/>
            <a:alphaOff val="0"/>
          </a:schemeClr>
        </a:solidFill>
        <a:ln w="15875" cap="rnd" cmpd="sng" algn="ctr">
          <a:noFill/>
          <a:prstDash val="solid"/>
          <a:miter lim="800000"/>
        </a:ln>
        <a:effectLst/>
      </dsp:spPr>
      <dsp:style>
        <a:lnRef idx="2">
          <a:scrgbClr r="0" g="0" b="0"/>
        </a:lnRef>
        <a:fillRef idx="1">
          <a:scrgbClr r="0" g="0" b="0"/>
        </a:fillRef>
        <a:effectRef idx="0">
          <a:scrgbClr r="0" g="0" b="0"/>
        </a:effectRef>
        <a:fontRef idx="minor"/>
      </dsp:style>
    </dsp:sp>
    <dsp:sp modelId="{D19C5779-6713-48F8-A92A-99F3444B7289}">
      <dsp:nvSpPr>
        <dsp:cNvPr id="0" name=""/>
        <dsp:cNvSpPr/>
      </dsp:nvSpPr>
      <dsp:spPr>
        <a:xfrm>
          <a:off x="3728376" y="1084060"/>
          <a:ext cx="2635077" cy="157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Outline requirements for development of Volunteer Registry</a:t>
          </a:r>
        </a:p>
      </dsp:txBody>
      <dsp:txXfrm>
        <a:off x="3728376" y="1084060"/>
        <a:ext cx="2635077" cy="1572949"/>
      </dsp:txXfrm>
    </dsp:sp>
    <dsp:sp modelId="{BA44F42A-F79F-4FAF-BB68-286909DD53F4}">
      <dsp:nvSpPr>
        <dsp:cNvPr id="0" name=""/>
        <dsp:cNvSpPr/>
      </dsp:nvSpPr>
      <dsp:spPr>
        <a:xfrm>
          <a:off x="3728376" y="531402"/>
          <a:ext cx="2635077" cy="55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Fall / Winter 2022</a:t>
          </a:r>
        </a:p>
      </dsp:txBody>
      <dsp:txXfrm>
        <a:off x="3728376" y="531402"/>
        <a:ext cx="2635077" cy="552658"/>
      </dsp:txXfrm>
    </dsp:sp>
    <dsp:sp modelId="{19FE9767-65BD-4564-BFD5-C42B58FF6B2C}">
      <dsp:nvSpPr>
        <dsp:cNvPr id="0" name=""/>
        <dsp:cNvSpPr/>
      </dsp:nvSpPr>
      <dsp:spPr>
        <a:xfrm>
          <a:off x="3453004" y="1084060"/>
          <a:ext cx="0" cy="1572949"/>
        </a:xfrm>
        <a:prstGeom prst="line">
          <a:avLst/>
        </a:prstGeom>
        <a:noFill/>
        <a:ln w="12700" cap="rnd" cmpd="sng" algn="ctr">
          <a:solidFill>
            <a:schemeClr val="accent2">
              <a:hueOff val="-3501772"/>
              <a:satOff val="-3160"/>
              <a:lumOff val="-705"/>
              <a:alphaOff val="0"/>
            </a:schemeClr>
          </a:solidFill>
          <a:prstDash val="dash"/>
          <a:miter lim="800000"/>
        </a:ln>
        <a:effectLst/>
      </dsp:spPr>
      <dsp:style>
        <a:lnRef idx="1">
          <a:scrgbClr r="0" g="0" b="0"/>
        </a:lnRef>
        <a:fillRef idx="0">
          <a:scrgbClr r="0" g="0" b="0"/>
        </a:fillRef>
        <a:effectRef idx="0">
          <a:scrgbClr r="0" g="0" b="0"/>
        </a:effectRef>
        <a:fontRef idx="minor"/>
      </dsp:style>
    </dsp:sp>
    <dsp:sp modelId="{08FDB6E0-F274-401B-930C-586CF769DB9E}">
      <dsp:nvSpPr>
        <dsp:cNvPr id="0" name=""/>
        <dsp:cNvSpPr/>
      </dsp:nvSpPr>
      <dsp:spPr>
        <a:xfrm>
          <a:off x="3404393" y="2607270"/>
          <a:ext cx="99134" cy="99478"/>
        </a:xfrm>
        <a:prstGeom prst="ellipse">
          <a:avLst/>
        </a:prstGeom>
        <a:solidFill>
          <a:schemeClr val="accent2">
            <a:hueOff val="-3501772"/>
            <a:satOff val="-3160"/>
            <a:lumOff val="-705"/>
            <a:alphaOff val="0"/>
          </a:schemeClr>
        </a:solidFill>
        <a:ln w="6350" cap="rnd"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EC4068-3F5E-46CE-86FD-FB76A9C3C27B}">
      <dsp:nvSpPr>
        <dsp:cNvPr id="0" name=""/>
        <dsp:cNvSpPr/>
      </dsp:nvSpPr>
      <dsp:spPr>
        <a:xfrm rot="18900000">
          <a:off x="4844077" y="4311571"/>
          <a:ext cx="389435" cy="389435"/>
        </a:xfrm>
        <a:prstGeom prst="teardrop">
          <a:avLst>
            <a:gd name="adj" fmla="val 115000"/>
          </a:avLst>
        </a:prstGeom>
        <a:solidFill>
          <a:srgbClr val="ED7D31">
            <a:hueOff val="-1164290"/>
            <a:satOff val="-67142"/>
            <a:lumOff val="6902"/>
            <a:alphaOff val="0"/>
          </a:srgbClr>
        </a:solidFill>
        <a:ln w="12700" cap="flat" cmpd="sng" algn="ctr">
          <a:solidFill>
            <a:srgbClr val="ED7D31">
              <a:hueOff val="-1164290"/>
              <a:satOff val="-67142"/>
              <a:lumOff val="6902"/>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6E40D-A8B2-4B27-9E41-B1CD05078B8A}">
      <dsp:nvSpPr>
        <dsp:cNvPr id="0" name=""/>
        <dsp:cNvSpPr/>
      </dsp:nvSpPr>
      <dsp:spPr>
        <a:xfrm>
          <a:off x="4887340" y="4354834"/>
          <a:ext cx="302909" cy="302909"/>
        </a:xfrm>
        <a:prstGeom prst="ellipse">
          <a:avLst/>
        </a:prstGeom>
        <a:solidFill>
          <a:prstClr val="white">
            <a:alpha val="90000"/>
            <a:hueOff val="0"/>
            <a:satOff val="0"/>
            <a:lumOff val="0"/>
            <a:alphaOff val="0"/>
          </a:prstClr>
        </a:solidFill>
        <a:ln w="15875" cap="rnd" cmpd="sng" algn="ctr">
          <a:noFill/>
          <a:prstDash val="solid"/>
          <a:miter lim="800000"/>
        </a:ln>
        <a:effectLst/>
      </dsp:spPr>
      <dsp:style>
        <a:lnRef idx="2">
          <a:scrgbClr r="0" g="0" b="0"/>
        </a:lnRef>
        <a:fillRef idx="1">
          <a:scrgbClr r="0" g="0" b="0"/>
        </a:fillRef>
        <a:effectRef idx="0">
          <a:scrgbClr r="0" g="0" b="0"/>
        </a:effectRef>
        <a:fontRef idx="minor"/>
      </dsp:style>
    </dsp:sp>
    <dsp:sp modelId="{07651263-985D-45EF-8FA9-CB51647E2CC0}">
      <dsp:nvSpPr>
        <dsp:cNvPr id="0" name=""/>
        <dsp:cNvSpPr/>
      </dsp:nvSpPr>
      <dsp:spPr>
        <a:xfrm>
          <a:off x="5314167" y="2657010"/>
          <a:ext cx="2635077" cy="157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Identify platform to build the Volunteer Registry</a:t>
          </a:r>
        </a:p>
      </dsp:txBody>
      <dsp:txXfrm>
        <a:off x="5314167" y="2657010"/>
        <a:ext cx="2635077" cy="1572949"/>
      </dsp:txXfrm>
    </dsp:sp>
    <dsp:sp modelId="{B4925328-DC21-404E-8168-C9E5EDA3B33F}">
      <dsp:nvSpPr>
        <dsp:cNvPr id="0" name=""/>
        <dsp:cNvSpPr/>
      </dsp:nvSpPr>
      <dsp:spPr>
        <a:xfrm>
          <a:off x="5314167" y="4229959"/>
          <a:ext cx="2635077" cy="55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Spring 2023</a:t>
          </a:r>
        </a:p>
      </dsp:txBody>
      <dsp:txXfrm>
        <a:off x="5314167" y="4229959"/>
        <a:ext cx="2635077" cy="552658"/>
      </dsp:txXfrm>
    </dsp:sp>
    <dsp:sp modelId="{854C2E9B-C09D-441F-9E4E-29D28A89A357}">
      <dsp:nvSpPr>
        <dsp:cNvPr id="0" name=""/>
        <dsp:cNvSpPr/>
      </dsp:nvSpPr>
      <dsp:spPr>
        <a:xfrm>
          <a:off x="5038794" y="2657010"/>
          <a:ext cx="0" cy="1572949"/>
        </a:xfrm>
        <a:prstGeom prst="line">
          <a:avLst/>
        </a:prstGeom>
        <a:noFill/>
        <a:ln w="12700" cap="rnd" cmpd="sng" algn="ctr">
          <a:solidFill>
            <a:schemeClr val="accent2">
              <a:hueOff val="-5252659"/>
              <a:satOff val="-4740"/>
              <a:lumOff val="-1057"/>
              <a:alphaOff val="0"/>
            </a:schemeClr>
          </a:solidFill>
          <a:prstDash val="dash"/>
          <a:miter lim="800000"/>
        </a:ln>
        <a:effectLst/>
      </dsp:spPr>
      <dsp:style>
        <a:lnRef idx="1">
          <a:scrgbClr r="0" g="0" b="0"/>
        </a:lnRef>
        <a:fillRef idx="0">
          <a:scrgbClr r="0" g="0" b="0"/>
        </a:fillRef>
        <a:effectRef idx="0">
          <a:scrgbClr r="0" g="0" b="0"/>
        </a:effectRef>
        <a:fontRef idx="minor"/>
      </dsp:style>
    </dsp:sp>
    <dsp:sp modelId="{C160717C-5653-4AFD-8064-4C6D374EF1BF}">
      <dsp:nvSpPr>
        <dsp:cNvPr id="0" name=""/>
        <dsp:cNvSpPr/>
      </dsp:nvSpPr>
      <dsp:spPr>
        <a:xfrm>
          <a:off x="4990184" y="2607270"/>
          <a:ext cx="99134" cy="99478"/>
        </a:xfrm>
        <a:prstGeom prst="ellipse">
          <a:avLst/>
        </a:prstGeom>
        <a:solidFill>
          <a:schemeClr val="accent2">
            <a:hueOff val="-5252659"/>
            <a:satOff val="-4740"/>
            <a:lumOff val="-1057"/>
            <a:alphaOff val="0"/>
          </a:schemeClr>
        </a:solidFill>
        <a:ln w="6350" cap="rnd"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E3235-AB12-4A93-B219-A0A823D00979}">
      <dsp:nvSpPr>
        <dsp:cNvPr id="0" name=""/>
        <dsp:cNvSpPr/>
      </dsp:nvSpPr>
      <dsp:spPr>
        <a:xfrm rot="8100000">
          <a:off x="6429867" y="613013"/>
          <a:ext cx="389435" cy="389435"/>
        </a:xfrm>
        <a:prstGeom prst="teardrop">
          <a:avLst>
            <a:gd name="adj" fmla="val 115000"/>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D1BB73-FAB1-4888-AAF9-7D0BA6403308}">
      <dsp:nvSpPr>
        <dsp:cNvPr id="0" name=""/>
        <dsp:cNvSpPr/>
      </dsp:nvSpPr>
      <dsp:spPr>
        <a:xfrm>
          <a:off x="6473130" y="656276"/>
          <a:ext cx="302909" cy="302909"/>
        </a:xfrm>
        <a:prstGeom prst="ellipse">
          <a:avLst/>
        </a:prstGeom>
        <a:solidFill>
          <a:schemeClr val="lt1">
            <a:alpha val="90000"/>
            <a:hueOff val="0"/>
            <a:satOff val="0"/>
            <a:lumOff val="0"/>
            <a:alphaOff val="0"/>
          </a:schemeClr>
        </a:solidFill>
        <a:ln w="15875" cap="rnd" cmpd="sng" algn="ctr">
          <a:noFill/>
          <a:prstDash val="solid"/>
          <a:miter lim="800000"/>
        </a:ln>
        <a:effectLst/>
      </dsp:spPr>
      <dsp:style>
        <a:lnRef idx="2">
          <a:scrgbClr r="0" g="0" b="0"/>
        </a:lnRef>
        <a:fillRef idx="1">
          <a:scrgbClr r="0" g="0" b="0"/>
        </a:fillRef>
        <a:effectRef idx="0">
          <a:scrgbClr r="0" g="0" b="0"/>
        </a:effectRef>
        <a:fontRef idx="minor"/>
      </dsp:style>
    </dsp:sp>
    <dsp:sp modelId="{A186A7E0-2800-4139-8209-5F49473B67B3}">
      <dsp:nvSpPr>
        <dsp:cNvPr id="0" name=""/>
        <dsp:cNvSpPr/>
      </dsp:nvSpPr>
      <dsp:spPr>
        <a:xfrm>
          <a:off x="6899957" y="1084060"/>
          <a:ext cx="2635077" cy="157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Build and validation of Registry solution</a:t>
          </a:r>
        </a:p>
      </dsp:txBody>
      <dsp:txXfrm>
        <a:off x="6899957" y="1084060"/>
        <a:ext cx="2635077" cy="1572949"/>
      </dsp:txXfrm>
    </dsp:sp>
    <dsp:sp modelId="{CB073E1A-034A-43E5-9355-2A62D3900240}">
      <dsp:nvSpPr>
        <dsp:cNvPr id="0" name=""/>
        <dsp:cNvSpPr/>
      </dsp:nvSpPr>
      <dsp:spPr>
        <a:xfrm>
          <a:off x="6899957" y="531402"/>
          <a:ext cx="2635077" cy="55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Summer-Winter 2023</a:t>
          </a:r>
        </a:p>
      </dsp:txBody>
      <dsp:txXfrm>
        <a:off x="6899957" y="531402"/>
        <a:ext cx="2635077" cy="552658"/>
      </dsp:txXfrm>
    </dsp:sp>
    <dsp:sp modelId="{F7C2ABA7-BCCC-4977-8117-5613552B8087}">
      <dsp:nvSpPr>
        <dsp:cNvPr id="0" name=""/>
        <dsp:cNvSpPr/>
      </dsp:nvSpPr>
      <dsp:spPr>
        <a:xfrm>
          <a:off x="6624585" y="1084060"/>
          <a:ext cx="0" cy="1572949"/>
        </a:xfrm>
        <a:prstGeom prst="line">
          <a:avLst/>
        </a:prstGeom>
        <a:noFill/>
        <a:ln w="12700" cap="rnd" cmpd="sng" algn="ctr">
          <a:solidFill>
            <a:schemeClr val="accent2">
              <a:hueOff val="-7003545"/>
              <a:satOff val="-6320"/>
              <a:lumOff val="-1410"/>
              <a:alphaOff val="0"/>
            </a:schemeClr>
          </a:solidFill>
          <a:prstDash val="dash"/>
          <a:miter lim="800000"/>
        </a:ln>
        <a:effectLst/>
      </dsp:spPr>
      <dsp:style>
        <a:lnRef idx="1">
          <a:scrgbClr r="0" g="0" b="0"/>
        </a:lnRef>
        <a:fillRef idx="0">
          <a:scrgbClr r="0" g="0" b="0"/>
        </a:fillRef>
        <a:effectRef idx="0">
          <a:scrgbClr r="0" g="0" b="0"/>
        </a:effectRef>
        <a:fontRef idx="minor"/>
      </dsp:style>
    </dsp:sp>
    <dsp:sp modelId="{98FC72D7-D9BE-4A7A-A0AA-22B856BFB086}">
      <dsp:nvSpPr>
        <dsp:cNvPr id="0" name=""/>
        <dsp:cNvSpPr/>
      </dsp:nvSpPr>
      <dsp:spPr>
        <a:xfrm>
          <a:off x="6575975" y="2607270"/>
          <a:ext cx="99134" cy="99478"/>
        </a:xfrm>
        <a:prstGeom prst="ellipse">
          <a:avLst/>
        </a:prstGeom>
        <a:solidFill>
          <a:schemeClr val="accent2">
            <a:hueOff val="-7003545"/>
            <a:satOff val="-6320"/>
            <a:lumOff val="-1410"/>
            <a:alphaOff val="0"/>
          </a:schemeClr>
        </a:solidFill>
        <a:ln w="6350" cap="rnd"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E7C55A-548A-4AB7-9A54-8FB64763C596}">
      <dsp:nvSpPr>
        <dsp:cNvPr id="0" name=""/>
        <dsp:cNvSpPr/>
      </dsp:nvSpPr>
      <dsp:spPr>
        <a:xfrm rot="18900000">
          <a:off x="8015658" y="4311571"/>
          <a:ext cx="389435" cy="389435"/>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B12E5C-2A76-4891-8623-E4E33DFBEDA4}">
      <dsp:nvSpPr>
        <dsp:cNvPr id="0" name=""/>
        <dsp:cNvSpPr/>
      </dsp:nvSpPr>
      <dsp:spPr>
        <a:xfrm>
          <a:off x="8058921" y="4354834"/>
          <a:ext cx="302909" cy="302909"/>
        </a:xfrm>
        <a:prstGeom prst="ellipse">
          <a:avLst/>
        </a:prstGeom>
        <a:solidFill>
          <a:schemeClr val="lt1">
            <a:alpha val="90000"/>
            <a:hueOff val="0"/>
            <a:satOff val="0"/>
            <a:lumOff val="0"/>
            <a:alphaOff val="0"/>
          </a:schemeClr>
        </a:solidFill>
        <a:ln w="15875" cap="rnd" cmpd="sng" algn="ctr">
          <a:noFill/>
          <a:prstDash val="solid"/>
          <a:miter lim="800000"/>
        </a:ln>
        <a:effectLst/>
      </dsp:spPr>
      <dsp:style>
        <a:lnRef idx="2">
          <a:scrgbClr r="0" g="0" b="0"/>
        </a:lnRef>
        <a:fillRef idx="1">
          <a:scrgbClr r="0" g="0" b="0"/>
        </a:fillRef>
        <a:effectRef idx="0">
          <a:scrgbClr r="0" g="0" b="0"/>
        </a:effectRef>
        <a:fontRef idx="minor"/>
      </dsp:style>
    </dsp:sp>
    <dsp:sp modelId="{A08817C4-0411-429C-B3F7-3483347FAB2C}">
      <dsp:nvSpPr>
        <dsp:cNvPr id="0" name=""/>
        <dsp:cNvSpPr/>
      </dsp:nvSpPr>
      <dsp:spPr>
        <a:xfrm>
          <a:off x="8485748" y="2657010"/>
          <a:ext cx="2635077" cy="157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Registry Launch </a:t>
          </a:r>
        </a:p>
      </dsp:txBody>
      <dsp:txXfrm>
        <a:off x="8485748" y="2657010"/>
        <a:ext cx="2635077" cy="1572949"/>
      </dsp:txXfrm>
    </dsp:sp>
    <dsp:sp modelId="{4BA4989B-1B36-4EB9-A945-E8C7A94670E7}">
      <dsp:nvSpPr>
        <dsp:cNvPr id="0" name=""/>
        <dsp:cNvSpPr/>
      </dsp:nvSpPr>
      <dsp:spPr>
        <a:xfrm>
          <a:off x="8485748" y="4229959"/>
          <a:ext cx="2635077" cy="55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Spring / Summer 2024</a:t>
          </a:r>
        </a:p>
      </dsp:txBody>
      <dsp:txXfrm>
        <a:off x="8485748" y="4229959"/>
        <a:ext cx="2635077" cy="552658"/>
      </dsp:txXfrm>
    </dsp:sp>
    <dsp:sp modelId="{49ABBA29-FF01-4294-AE62-3C0EDCC3B382}">
      <dsp:nvSpPr>
        <dsp:cNvPr id="0" name=""/>
        <dsp:cNvSpPr/>
      </dsp:nvSpPr>
      <dsp:spPr>
        <a:xfrm>
          <a:off x="8210376" y="2657010"/>
          <a:ext cx="0" cy="1572949"/>
        </a:xfrm>
        <a:prstGeom prst="line">
          <a:avLst/>
        </a:prstGeom>
        <a:noFill/>
        <a:ln w="12700" cap="rnd" cmpd="sng" algn="ctr">
          <a:solidFill>
            <a:schemeClr val="accent2">
              <a:hueOff val="-8754431"/>
              <a:satOff val="-7900"/>
              <a:lumOff val="-1762"/>
              <a:alphaOff val="0"/>
            </a:schemeClr>
          </a:solidFill>
          <a:prstDash val="dash"/>
          <a:miter lim="800000"/>
        </a:ln>
        <a:effectLst/>
      </dsp:spPr>
      <dsp:style>
        <a:lnRef idx="1">
          <a:scrgbClr r="0" g="0" b="0"/>
        </a:lnRef>
        <a:fillRef idx="0">
          <a:scrgbClr r="0" g="0" b="0"/>
        </a:fillRef>
        <a:effectRef idx="0">
          <a:scrgbClr r="0" g="0" b="0"/>
        </a:effectRef>
        <a:fontRef idx="minor"/>
      </dsp:style>
    </dsp:sp>
    <dsp:sp modelId="{33E9B1DB-D616-4B50-B89B-459FDA75B206}">
      <dsp:nvSpPr>
        <dsp:cNvPr id="0" name=""/>
        <dsp:cNvSpPr/>
      </dsp:nvSpPr>
      <dsp:spPr>
        <a:xfrm>
          <a:off x="8161765" y="2607270"/>
          <a:ext cx="99134" cy="99478"/>
        </a:xfrm>
        <a:prstGeom prst="ellipse">
          <a:avLst/>
        </a:prstGeom>
        <a:solidFill>
          <a:schemeClr val="accent2">
            <a:hueOff val="-8754431"/>
            <a:satOff val="-7900"/>
            <a:lumOff val="-1762"/>
            <a:alphaOff val="0"/>
          </a:schemeClr>
        </a:solidFill>
        <a:ln w="6350" cap="rnd"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5EFE-7401-45C6-B206-A8C1E122B6CD}">
      <dsp:nvSpPr>
        <dsp:cNvPr id="0" name=""/>
        <dsp:cNvSpPr/>
      </dsp:nvSpPr>
      <dsp:spPr>
        <a:xfrm rot="16200000">
          <a:off x="-396294" y="1321719"/>
          <a:ext cx="2194627" cy="1341149"/>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marL="0" lvl="0" indent="0" algn="l" defTabSz="711200">
            <a:lnSpc>
              <a:spcPct val="90000"/>
            </a:lnSpc>
            <a:spcBef>
              <a:spcPct val="0"/>
            </a:spcBef>
            <a:spcAft>
              <a:spcPct val="35000"/>
            </a:spcAft>
            <a:buNone/>
          </a:pPr>
          <a:r>
            <a:rPr lang="en-US" sz="1600" kern="1200"/>
            <a:t>Study PI clinic visit:</a:t>
          </a:r>
        </a:p>
        <a:p>
          <a:pPr marL="0" lvl="0" indent="0" algn="l" defTabSz="711200">
            <a:lnSpc>
              <a:spcPct val="90000"/>
            </a:lnSpc>
            <a:spcBef>
              <a:spcPct val="0"/>
            </a:spcBef>
            <a:spcAft>
              <a:spcPct val="35000"/>
            </a:spcAft>
            <a:buNone/>
          </a:pPr>
          <a:r>
            <a:rPr lang="en-US" sz="1600" kern="1200"/>
            <a:t>Interest and eligibility confirmed.</a:t>
          </a:r>
        </a:p>
      </dsp:txBody>
      <dsp:txXfrm rot="5400000">
        <a:off x="95925" y="960462"/>
        <a:ext cx="1275668" cy="2063665"/>
      </dsp:txXfrm>
    </dsp:sp>
    <dsp:sp modelId="{D5A1663A-A112-475C-BF29-78F9AF9DF376}">
      <dsp:nvSpPr>
        <dsp:cNvPr id="0" name=""/>
        <dsp:cNvSpPr/>
      </dsp:nvSpPr>
      <dsp:spPr>
        <a:xfrm rot="5400000">
          <a:off x="975310" y="1297622"/>
          <a:ext cx="2194627" cy="1341149"/>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marL="0" lvl="0" indent="0" algn="l" defTabSz="711200">
            <a:lnSpc>
              <a:spcPct val="90000"/>
            </a:lnSpc>
            <a:spcBef>
              <a:spcPct val="0"/>
            </a:spcBef>
            <a:spcAft>
              <a:spcPct val="35000"/>
            </a:spcAft>
            <a:buNone/>
          </a:pPr>
          <a:r>
            <a:rPr lang="en-US" sz="1600" kern="1200"/>
            <a:t>Study Team:</a:t>
          </a:r>
        </a:p>
        <a:p>
          <a:pPr marL="0" lvl="0" indent="0" algn="l" defTabSz="711200">
            <a:lnSpc>
              <a:spcPct val="90000"/>
            </a:lnSpc>
            <a:spcBef>
              <a:spcPct val="0"/>
            </a:spcBef>
            <a:spcAft>
              <a:spcPct val="35000"/>
            </a:spcAft>
            <a:buNone/>
          </a:pPr>
          <a:r>
            <a:rPr lang="en-US" sz="1600" kern="1200"/>
            <a:t>Continues with consent process.</a:t>
          </a:r>
        </a:p>
        <a:p>
          <a:pPr marL="0" lvl="0" indent="0" algn="l" defTabSz="711200">
            <a:lnSpc>
              <a:spcPct val="90000"/>
            </a:lnSpc>
            <a:spcBef>
              <a:spcPct val="0"/>
            </a:spcBef>
            <a:spcAft>
              <a:spcPct val="35000"/>
            </a:spcAft>
            <a:buNone/>
          </a:pPr>
          <a:endParaRPr lang="en-US" sz="1600" kern="1200"/>
        </a:p>
      </dsp:txBody>
      <dsp:txXfrm rot="-5400000">
        <a:off x="1402049" y="936365"/>
        <a:ext cx="1275668" cy="2063665"/>
      </dsp:txXfrm>
    </dsp:sp>
    <dsp:sp modelId="{431BE2A3-8FA4-4F67-9773-6C59DF2FFBEB}">
      <dsp:nvSpPr>
        <dsp:cNvPr id="0" name=""/>
        <dsp:cNvSpPr/>
      </dsp:nvSpPr>
      <dsp:spPr>
        <a:xfrm>
          <a:off x="670437" y="261208"/>
          <a:ext cx="1402049" cy="1401980"/>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BEBE6-1DA3-4023-8F6C-3B1E5AE08330}">
      <dsp:nvSpPr>
        <dsp:cNvPr id="0" name=""/>
        <dsp:cNvSpPr/>
      </dsp:nvSpPr>
      <dsp:spPr>
        <a:xfrm rot="10800000">
          <a:off x="670437" y="2272864"/>
          <a:ext cx="1402049" cy="1401980"/>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5EFE-7401-45C6-B206-A8C1E122B6CD}">
      <dsp:nvSpPr>
        <dsp:cNvPr id="0" name=""/>
        <dsp:cNvSpPr/>
      </dsp:nvSpPr>
      <dsp:spPr>
        <a:xfrm rot="16200000">
          <a:off x="-333246" y="988640"/>
          <a:ext cx="2172721" cy="1355526"/>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95250" rIns="85725" bIns="95250" numCol="1" spcCol="1270" anchor="t" anchorCtr="0">
          <a:noAutofit/>
        </a:bodyPr>
        <a:lstStyle/>
        <a:p>
          <a:pPr marL="0" lvl="0" indent="0" algn="l" defTabSz="666750">
            <a:lnSpc>
              <a:spcPct val="90000"/>
            </a:lnSpc>
            <a:spcBef>
              <a:spcPct val="0"/>
            </a:spcBef>
            <a:spcAft>
              <a:spcPct val="35000"/>
            </a:spcAft>
            <a:buNone/>
          </a:pPr>
          <a:r>
            <a:rPr lang="en-US" sz="1500" kern="1200"/>
            <a:t>Provider Referral:</a:t>
          </a:r>
        </a:p>
        <a:p>
          <a:pPr marL="0" lvl="0" indent="0" algn="l" defTabSz="666750">
            <a:lnSpc>
              <a:spcPct val="90000"/>
            </a:lnSpc>
            <a:spcBef>
              <a:spcPct val="0"/>
            </a:spcBef>
            <a:spcAft>
              <a:spcPct val="35000"/>
            </a:spcAft>
            <a:buNone/>
          </a:pPr>
          <a:r>
            <a:rPr lang="en-US" sz="1500" kern="1200"/>
            <a:t>Interest and some eligibility confirmed.</a:t>
          </a:r>
        </a:p>
      </dsp:txBody>
      <dsp:txXfrm rot="5400000">
        <a:off x="141534" y="646226"/>
        <a:ext cx="1289343" cy="2040355"/>
      </dsp:txXfrm>
    </dsp:sp>
    <dsp:sp modelId="{D5A1663A-A112-475C-BF29-78F9AF9DF376}">
      <dsp:nvSpPr>
        <dsp:cNvPr id="0" name=""/>
        <dsp:cNvSpPr/>
      </dsp:nvSpPr>
      <dsp:spPr>
        <a:xfrm rot="5400000">
          <a:off x="1080566" y="960199"/>
          <a:ext cx="2172721" cy="1412408"/>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95250" rIns="57150" bIns="95250" numCol="1" spcCol="1270" anchor="t" anchorCtr="0">
          <a:noAutofit/>
        </a:bodyPr>
        <a:lstStyle/>
        <a:p>
          <a:pPr marL="0" lvl="0" indent="0" algn="l" defTabSz="666750">
            <a:lnSpc>
              <a:spcPct val="90000"/>
            </a:lnSpc>
            <a:spcBef>
              <a:spcPct val="0"/>
            </a:spcBef>
            <a:spcAft>
              <a:spcPct val="35000"/>
            </a:spcAft>
            <a:buNone/>
          </a:pPr>
          <a:r>
            <a:rPr lang="en-US" sz="1500" kern="1200"/>
            <a:t>Study Team: </a:t>
          </a:r>
        </a:p>
        <a:p>
          <a:pPr marL="0" lvl="0" indent="0" algn="l" defTabSz="666750">
            <a:lnSpc>
              <a:spcPct val="90000"/>
            </a:lnSpc>
            <a:spcBef>
              <a:spcPct val="0"/>
            </a:spcBef>
            <a:spcAft>
              <a:spcPct val="35000"/>
            </a:spcAft>
            <a:buNone/>
          </a:pPr>
          <a:r>
            <a:rPr lang="en-US" sz="1500" kern="1200"/>
            <a:t>Advertising required. </a:t>
          </a:r>
        </a:p>
        <a:p>
          <a:pPr marL="0" lvl="0" indent="0" algn="l" defTabSz="666750">
            <a:lnSpc>
              <a:spcPct val="90000"/>
            </a:lnSpc>
            <a:spcBef>
              <a:spcPct val="0"/>
            </a:spcBef>
            <a:spcAft>
              <a:spcPct val="35000"/>
            </a:spcAft>
            <a:buNone/>
          </a:pPr>
          <a:r>
            <a:rPr lang="en-US" sz="1500" kern="1200"/>
            <a:t>Must perform basic screening to confirm potential eligibility.</a:t>
          </a:r>
        </a:p>
      </dsp:txBody>
      <dsp:txXfrm rot="-5400000">
        <a:off x="1460722" y="649003"/>
        <a:ext cx="1343448" cy="2034801"/>
      </dsp:txXfrm>
    </dsp:sp>
    <dsp:sp modelId="{431BE2A3-8FA4-4F67-9773-6C59DF2FFBEB}">
      <dsp:nvSpPr>
        <dsp:cNvPr id="0" name=""/>
        <dsp:cNvSpPr/>
      </dsp:nvSpPr>
      <dsp:spPr>
        <a:xfrm>
          <a:off x="752978" y="-23547"/>
          <a:ext cx="1388054" cy="1387986"/>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BEBE6-1DA3-4023-8F6C-3B1E5AE08330}">
      <dsp:nvSpPr>
        <dsp:cNvPr id="0" name=""/>
        <dsp:cNvSpPr/>
      </dsp:nvSpPr>
      <dsp:spPr>
        <a:xfrm rot="10800000">
          <a:off x="746842" y="1902725"/>
          <a:ext cx="1393245" cy="1482175"/>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5EFE-7401-45C6-B206-A8C1E122B6CD}">
      <dsp:nvSpPr>
        <dsp:cNvPr id="0" name=""/>
        <dsp:cNvSpPr/>
      </dsp:nvSpPr>
      <dsp:spPr>
        <a:xfrm rot="16200000">
          <a:off x="-238451" y="1010759"/>
          <a:ext cx="2149314" cy="1313458"/>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marL="0" lvl="0" indent="0" algn="l" defTabSz="711200">
            <a:lnSpc>
              <a:spcPct val="90000"/>
            </a:lnSpc>
            <a:spcBef>
              <a:spcPct val="0"/>
            </a:spcBef>
            <a:spcAft>
              <a:spcPct val="35000"/>
            </a:spcAft>
            <a:buNone/>
          </a:pPr>
          <a:r>
            <a:rPr lang="en-US" sz="1600" kern="1200"/>
            <a:t>Self-Referral:</a:t>
          </a:r>
        </a:p>
        <a:p>
          <a:pPr marL="0" lvl="0" indent="0" algn="l" defTabSz="711200">
            <a:lnSpc>
              <a:spcPct val="90000"/>
            </a:lnSpc>
            <a:spcBef>
              <a:spcPct val="0"/>
            </a:spcBef>
            <a:spcAft>
              <a:spcPct val="35000"/>
            </a:spcAft>
            <a:buNone/>
          </a:pPr>
          <a:r>
            <a:rPr lang="en-US" sz="1600" kern="1200"/>
            <a:t>Identifies interested Veterans with no eligibility screening.</a:t>
          </a:r>
        </a:p>
      </dsp:txBody>
      <dsp:txXfrm rot="5400000">
        <a:off x="243605" y="656961"/>
        <a:ext cx="1249329" cy="2021056"/>
      </dsp:txXfrm>
    </dsp:sp>
    <dsp:sp modelId="{D5A1663A-A112-475C-BF29-78F9AF9DF376}">
      <dsp:nvSpPr>
        <dsp:cNvPr id="0" name=""/>
        <dsp:cNvSpPr/>
      </dsp:nvSpPr>
      <dsp:spPr>
        <a:xfrm rot="5400000">
          <a:off x="1164974" y="894047"/>
          <a:ext cx="2149529" cy="1529601"/>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marL="0" lvl="0" indent="0" algn="l" defTabSz="711200">
            <a:lnSpc>
              <a:spcPct val="90000"/>
            </a:lnSpc>
            <a:spcBef>
              <a:spcPct val="0"/>
            </a:spcBef>
            <a:spcAft>
              <a:spcPct val="35000"/>
            </a:spcAft>
            <a:buNone/>
          </a:pPr>
          <a:r>
            <a:rPr lang="en-US" sz="1600" kern="1200"/>
            <a:t>Study Team:</a:t>
          </a:r>
        </a:p>
        <a:p>
          <a:pPr marL="0" lvl="0" indent="0" algn="l" defTabSz="711200">
            <a:lnSpc>
              <a:spcPct val="90000"/>
            </a:lnSpc>
            <a:spcBef>
              <a:spcPct val="0"/>
            </a:spcBef>
            <a:spcAft>
              <a:spcPct val="35000"/>
            </a:spcAft>
            <a:buNone/>
          </a:pPr>
          <a:r>
            <a:rPr lang="en-US" sz="1600" kern="1200"/>
            <a:t>Advertising required.  </a:t>
          </a:r>
        </a:p>
        <a:p>
          <a:pPr marL="0" lvl="0" indent="0" algn="l" defTabSz="711200">
            <a:lnSpc>
              <a:spcPct val="90000"/>
            </a:lnSpc>
            <a:spcBef>
              <a:spcPct val="0"/>
            </a:spcBef>
            <a:spcAft>
              <a:spcPct val="35000"/>
            </a:spcAft>
            <a:buNone/>
          </a:pPr>
          <a:r>
            <a:rPr lang="en-US" sz="1600" kern="1200"/>
            <a:t>Must perform basic screening to confirm potential eligibility.</a:t>
          </a:r>
        </a:p>
        <a:p>
          <a:pPr marL="0" lvl="0" indent="0" algn="l" defTabSz="711200">
            <a:lnSpc>
              <a:spcPct val="90000"/>
            </a:lnSpc>
            <a:spcBef>
              <a:spcPct val="0"/>
            </a:spcBef>
            <a:spcAft>
              <a:spcPct val="35000"/>
            </a:spcAft>
            <a:buNone/>
          </a:pPr>
          <a:endParaRPr lang="en-US" sz="1400" kern="1200"/>
        </a:p>
      </dsp:txBody>
      <dsp:txXfrm rot="-5400000">
        <a:off x="1474938" y="658765"/>
        <a:ext cx="1454919" cy="2000165"/>
      </dsp:txXfrm>
    </dsp:sp>
    <dsp:sp modelId="{431BE2A3-8FA4-4F67-9773-6C59DF2FFBEB}">
      <dsp:nvSpPr>
        <dsp:cNvPr id="0" name=""/>
        <dsp:cNvSpPr/>
      </dsp:nvSpPr>
      <dsp:spPr>
        <a:xfrm>
          <a:off x="803917" y="0"/>
          <a:ext cx="1373100" cy="137303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BEBE6-1DA3-4023-8F6C-3B1E5AE08330}">
      <dsp:nvSpPr>
        <dsp:cNvPr id="0" name=""/>
        <dsp:cNvSpPr/>
      </dsp:nvSpPr>
      <dsp:spPr>
        <a:xfrm rot="10800000">
          <a:off x="797656" y="2006534"/>
          <a:ext cx="1373100" cy="137303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5EFE-7401-45C6-B206-A8C1E122B6CD}">
      <dsp:nvSpPr>
        <dsp:cNvPr id="0" name=""/>
        <dsp:cNvSpPr/>
      </dsp:nvSpPr>
      <dsp:spPr>
        <a:xfrm rot="16200000">
          <a:off x="-417725" y="1031343"/>
          <a:ext cx="2183889" cy="1334587"/>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marL="0" lvl="0" indent="0" algn="l" defTabSz="711200">
            <a:lnSpc>
              <a:spcPct val="90000"/>
            </a:lnSpc>
            <a:spcBef>
              <a:spcPct val="0"/>
            </a:spcBef>
            <a:spcAft>
              <a:spcPct val="35000"/>
            </a:spcAft>
            <a:buNone/>
          </a:pPr>
          <a:r>
            <a:rPr lang="en-US" sz="1600" kern="1200"/>
            <a:t>CDW/VINCI:</a:t>
          </a:r>
        </a:p>
        <a:p>
          <a:pPr marL="0" lvl="0" indent="0" algn="l" defTabSz="711200">
            <a:lnSpc>
              <a:spcPct val="90000"/>
            </a:lnSpc>
            <a:spcBef>
              <a:spcPct val="0"/>
            </a:spcBef>
            <a:spcAft>
              <a:spcPct val="35000"/>
            </a:spcAft>
            <a:buNone/>
          </a:pPr>
          <a:r>
            <a:rPr lang="en-US" sz="1600" kern="1200"/>
            <a:t>Produces list of Veterans potentially eligible</a:t>
          </a:r>
        </a:p>
      </dsp:txBody>
      <dsp:txXfrm rot="5400000">
        <a:off x="72086" y="671854"/>
        <a:ext cx="1269426" cy="2053567"/>
      </dsp:txXfrm>
    </dsp:sp>
    <dsp:sp modelId="{D5A1663A-A112-475C-BF29-78F9AF9DF376}">
      <dsp:nvSpPr>
        <dsp:cNvPr id="0" name=""/>
        <dsp:cNvSpPr/>
      </dsp:nvSpPr>
      <dsp:spPr>
        <a:xfrm rot="5400000">
          <a:off x="977463" y="1003196"/>
          <a:ext cx="2183889" cy="1390880"/>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marL="0" lvl="0" indent="0" algn="l" defTabSz="711200">
            <a:lnSpc>
              <a:spcPct val="90000"/>
            </a:lnSpc>
            <a:spcBef>
              <a:spcPct val="0"/>
            </a:spcBef>
            <a:spcAft>
              <a:spcPct val="35000"/>
            </a:spcAft>
            <a:buNone/>
          </a:pPr>
          <a:r>
            <a:rPr lang="en-US" sz="1600" kern="1200"/>
            <a:t>Study Team:</a:t>
          </a:r>
        </a:p>
        <a:p>
          <a:pPr marL="0" lvl="0" indent="0" algn="l" defTabSz="711200">
            <a:lnSpc>
              <a:spcPct val="90000"/>
            </a:lnSpc>
            <a:spcBef>
              <a:spcPct val="0"/>
            </a:spcBef>
            <a:spcAft>
              <a:spcPct val="35000"/>
            </a:spcAft>
            <a:buNone/>
          </a:pPr>
          <a:r>
            <a:rPr lang="en-US" sz="1600" kern="1200"/>
            <a:t>Must make contact: opt-in, opt-out mail process. </a:t>
          </a:r>
        </a:p>
      </dsp:txBody>
      <dsp:txXfrm rot="-5400000">
        <a:off x="1373968" y="674601"/>
        <a:ext cx="1322971" cy="2048071"/>
      </dsp:txXfrm>
    </dsp:sp>
    <dsp:sp modelId="{431BE2A3-8FA4-4F67-9773-6C59DF2FFBEB}">
      <dsp:nvSpPr>
        <dsp:cNvPr id="0" name=""/>
        <dsp:cNvSpPr/>
      </dsp:nvSpPr>
      <dsp:spPr>
        <a:xfrm>
          <a:off x="674082" y="0"/>
          <a:ext cx="1395189" cy="139512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BEBE6-1DA3-4023-8F6C-3B1E5AE08330}">
      <dsp:nvSpPr>
        <dsp:cNvPr id="0" name=""/>
        <dsp:cNvSpPr/>
      </dsp:nvSpPr>
      <dsp:spPr>
        <a:xfrm rot="10800000">
          <a:off x="674082" y="2001813"/>
          <a:ext cx="1395189" cy="139512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5EFE-7401-45C6-B206-A8C1E122B6CD}">
      <dsp:nvSpPr>
        <dsp:cNvPr id="0" name=""/>
        <dsp:cNvSpPr/>
      </dsp:nvSpPr>
      <dsp:spPr>
        <a:xfrm rot="16200000">
          <a:off x="-396294" y="1321719"/>
          <a:ext cx="2194627" cy="1341149"/>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marL="0" lvl="0" indent="0" algn="l" defTabSz="711200">
            <a:lnSpc>
              <a:spcPct val="90000"/>
            </a:lnSpc>
            <a:spcBef>
              <a:spcPct val="0"/>
            </a:spcBef>
            <a:spcAft>
              <a:spcPct val="35000"/>
            </a:spcAft>
            <a:buNone/>
          </a:pPr>
          <a:r>
            <a:rPr lang="en-US" sz="1600" kern="1200"/>
            <a:t>Study PI clinic visit:</a:t>
          </a:r>
        </a:p>
        <a:p>
          <a:pPr marL="0" lvl="0" indent="0" algn="l" defTabSz="711200">
            <a:lnSpc>
              <a:spcPct val="90000"/>
            </a:lnSpc>
            <a:spcBef>
              <a:spcPct val="0"/>
            </a:spcBef>
            <a:spcAft>
              <a:spcPct val="35000"/>
            </a:spcAft>
            <a:buNone/>
          </a:pPr>
          <a:r>
            <a:rPr lang="en-US" sz="1600" kern="1200"/>
            <a:t>Interest and eligibility confirmed.</a:t>
          </a:r>
        </a:p>
      </dsp:txBody>
      <dsp:txXfrm rot="5400000">
        <a:off x="95925" y="960462"/>
        <a:ext cx="1275668" cy="2063665"/>
      </dsp:txXfrm>
    </dsp:sp>
    <dsp:sp modelId="{D5A1663A-A112-475C-BF29-78F9AF9DF376}">
      <dsp:nvSpPr>
        <dsp:cNvPr id="0" name=""/>
        <dsp:cNvSpPr/>
      </dsp:nvSpPr>
      <dsp:spPr>
        <a:xfrm rot="5400000">
          <a:off x="975310" y="1297622"/>
          <a:ext cx="2194627" cy="1341149"/>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marL="0" lvl="0" indent="0" algn="l" defTabSz="711200">
            <a:lnSpc>
              <a:spcPct val="90000"/>
            </a:lnSpc>
            <a:spcBef>
              <a:spcPct val="0"/>
            </a:spcBef>
            <a:spcAft>
              <a:spcPct val="35000"/>
            </a:spcAft>
            <a:buNone/>
          </a:pPr>
          <a:r>
            <a:rPr lang="en-US" sz="1600" kern="1200"/>
            <a:t>Study Team:</a:t>
          </a:r>
        </a:p>
        <a:p>
          <a:pPr marL="0" lvl="0" indent="0" algn="l" defTabSz="711200">
            <a:lnSpc>
              <a:spcPct val="90000"/>
            </a:lnSpc>
            <a:spcBef>
              <a:spcPct val="0"/>
            </a:spcBef>
            <a:spcAft>
              <a:spcPct val="35000"/>
            </a:spcAft>
            <a:buNone/>
          </a:pPr>
          <a:r>
            <a:rPr lang="en-US" sz="1600" kern="1200"/>
            <a:t>Continues with consent process.</a:t>
          </a:r>
        </a:p>
        <a:p>
          <a:pPr marL="0" lvl="0" indent="0" algn="l" defTabSz="711200">
            <a:lnSpc>
              <a:spcPct val="90000"/>
            </a:lnSpc>
            <a:spcBef>
              <a:spcPct val="0"/>
            </a:spcBef>
            <a:spcAft>
              <a:spcPct val="35000"/>
            </a:spcAft>
            <a:buNone/>
          </a:pPr>
          <a:endParaRPr lang="en-US" sz="1600" kern="1200"/>
        </a:p>
      </dsp:txBody>
      <dsp:txXfrm rot="-5400000">
        <a:off x="1402049" y="936365"/>
        <a:ext cx="1275668" cy="2063665"/>
      </dsp:txXfrm>
    </dsp:sp>
    <dsp:sp modelId="{431BE2A3-8FA4-4F67-9773-6C59DF2FFBEB}">
      <dsp:nvSpPr>
        <dsp:cNvPr id="0" name=""/>
        <dsp:cNvSpPr/>
      </dsp:nvSpPr>
      <dsp:spPr>
        <a:xfrm>
          <a:off x="670437" y="261208"/>
          <a:ext cx="1402049" cy="1401980"/>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BEBE6-1DA3-4023-8F6C-3B1E5AE08330}">
      <dsp:nvSpPr>
        <dsp:cNvPr id="0" name=""/>
        <dsp:cNvSpPr/>
      </dsp:nvSpPr>
      <dsp:spPr>
        <a:xfrm rot="10800000">
          <a:off x="670437" y="2272864"/>
          <a:ext cx="1402049" cy="1401980"/>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5EFE-7401-45C6-B206-A8C1E122B6CD}">
      <dsp:nvSpPr>
        <dsp:cNvPr id="0" name=""/>
        <dsp:cNvSpPr/>
      </dsp:nvSpPr>
      <dsp:spPr>
        <a:xfrm rot="16200000">
          <a:off x="-332161" y="988640"/>
          <a:ext cx="2172721" cy="1355526"/>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95250" rIns="85725" bIns="95250" numCol="1" spcCol="1270" anchor="t" anchorCtr="0">
          <a:noAutofit/>
        </a:bodyPr>
        <a:lstStyle/>
        <a:p>
          <a:pPr marL="0" lvl="0" indent="0" algn="l" defTabSz="666750">
            <a:lnSpc>
              <a:spcPct val="90000"/>
            </a:lnSpc>
            <a:spcBef>
              <a:spcPct val="0"/>
            </a:spcBef>
            <a:spcAft>
              <a:spcPct val="35000"/>
            </a:spcAft>
            <a:buNone/>
          </a:pPr>
          <a:r>
            <a:rPr lang="en-US" sz="1500" kern="1200"/>
            <a:t>Provider Referral:</a:t>
          </a:r>
        </a:p>
        <a:p>
          <a:pPr marL="0" lvl="0" indent="0" algn="l" defTabSz="666750">
            <a:lnSpc>
              <a:spcPct val="90000"/>
            </a:lnSpc>
            <a:spcBef>
              <a:spcPct val="0"/>
            </a:spcBef>
            <a:spcAft>
              <a:spcPct val="35000"/>
            </a:spcAft>
            <a:buNone/>
          </a:pPr>
          <a:r>
            <a:rPr lang="en-US" sz="1500" kern="1200"/>
            <a:t>Interest and some eligibility confirmed.</a:t>
          </a:r>
        </a:p>
      </dsp:txBody>
      <dsp:txXfrm rot="5400000">
        <a:off x="142619" y="646226"/>
        <a:ext cx="1289343" cy="2040355"/>
      </dsp:txXfrm>
    </dsp:sp>
    <dsp:sp modelId="{D5A1663A-A112-475C-BF29-78F9AF9DF376}">
      <dsp:nvSpPr>
        <dsp:cNvPr id="0" name=""/>
        <dsp:cNvSpPr/>
      </dsp:nvSpPr>
      <dsp:spPr>
        <a:xfrm rot="5400000">
          <a:off x="1094530" y="949491"/>
          <a:ext cx="2172721" cy="1433824"/>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95250" rIns="57150" bIns="95250" numCol="1" spcCol="1270" anchor="t" anchorCtr="0">
          <a:noAutofit/>
        </a:bodyPr>
        <a:lstStyle/>
        <a:p>
          <a:pPr marL="0" lvl="0" indent="0" algn="l" defTabSz="666750">
            <a:lnSpc>
              <a:spcPct val="90000"/>
            </a:lnSpc>
            <a:spcBef>
              <a:spcPct val="0"/>
            </a:spcBef>
            <a:spcAft>
              <a:spcPct val="35000"/>
            </a:spcAft>
            <a:buNone/>
          </a:pPr>
          <a:r>
            <a:rPr lang="en-US" sz="1500" kern="1200"/>
            <a:t>Study Team: </a:t>
          </a:r>
        </a:p>
        <a:p>
          <a:pPr marL="0" lvl="0" indent="0" algn="l" defTabSz="666750">
            <a:lnSpc>
              <a:spcPct val="90000"/>
            </a:lnSpc>
            <a:spcBef>
              <a:spcPct val="0"/>
            </a:spcBef>
            <a:spcAft>
              <a:spcPct val="35000"/>
            </a:spcAft>
            <a:buNone/>
          </a:pPr>
          <a:r>
            <a:rPr lang="en-US" sz="1500" kern="1200"/>
            <a:t>Advertising required. </a:t>
          </a:r>
        </a:p>
        <a:p>
          <a:pPr marL="0" lvl="0" indent="0" algn="l" defTabSz="666750">
            <a:lnSpc>
              <a:spcPct val="90000"/>
            </a:lnSpc>
            <a:spcBef>
              <a:spcPct val="0"/>
            </a:spcBef>
            <a:spcAft>
              <a:spcPct val="35000"/>
            </a:spcAft>
            <a:buNone/>
          </a:pPr>
          <a:r>
            <a:rPr lang="en-US" sz="1500" kern="1200"/>
            <a:t>Must perform basic screening to confirm potential eligibility.</a:t>
          </a:r>
        </a:p>
      </dsp:txBody>
      <dsp:txXfrm rot="-5400000">
        <a:off x="1463978" y="650049"/>
        <a:ext cx="1363818" cy="2032709"/>
      </dsp:txXfrm>
    </dsp:sp>
    <dsp:sp modelId="{431BE2A3-8FA4-4F67-9773-6C59DF2FFBEB}">
      <dsp:nvSpPr>
        <dsp:cNvPr id="0" name=""/>
        <dsp:cNvSpPr/>
      </dsp:nvSpPr>
      <dsp:spPr>
        <a:xfrm>
          <a:off x="754063" y="-23547"/>
          <a:ext cx="1388054" cy="1387986"/>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BEBE6-1DA3-4023-8F6C-3B1E5AE08330}">
      <dsp:nvSpPr>
        <dsp:cNvPr id="0" name=""/>
        <dsp:cNvSpPr/>
      </dsp:nvSpPr>
      <dsp:spPr>
        <a:xfrm rot="10800000">
          <a:off x="743472" y="1960840"/>
          <a:ext cx="1393245" cy="1482175"/>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5EFE-7401-45C6-B206-A8C1E122B6CD}">
      <dsp:nvSpPr>
        <dsp:cNvPr id="0" name=""/>
        <dsp:cNvSpPr/>
      </dsp:nvSpPr>
      <dsp:spPr>
        <a:xfrm rot="16200000">
          <a:off x="-217627" y="1010759"/>
          <a:ext cx="2149314" cy="1313458"/>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marL="0" lvl="0" indent="0" algn="l" defTabSz="711200">
            <a:lnSpc>
              <a:spcPct val="90000"/>
            </a:lnSpc>
            <a:spcBef>
              <a:spcPct val="0"/>
            </a:spcBef>
            <a:spcAft>
              <a:spcPct val="35000"/>
            </a:spcAft>
            <a:buNone/>
          </a:pPr>
          <a:r>
            <a:rPr lang="en-US" sz="1600" kern="1200"/>
            <a:t>Self-Referral:</a:t>
          </a:r>
        </a:p>
        <a:p>
          <a:pPr marL="0" lvl="0" indent="0" algn="l" defTabSz="711200">
            <a:lnSpc>
              <a:spcPct val="90000"/>
            </a:lnSpc>
            <a:spcBef>
              <a:spcPct val="0"/>
            </a:spcBef>
            <a:spcAft>
              <a:spcPct val="35000"/>
            </a:spcAft>
            <a:buNone/>
          </a:pPr>
          <a:r>
            <a:rPr lang="en-US" sz="1500" kern="1200"/>
            <a:t>Identifies interested Veterans with no eligibility screening.</a:t>
          </a:r>
        </a:p>
      </dsp:txBody>
      <dsp:txXfrm rot="5400000">
        <a:off x="264429" y="656961"/>
        <a:ext cx="1249329" cy="2021056"/>
      </dsp:txXfrm>
    </dsp:sp>
    <dsp:sp modelId="{D5A1663A-A112-475C-BF29-78F9AF9DF376}">
      <dsp:nvSpPr>
        <dsp:cNvPr id="0" name=""/>
        <dsp:cNvSpPr/>
      </dsp:nvSpPr>
      <dsp:spPr>
        <a:xfrm rot="5400000">
          <a:off x="1185798" y="935697"/>
          <a:ext cx="2149529" cy="1446302"/>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95250" rIns="57150" bIns="95250" numCol="1" spcCol="1270" anchor="t" anchorCtr="0">
          <a:noAutofit/>
        </a:bodyPr>
        <a:lstStyle/>
        <a:p>
          <a:pPr marL="0" lvl="0" indent="0" algn="l" defTabSz="666750">
            <a:lnSpc>
              <a:spcPct val="90000"/>
            </a:lnSpc>
            <a:spcBef>
              <a:spcPct val="0"/>
            </a:spcBef>
            <a:spcAft>
              <a:spcPct val="35000"/>
            </a:spcAft>
            <a:buNone/>
          </a:pPr>
          <a:r>
            <a:rPr lang="en-US" sz="1500" kern="1200"/>
            <a:t>Study Team:</a:t>
          </a:r>
        </a:p>
        <a:p>
          <a:pPr marL="0" lvl="0" indent="0" algn="l" defTabSz="666750">
            <a:lnSpc>
              <a:spcPct val="90000"/>
            </a:lnSpc>
            <a:spcBef>
              <a:spcPct val="0"/>
            </a:spcBef>
            <a:spcAft>
              <a:spcPct val="35000"/>
            </a:spcAft>
            <a:buNone/>
          </a:pPr>
          <a:r>
            <a:rPr lang="en-US" sz="1500" kern="1200"/>
            <a:t>Advertising required.  </a:t>
          </a:r>
        </a:p>
        <a:p>
          <a:pPr marL="0" lvl="0" indent="0" algn="l" defTabSz="666750">
            <a:lnSpc>
              <a:spcPct val="90000"/>
            </a:lnSpc>
            <a:spcBef>
              <a:spcPct val="0"/>
            </a:spcBef>
            <a:spcAft>
              <a:spcPct val="35000"/>
            </a:spcAft>
            <a:buNone/>
          </a:pPr>
          <a:r>
            <a:rPr lang="en-US" sz="1500" kern="1200"/>
            <a:t>Must perform basic screening to confirm potential eligibility.</a:t>
          </a:r>
        </a:p>
        <a:p>
          <a:pPr marL="0" lvl="0" indent="0" algn="l" defTabSz="666750">
            <a:lnSpc>
              <a:spcPct val="90000"/>
            </a:lnSpc>
            <a:spcBef>
              <a:spcPct val="0"/>
            </a:spcBef>
            <a:spcAft>
              <a:spcPct val="35000"/>
            </a:spcAft>
            <a:buNone/>
          </a:pPr>
          <a:endParaRPr lang="en-US" sz="1200" kern="1200"/>
        </a:p>
      </dsp:txBody>
      <dsp:txXfrm rot="-5400000">
        <a:off x="1537412" y="654699"/>
        <a:ext cx="1375687" cy="2008299"/>
      </dsp:txXfrm>
    </dsp:sp>
    <dsp:sp modelId="{431BE2A3-8FA4-4F67-9773-6C59DF2FFBEB}">
      <dsp:nvSpPr>
        <dsp:cNvPr id="0" name=""/>
        <dsp:cNvSpPr/>
      </dsp:nvSpPr>
      <dsp:spPr>
        <a:xfrm>
          <a:off x="824742" y="0"/>
          <a:ext cx="1373100" cy="137303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BEBE6-1DA3-4023-8F6C-3B1E5AE08330}">
      <dsp:nvSpPr>
        <dsp:cNvPr id="0" name=""/>
        <dsp:cNvSpPr/>
      </dsp:nvSpPr>
      <dsp:spPr>
        <a:xfrm rot="10800000">
          <a:off x="818480" y="2006534"/>
          <a:ext cx="1373100" cy="137303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6423-9975-4D99-8A20-EEF3031CA9C9}">
      <dsp:nvSpPr>
        <dsp:cNvPr id="0" name=""/>
        <dsp:cNvSpPr/>
      </dsp:nvSpPr>
      <dsp:spPr>
        <a:xfrm>
          <a:off x="1007" y="45822"/>
          <a:ext cx="2864348" cy="1493769"/>
        </a:xfrm>
        <a:prstGeom prst="rightArrow">
          <a:avLst>
            <a:gd name="adj1" fmla="val 70000"/>
            <a:gd name="adj2" fmla="val 50000"/>
          </a:avLst>
        </a:prstGeom>
        <a:solidFill>
          <a:schemeClr val="accent2">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tabLst/>
          </a:pPr>
          <a:r>
            <a:rPr lang="en-US" sz="1500" kern="1200"/>
            <a:t>Consent to contact immediate</a:t>
          </a:r>
        </a:p>
        <a:p>
          <a:pPr marL="114300" lvl="1" indent="-114300" algn="l" defTabSz="666750">
            <a:lnSpc>
              <a:spcPct val="90000"/>
            </a:lnSpc>
            <a:spcBef>
              <a:spcPct val="0"/>
            </a:spcBef>
            <a:spcAft>
              <a:spcPct val="15000"/>
            </a:spcAft>
            <a:buChar char="•"/>
            <a:tabLst/>
          </a:pPr>
          <a:r>
            <a:rPr lang="en-US" sz="1500" kern="1200"/>
            <a:t>Includes Veterans, family members and caregivers</a:t>
          </a:r>
        </a:p>
      </dsp:txBody>
      <dsp:txXfrm>
        <a:off x="717094" y="269887"/>
        <a:ext cx="1625442" cy="1045639"/>
      </dsp:txXfrm>
    </dsp:sp>
    <dsp:sp modelId="{A472521C-83C0-4174-B09E-99FC99398D39}">
      <dsp:nvSpPr>
        <dsp:cNvPr id="0" name=""/>
        <dsp:cNvSpPr/>
      </dsp:nvSpPr>
      <dsp:spPr>
        <a:xfrm>
          <a:off x="0" y="427997"/>
          <a:ext cx="757096" cy="743410"/>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prstClr val="white"/>
              </a:solidFill>
              <a:latin typeface="Calibri" panose="020F0502020204030204"/>
              <a:ea typeface="+mn-ea"/>
              <a:cs typeface="+mn-cs"/>
            </a:rPr>
            <a:t>Volunteer</a:t>
          </a:r>
          <a:r>
            <a:rPr lang="en-US" sz="1000" kern="1200"/>
            <a:t> Registry</a:t>
          </a:r>
        </a:p>
      </dsp:txBody>
      <dsp:txXfrm>
        <a:off x="110874" y="536867"/>
        <a:ext cx="535348" cy="525670"/>
      </dsp:txXfrm>
    </dsp:sp>
    <dsp:sp modelId="{99102509-9A4B-44F9-8266-E898CE743C93}">
      <dsp:nvSpPr>
        <dsp:cNvPr id="0" name=""/>
        <dsp:cNvSpPr/>
      </dsp:nvSpPr>
      <dsp:spPr>
        <a:xfrm>
          <a:off x="2963164" y="50802"/>
          <a:ext cx="2949434" cy="1483810"/>
        </a:xfrm>
        <a:prstGeom prst="rightArrow">
          <a:avLst>
            <a:gd name="adj1" fmla="val 70000"/>
            <a:gd name="adj2" fmla="val 50000"/>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t>Basic eligibility screening complete</a:t>
          </a:r>
        </a:p>
        <a:p>
          <a:pPr marL="114300" lvl="1" indent="-114300" algn="l" defTabSz="666750">
            <a:lnSpc>
              <a:spcPct val="90000"/>
            </a:lnSpc>
            <a:spcBef>
              <a:spcPct val="0"/>
            </a:spcBef>
            <a:spcAft>
              <a:spcPct val="15000"/>
            </a:spcAft>
            <a:buChar char="•"/>
          </a:pPr>
          <a:r>
            <a:rPr lang="en-US" sz="1500" kern="1200"/>
            <a:t>Augments existing activities</a:t>
          </a:r>
        </a:p>
      </dsp:txBody>
      <dsp:txXfrm>
        <a:off x="3700523" y="273374"/>
        <a:ext cx="1692742" cy="1038667"/>
      </dsp:txXfrm>
    </dsp:sp>
    <dsp:sp modelId="{9E7549DC-C01F-4DCE-A2A6-3AC3DEE3DC1A}">
      <dsp:nvSpPr>
        <dsp:cNvPr id="0" name=""/>
        <dsp:cNvSpPr/>
      </dsp:nvSpPr>
      <dsp:spPr>
        <a:xfrm>
          <a:off x="2984260" y="352124"/>
          <a:ext cx="785664" cy="764623"/>
        </a:xfrm>
        <a:prstGeom prst="ellipse">
          <a:avLst/>
        </a:prstGeom>
        <a:solidFill>
          <a:srgbClr val="ED7D3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prstClr val="white"/>
              </a:solidFill>
              <a:latin typeface="Calibri" panose="020F0502020204030204"/>
              <a:ea typeface="+mn-ea"/>
              <a:cs typeface="+mn-cs"/>
            </a:rPr>
            <a:t>Volunteer</a:t>
          </a:r>
          <a:r>
            <a:rPr lang="en-US" sz="1000" kern="1200"/>
            <a:t> Registry</a:t>
          </a:r>
          <a:endParaRPr lang="en-US" sz="1000" kern="1200">
            <a:solidFill>
              <a:prstClr val="white"/>
            </a:solidFill>
            <a:latin typeface="Calibri" panose="020F0502020204030204"/>
            <a:ea typeface="+mn-ea"/>
            <a:cs typeface="+mn-cs"/>
          </a:endParaRPr>
        </a:p>
      </dsp:txBody>
      <dsp:txXfrm>
        <a:off x="3099318" y="464100"/>
        <a:ext cx="555548" cy="540671"/>
      </dsp:txXfrm>
    </dsp:sp>
    <dsp:sp modelId="{638CE2FE-A577-4C8F-A730-39EE5B3DAE86}">
      <dsp:nvSpPr>
        <dsp:cNvPr id="0" name=""/>
        <dsp:cNvSpPr/>
      </dsp:nvSpPr>
      <dsp:spPr>
        <a:xfrm>
          <a:off x="5910407" y="91957"/>
          <a:ext cx="3083377" cy="1401500"/>
        </a:xfrm>
        <a:prstGeom prst="rightArrow">
          <a:avLst>
            <a:gd name="adj1" fmla="val 70000"/>
            <a:gd name="adj2" fmla="val 50000"/>
          </a:avLst>
        </a:prstGeom>
        <a:solidFill>
          <a:schemeClr val="accent2">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t>Increases awareness of VA Research</a:t>
          </a:r>
        </a:p>
        <a:p>
          <a:pPr marL="114300" lvl="1" indent="-114300" algn="l" defTabSz="666750">
            <a:lnSpc>
              <a:spcPct val="90000"/>
            </a:lnSpc>
            <a:spcBef>
              <a:spcPct val="0"/>
            </a:spcBef>
            <a:spcAft>
              <a:spcPct val="15000"/>
            </a:spcAft>
            <a:buChar char="•"/>
          </a:pPr>
          <a:r>
            <a:rPr lang="en-US" sz="1500" kern="1200"/>
            <a:t>Identify Research that matches interest</a:t>
          </a:r>
        </a:p>
      </dsp:txBody>
      <dsp:txXfrm>
        <a:off x="6681252" y="302182"/>
        <a:ext cx="1822008" cy="981050"/>
      </dsp:txXfrm>
    </dsp:sp>
    <dsp:sp modelId="{E02D1544-80A7-45B7-BD77-78EE24A07190}">
      <dsp:nvSpPr>
        <dsp:cNvPr id="0" name=""/>
        <dsp:cNvSpPr/>
      </dsp:nvSpPr>
      <dsp:spPr>
        <a:xfrm>
          <a:off x="5936248" y="382531"/>
          <a:ext cx="758426" cy="817831"/>
        </a:xfrm>
        <a:prstGeom prst="ellipse">
          <a:avLst/>
        </a:prstGeom>
        <a:solidFill>
          <a:srgbClr val="ED7D3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prstClr val="white"/>
              </a:solidFill>
              <a:latin typeface="Calibri" panose="020F0502020204030204"/>
              <a:ea typeface="+mn-ea"/>
              <a:cs typeface="+mn-cs"/>
            </a:rPr>
            <a:t>Volunteer</a:t>
          </a:r>
          <a:r>
            <a:rPr lang="en-US" sz="1000" kern="1200"/>
            <a:t> Registry</a:t>
          </a:r>
        </a:p>
      </dsp:txBody>
      <dsp:txXfrm>
        <a:off x="6047317" y="502300"/>
        <a:ext cx="536288" cy="578293"/>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0.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3F9E3A-46F6-4CAD-8706-617C1985C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4A5F30-271C-4B7B-95B1-2E27E354F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CAB868-67AB-4FC7-834B-E1A67B4E9464}" type="datetimeFigureOut">
              <a:rPr lang="en-US" smtClean="0"/>
              <a:t>5/24/2023</a:t>
            </a:fld>
            <a:endParaRPr lang="en-US"/>
          </a:p>
        </p:txBody>
      </p:sp>
      <p:sp>
        <p:nvSpPr>
          <p:cNvPr id="4" name="Footer Placeholder 3">
            <a:extLst>
              <a:ext uri="{FF2B5EF4-FFF2-40B4-BE49-F238E27FC236}">
                <a16:creationId xmlns:a16="http://schemas.microsoft.com/office/drawing/2014/main" id="{D7272575-7386-439B-BC16-D6B47273FA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FB43B0-B40C-4093-8BBD-5C28A564DE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EB803-02E6-4EA7-9AB4-BE5BAC525157}" type="slidenum">
              <a:rPr lang="en-US" smtClean="0"/>
              <a:t>‹#›</a:t>
            </a:fld>
            <a:endParaRPr lang="en-US"/>
          </a:p>
        </p:txBody>
      </p:sp>
    </p:spTree>
    <p:extLst>
      <p:ext uri="{BB962C8B-B14F-4D97-AF65-F5344CB8AC3E}">
        <p14:creationId xmlns:p14="http://schemas.microsoft.com/office/powerpoint/2010/main" val="2929042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7962C-13E0-49B3-AE22-A6B3E483EC09}"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82FC8-5D4F-424F-8920-A7B781D0CA8B}" type="slidenum">
              <a:rPr lang="en-US" smtClean="0"/>
              <a:t>‹#›</a:t>
            </a:fld>
            <a:endParaRPr lang="en-US"/>
          </a:p>
        </p:txBody>
      </p:sp>
    </p:spTree>
    <p:extLst>
      <p:ext uri="{BB962C8B-B14F-4D97-AF65-F5344CB8AC3E}">
        <p14:creationId xmlns:p14="http://schemas.microsoft.com/office/powerpoint/2010/main" val="219145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this opportunity…</a:t>
            </a:r>
          </a:p>
          <a:p>
            <a:endParaRPr lang="en-US"/>
          </a:p>
          <a:p>
            <a:r>
              <a:rPr lang="en-US"/>
              <a:t>I am David Thompson, Director of the VA Research Volunteer Program </a:t>
            </a:r>
          </a:p>
          <a:p>
            <a:r>
              <a:rPr lang="en-US"/>
              <a:t>I come to you as a fellow Veteran having spent 30 years in the AF before joining the VA </a:t>
            </a:r>
          </a:p>
          <a:p>
            <a:r>
              <a:rPr lang="en-US"/>
              <a:t>I have been with the VA for 13 years having served 12 years as the Director, Research Operations in Phoenix and then assuming my current position with the Research Volunteer Program in 2022</a:t>
            </a:r>
          </a:p>
          <a:p>
            <a:r>
              <a:rPr lang="en-US"/>
              <a:t>I’m excited to share with you today information about this new Program we are building</a:t>
            </a:r>
          </a:p>
          <a:p>
            <a:endParaRPr lang="en-US"/>
          </a:p>
          <a:p>
            <a:r>
              <a:rPr lang="en-US"/>
              <a:t>SLIDE</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A3D39BA2-F127-4DB1-B8FD-D5A70CC3E01B}" type="slidenum">
              <a:rPr lang="en-US" smtClean="0"/>
              <a:t>1</a:t>
            </a:fld>
            <a:endParaRPr lang="en-US"/>
          </a:p>
        </p:txBody>
      </p:sp>
    </p:spTree>
    <p:extLst>
      <p:ext uri="{BB962C8B-B14F-4D97-AF65-F5344CB8AC3E}">
        <p14:creationId xmlns:p14="http://schemas.microsoft.com/office/powerpoint/2010/main" val="365051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Questions?</a:t>
            </a:r>
          </a:p>
        </p:txBody>
      </p:sp>
      <p:sp>
        <p:nvSpPr>
          <p:cNvPr id="4" name="Slide Number Placeholder 3"/>
          <p:cNvSpPr>
            <a:spLocks noGrp="1"/>
          </p:cNvSpPr>
          <p:nvPr>
            <p:ph type="sldNum" sz="quarter" idx="5"/>
          </p:nvPr>
        </p:nvSpPr>
        <p:spPr/>
        <p:txBody>
          <a:bodyPr/>
          <a:lstStyle/>
          <a:p>
            <a:fld id="{A3D39BA2-F127-4DB1-B8FD-D5A70CC3E01B}" type="slidenum">
              <a:rPr lang="en-US" smtClean="0"/>
              <a:t>10</a:t>
            </a:fld>
            <a:endParaRPr lang="en-US"/>
          </a:p>
        </p:txBody>
      </p:sp>
    </p:spTree>
    <p:extLst>
      <p:ext uri="{BB962C8B-B14F-4D97-AF65-F5344CB8AC3E}">
        <p14:creationId xmlns:p14="http://schemas.microsoft.com/office/powerpoint/2010/main" val="49032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this opportunity…Any Questions</a:t>
            </a:r>
          </a:p>
          <a:p>
            <a:endParaRPr lang="en-US"/>
          </a:p>
          <a:p>
            <a:endParaRPr lang="en-US"/>
          </a:p>
        </p:txBody>
      </p:sp>
      <p:sp>
        <p:nvSpPr>
          <p:cNvPr id="4" name="Slide Number Placeholder 3"/>
          <p:cNvSpPr>
            <a:spLocks noGrp="1"/>
          </p:cNvSpPr>
          <p:nvPr>
            <p:ph type="sldNum" sz="quarter" idx="5"/>
          </p:nvPr>
        </p:nvSpPr>
        <p:spPr/>
        <p:txBody>
          <a:bodyPr/>
          <a:lstStyle/>
          <a:p>
            <a:fld id="{D7C82FC8-5D4F-424F-8920-A7B781D0CA8B}" type="slidenum">
              <a:rPr lang="en-US" smtClean="0"/>
              <a:t>11</a:t>
            </a:fld>
            <a:endParaRPr lang="en-US"/>
          </a:p>
        </p:txBody>
      </p:sp>
    </p:spTree>
    <p:extLst>
      <p:ext uri="{BB962C8B-B14F-4D97-AF65-F5344CB8AC3E}">
        <p14:creationId xmlns:p14="http://schemas.microsoft.com/office/powerpoint/2010/main" val="113718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spcAft>
                <a:spcPts val="800"/>
              </a:spcAft>
            </a:pPr>
            <a:r>
              <a:rPr lang="en-US"/>
              <a:t>How this benefits Veterans/Volunteers</a:t>
            </a:r>
          </a:p>
          <a:p>
            <a:pPr>
              <a:lnSpc>
                <a:spcPct val="114999"/>
              </a:lnSpc>
              <a:spcAft>
                <a:spcPts val="800"/>
              </a:spcAft>
            </a:pPr>
            <a:endParaRPr lang="en-US"/>
          </a:p>
          <a:p>
            <a:pPr>
              <a:lnSpc>
                <a:spcPct val="114999"/>
              </a:lnSpc>
              <a:spcAft>
                <a:spcPts val="800"/>
              </a:spcAft>
            </a:pPr>
            <a:r>
              <a:rPr lang="en-US"/>
              <a:t>Through the implementation of a research registry, VHA ORD:</a:t>
            </a:r>
          </a:p>
          <a:p>
            <a:pPr marL="285750" indent="-285750">
              <a:buFont typeface="Arial"/>
              <a:buChar char="•"/>
            </a:pPr>
            <a:r>
              <a:rPr lang="en-US"/>
              <a:t>Enhances volunteer recruitment for research participation</a:t>
            </a:r>
          </a:p>
          <a:p>
            <a:pPr marL="285750" indent="-285750">
              <a:buFont typeface="Arial"/>
              <a:buChar char="•"/>
            </a:pPr>
            <a:r>
              <a:rPr lang="en-US"/>
              <a:t>Increases Veterans' access and awareness to our VA clinical trials </a:t>
            </a:r>
          </a:p>
          <a:p>
            <a:pPr marL="285750" indent="-285750">
              <a:buFont typeface="Arial"/>
              <a:buChar char="•"/>
            </a:pPr>
            <a:r>
              <a:rPr lang="en-US"/>
              <a:t>Puts VA data to work for Veterans</a:t>
            </a:r>
          </a:p>
          <a:p>
            <a:pPr marL="285750" indent="-285750">
              <a:buFont typeface="Arial"/>
              <a:buChar char="•"/>
            </a:pPr>
            <a:r>
              <a:rPr lang="en-US"/>
              <a:t>Actively promotes diversity, equity, and inclusion across VA research</a:t>
            </a:r>
          </a:p>
          <a:p>
            <a:pPr marL="285750" indent="-285750">
              <a:buFont typeface="Arial"/>
              <a:buChar char="•"/>
            </a:pPr>
            <a:r>
              <a:rPr lang="en-US"/>
              <a:t>Builds community through VA research</a:t>
            </a:r>
          </a:p>
          <a:p>
            <a:endParaRPr lang="en-US"/>
          </a:p>
          <a:p>
            <a:pPr marL="0" marR="0">
              <a:lnSpc>
                <a:spcPct val="114999"/>
              </a:lnSpc>
              <a:spcBef>
                <a:spcPts val="0"/>
              </a:spcBef>
              <a:spcAft>
                <a:spcPts val="800"/>
              </a:spcAft>
            </a:pPr>
            <a:endParaRPr lang="en-US">
              <a:solidFill>
                <a:srgbClr val="FFFFFF"/>
              </a:solidFill>
              <a:cs typeface="Calibri"/>
            </a:endParaRPr>
          </a:p>
        </p:txBody>
      </p:sp>
      <p:sp>
        <p:nvSpPr>
          <p:cNvPr id="4" name="Slide Number Placeholder 3"/>
          <p:cNvSpPr>
            <a:spLocks noGrp="1"/>
          </p:cNvSpPr>
          <p:nvPr>
            <p:ph type="sldNum" sz="quarter" idx="5"/>
          </p:nvPr>
        </p:nvSpPr>
        <p:spPr/>
        <p:txBody>
          <a:bodyPr/>
          <a:lstStyle/>
          <a:p>
            <a:fld id="{D7C82FC8-5D4F-424F-8920-A7B781D0CA8B}" type="slidenum">
              <a:rPr lang="en-US" smtClean="0"/>
              <a:t>12</a:t>
            </a:fld>
            <a:endParaRPr lang="en-US"/>
          </a:p>
        </p:txBody>
      </p:sp>
    </p:spTree>
    <p:extLst>
      <p:ext uri="{BB962C8B-B14F-4D97-AF65-F5344CB8AC3E}">
        <p14:creationId xmlns:p14="http://schemas.microsoft.com/office/powerpoint/2010/main" val="1241344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b="1"/>
              <a:t>The Research Volunteer Program is committed to </a:t>
            </a:r>
            <a:r>
              <a:rPr lang="en-US" sz="1800" b="1" i="0" u="none" strike="noStrike" baseline="0">
                <a:latin typeface="Times New Roman" panose="02020603050405020304" pitchFamily="18" charset="0"/>
              </a:rPr>
              <a:t>improving Veteran participation in VA research</a:t>
            </a: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u="none" strike="noStrike" baseline="0">
                <a:latin typeface="Times New Roman" panose="02020603050405020304" pitchFamily="18" charset="0"/>
              </a:rPr>
              <a:t>Goals of the Research Volunteer Registry includes increasing inclusion, diversity, equity and access to VA Research</a:t>
            </a:r>
          </a:p>
          <a:p>
            <a:pPr marL="0" marR="0" lvl="0" indent="0" algn="l" defTabSz="914400" rtl="0" eaLnBrk="1" fontAlgn="auto" latinLnBrk="0" hangingPunct="1">
              <a:lnSpc>
                <a:spcPct val="115000"/>
              </a:lnSpc>
              <a:spcBef>
                <a:spcPts val="0"/>
              </a:spcBef>
              <a:spcAft>
                <a:spcPts val="800"/>
              </a:spcAft>
              <a:buClrTx/>
              <a:buSzTx/>
              <a:buFontTx/>
              <a:buNone/>
              <a:tabLst/>
              <a:defRPr/>
            </a:pPr>
            <a:r>
              <a:rPr lang="en-US"/>
              <a:t>Diversity is one of the defining strengths of America and the diversity of our workforce is one of our greatest strengths in accomplishing the Department’s missions. </a:t>
            </a: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0" i="0" u="none" strike="noStrike" baseline="0"/>
              <a:t>Without sufficient diversity in participants, research studies risk loss of statistical significance due to small sample size, study delays and the associated waste of time and funding, and in some instances, study termination.</a:t>
            </a:r>
          </a:p>
          <a:p>
            <a:pPr marL="0" marR="0">
              <a:lnSpc>
                <a:spcPct val="115000"/>
              </a:lnSpc>
              <a:spcBef>
                <a:spcPts val="0"/>
              </a:spcBef>
              <a:spcAft>
                <a:spcPts val="800"/>
              </a:spcAft>
            </a:pPr>
            <a:r>
              <a:rPr lang="en-US"/>
              <a:t>A diverse and inclusive volunteer pool is strongly linked to VA’s core values of Integrity, Commitment, Advocacy, Respect, and Excellence (I CARE). </a:t>
            </a:r>
          </a:p>
          <a:p>
            <a:pPr marL="0" marR="0">
              <a:lnSpc>
                <a:spcPct val="115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D7C82FC8-5D4F-424F-8920-A7B781D0CA8B}" type="slidenum">
              <a:rPr lang="en-US" smtClean="0"/>
              <a:t>13</a:t>
            </a:fld>
            <a:endParaRPr lang="en-US"/>
          </a:p>
        </p:txBody>
      </p:sp>
    </p:spTree>
    <p:extLst>
      <p:ext uri="{BB962C8B-B14F-4D97-AF65-F5344CB8AC3E}">
        <p14:creationId xmlns:p14="http://schemas.microsoft.com/office/powerpoint/2010/main" val="4261374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sz="1100" b="1" i="0" u="none" strike="noStrike" kern="1200">
                <a:solidFill>
                  <a:schemeClr val="tx1"/>
                </a:solidFill>
                <a:effectLst/>
                <a:latin typeface="Calibri" panose="020F0502020204030204" pitchFamily="34" charset="0"/>
              </a:rPr>
              <a:t>Learn about the Volunteer Program</a:t>
            </a:r>
            <a:endParaRPr lang="en-US" sz="1100" b="0" i="0" u="none" strike="noStrike">
              <a:solidFill>
                <a:schemeClr val="tx1"/>
              </a:solidFill>
              <a:effectLst/>
              <a:latin typeface="Arial" panose="020B0604020202020204" pitchFamily="34" charset="0"/>
            </a:endParaRPr>
          </a:p>
          <a:p>
            <a:pPr marL="0" marR="0" indent="0" algn="l" rtl="0" eaLnBrk="1" fontAlgn="auto" latinLnBrk="0" hangingPunct="1">
              <a:spcBef>
                <a:spcPts val="0"/>
              </a:spcBef>
              <a:spcAft>
                <a:spcPts val="0"/>
              </a:spcAft>
            </a:pPr>
            <a:r>
              <a:rPr lang="en-US" sz="1100" b="0" i="0" u="none" strike="noStrike" kern="1200">
                <a:solidFill>
                  <a:schemeClr val="tx1"/>
                </a:solidFill>
                <a:effectLst/>
                <a:latin typeface="Calibri" panose="020F0502020204030204" pitchFamily="34" charset="0"/>
              </a:rPr>
              <a:t>Volunteers learn about the Volunteer program from our Website that is being built or from physician referrals or social media…</a:t>
            </a:r>
          </a:p>
          <a:p>
            <a:pPr marL="0" marR="0" indent="0" algn="l" rtl="0" eaLnBrk="1" fontAlgn="auto" latinLnBrk="0" hangingPunct="1">
              <a:spcBef>
                <a:spcPts val="0"/>
              </a:spcBef>
              <a:spcAft>
                <a:spcPts val="0"/>
              </a:spcAft>
            </a:pPr>
            <a:endParaRPr lang="en-US" sz="1100" b="0" i="0" u="none" strike="noStrike">
              <a:solidFill>
                <a:schemeClr val="tx1"/>
              </a:solidFill>
              <a:effectLst/>
              <a:latin typeface="Arial" panose="020B0604020202020204" pitchFamily="34" charset="0"/>
            </a:endParaRPr>
          </a:p>
          <a:p>
            <a:pPr marL="0" marR="0" indent="0" algn="l" rtl="0" eaLnBrk="1" fontAlgn="auto" latinLnBrk="0" hangingPunct="1">
              <a:spcBef>
                <a:spcPts val="0"/>
              </a:spcBef>
              <a:spcAft>
                <a:spcPts val="0"/>
              </a:spcAft>
            </a:pPr>
            <a:r>
              <a:rPr lang="en-US" sz="1100" b="1" i="0" u="none" strike="noStrike" kern="1200">
                <a:solidFill>
                  <a:schemeClr val="tx1"/>
                </a:solidFill>
                <a:effectLst/>
                <a:latin typeface="Calibri" panose="020F0502020204030204" pitchFamily="34" charset="0"/>
              </a:rPr>
              <a:t>Volunteers Enroll</a:t>
            </a:r>
            <a:endParaRPr lang="en-US" sz="1100" b="0" i="0" u="none" strike="noStrike">
              <a:solidFill>
                <a:schemeClr val="tx1"/>
              </a:solidFill>
              <a:effectLst/>
              <a:latin typeface="Arial" panose="020B0604020202020204" pitchFamily="34" charset="0"/>
            </a:endParaRPr>
          </a:p>
          <a:p>
            <a:pPr marL="0" marR="0" indent="0" algn="l" rtl="0" eaLnBrk="1" fontAlgn="auto" latinLnBrk="0" hangingPunct="1">
              <a:spcBef>
                <a:spcPts val="0"/>
              </a:spcBef>
              <a:spcAft>
                <a:spcPts val="0"/>
              </a:spcAft>
            </a:pPr>
            <a:r>
              <a:rPr lang="en-US" sz="1100" b="0" i="0" u="none" strike="noStrike" kern="1200">
                <a:solidFill>
                  <a:schemeClr val="tx1"/>
                </a:solidFill>
                <a:effectLst/>
                <a:latin typeface="Calibri" panose="020F0502020204030204" pitchFamily="34" charset="0"/>
              </a:rPr>
              <a:t>Volunteers enroll by providing their contact information, basic demographic information, medical conditions, and research interests.</a:t>
            </a:r>
          </a:p>
          <a:p>
            <a:pPr marL="0" marR="0" indent="0" algn="l" rtl="0" eaLnBrk="1" fontAlgn="auto" latinLnBrk="0" hangingPunct="1">
              <a:spcBef>
                <a:spcPts val="0"/>
              </a:spcBef>
              <a:spcAft>
                <a:spcPts val="0"/>
              </a:spcAft>
            </a:pPr>
            <a:endParaRPr lang="en-US" sz="1100" b="0" i="0" u="none" strike="noStrike" kern="1200">
              <a:solidFill>
                <a:schemeClr val="tx1"/>
              </a:solidFill>
              <a:effectLst/>
              <a:latin typeface="Calibri" panose="020F0502020204030204" pitchFamily="34" charset="0"/>
            </a:endParaRPr>
          </a:p>
          <a:p>
            <a:pPr marL="0" marR="0" indent="0" algn="l" rtl="0" eaLnBrk="1" fontAlgn="auto" latinLnBrk="0" hangingPunct="1">
              <a:spcBef>
                <a:spcPts val="0"/>
              </a:spcBef>
              <a:spcAft>
                <a:spcPts val="0"/>
              </a:spcAft>
            </a:pPr>
            <a:r>
              <a:rPr lang="en-US" sz="1100" b="1" i="0" u="none" strike="noStrike" kern="1200">
                <a:solidFill>
                  <a:schemeClr val="tx1"/>
                </a:solidFill>
                <a:effectLst/>
                <a:latin typeface="Calibri" panose="020F0502020204030204" pitchFamily="34" charset="0"/>
              </a:rPr>
              <a:t>Volunteers Consent</a:t>
            </a:r>
            <a:endParaRPr lang="en-US" sz="1100" b="0" i="0" u="none" strike="noStrike">
              <a:solidFill>
                <a:schemeClr val="tx1"/>
              </a:solidFill>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a:solidFill>
                  <a:schemeClr val="tx1"/>
                </a:solidFill>
                <a:effectLst/>
                <a:latin typeface="Calibri" panose="020F0502020204030204" pitchFamily="34" charset="0"/>
              </a:rPr>
              <a:t>After you input your information, we ask you consent to allow my team to use your provided information to connect you with researchers and research studies that you might qualify.</a:t>
            </a:r>
            <a:endParaRPr lang="en-US" sz="1100" b="0" i="0" u="none" strike="noStrike">
              <a:solidFill>
                <a:schemeClr val="tx1"/>
              </a:solidFill>
              <a:effectLst/>
              <a:latin typeface="Arial" panose="020B0604020202020204" pitchFamily="34" charset="0"/>
            </a:endParaRPr>
          </a:p>
          <a:p>
            <a:pPr marL="0" algn="l" rtl="0" eaLnBrk="1" fontAlgn="ctr" latinLnBrk="0" hangingPunct="1">
              <a:spcBef>
                <a:spcPts val="0"/>
              </a:spcBef>
              <a:spcAft>
                <a:spcPts val="0"/>
              </a:spcAft>
            </a:pPr>
            <a:r>
              <a:rPr lang="en-US" sz="1100" b="0" i="0" u="none" strike="noStrike" kern="1200">
                <a:solidFill>
                  <a:schemeClr val="tx1"/>
                </a:solidFill>
                <a:effectLst/>
                <a:latin typeface="Calibri" panose="020F0502020204030204" pitchFamily="34" charset="0"/>
              </a:rPr>
              <a:t>We will let you know when we find a match </a:t>
            </a:r>
          </a:p>
          <a:p>
            <a:pPr marL="0" algn="l" rtl="0" eaLnBrk="1" fontAlgn="ctr" latinLnBrk="0" hangingPunct="1">
              <a:spcBef>
                <a:spcPts val="0"/>
              </a:spcBef>
              <a:spcAft>
                <a:spcPts val="0"/>
              </a:spcAft>
            </a:pPr>
            <a:endParaRPr lang="en-US" sz="1100" b="0" i="0" u="none" strike="noStrike" kern="1200">
              <a:solidFill>
                <a:schemeClr val="tx1"/>
              </a:solidFill>
              <a:effectLst/>
              <a:latin typeface="Calibri" panose="020F0502020204030204" pitchFamily="34" charset="0"/>
            </a:endParaRPr>
          </a:p>
          <a:p>
            <a:pPr marL="0" marR="0" indent="0" algn="l" rtl="0" eaLnBrk="1" fontAlgn="auto" latinLnBrk="0" hangingPunct="1">
              <a:spcBef>
                <a:spcPts val="0"/>
              </a:spcBef>
              <a:spcAft>
                <a:spcPts val="0"/>
              </a:spcAft>
            </a:pPr>
            <a:r>
              <a:rPr lang="en-US" sz="1100" b="1" i="0" u="none" strike="noStrike" kern="1200">
                <a:solidFill>
                  <a:schemeClr val="tx1"/>
                </a:solidFill>
                <a:effectLst/>
                <a:latin typeface="Calibri" panose="020F0502020204030204" pitchFamily="34" charset="0"/>
              </a:rPr>
              <a:t>Volunteers Match to Research</a:t>
            </a:r>
            <a:endParaRPr lang="en-US" sz="1100" b="0" i="0" u="none" strike="noStrike">
              <a:solidFill>
                <a:schemeClr val="tx1"/>
              </a:solidFill>
              <a:effectLst/>
              <a:latin typeface="Arial" panose="020B0604020202020204" pitchFamily="34" charset="0"/>
            </a:endParaRPr>
          </a:p>
          <a:p>
            <a:pPr marL="0" marR="0" indent="0" algn="l" rtl="0" eaLnBrk="1" fontAlgn="auto" latinLnBrk="0" hangingPunct="1">
              <a:spcBef>
                <a:spcPts val="0"/>
              </a:spcBef>
              <a:spcAft>
                <a:spcPts val="0"/>
              </a:spcAft>
            </a:pPr>
            <a:r>
              <a:rPr lang="en-US" sz="1100" b="0" i="0" u="none" strike="noStrike" kern="1200">
                <a:solidFill>
                  <a:schemeClr val="tx1"/>
                </a:solidFill>
                <a:effectLst/>
                <a:latin typeface="Calibri" panose="020F0502020204030204" pitchFamily="34" charset="0"/>
              </a:rPr>
              <a:t>When the investigator of the study gets your information, they will further screen your records and might reach out to you about their specific study.</a:t>
            </a:r>
          </a:p>
          <a:p>
            <a:pPr marL="0" marR="0" indent="0" algn="l" rtl="0" eaLnBrk="1" fontAlgn="auto" latinLnBrk="0" hangingPunct="1">
              <a:spcBef>
                <a:spcPts val="0"/>
              </a:spcBef>
              <a:spcAft>
                <a:spcPts val="0"/>
              </a:spcAft>
            </a:pPr>
            <a:endParaRPr lang="en-US" sz="1100" b="0" i="0" u="none" strike="noStrike">
              <a:solidFill>
                <a:schemeClr val="tx1"/>
              </a:solidFill>
              <a:effectLst/>
              <a:latin typeface="Arial" panose="020B0604020202020204" pitchFamily="34" charset="0"/>
            </a:endParaRPr>
          </a:p>
          <a:p>
            <a:pPr marL="0" marR="0" indent="0" algn="l" rtl="0" eaLnBrk="1" fontAlgn="auto" latinLnBrk="0" hangingPunct="1">
              <a:spcBef>
                <a:spcPts val="0"/>
              </a:spcBef>
              <a:spcAft>
                <a:spcPts val="0"/>
              </a:spcAft>
            </a:pPr>
            <a:r>
              <a:rPr lang="en-US" sz="1100" b="1" i="0" u="none" strike="noStrike" kern="1200">
                <a:solidFill>
                  <a:schemeClr val="tx1"/>
                </a:solidFill>
                <a:effectLst/>
                <a:latin typeface="Calibri" panose="020F0502020204030204" pitchFamily="34" charset="0"/>
              </a:rPr>
              <a:t>Participation is </a:t>
            </a:r>
            <a:r>
              <a:rPr lang="en-US" sz="1100" b="1" i="1" u="none" strike="noStrike" kern="1200">
                <a:solidFill>
                  <a:schemeClr val="tx1"/>
                </a:solidFill>
                <a:effectLst/>
                <a:latin typeface="Calibri" panose="020F0502020204030204" pitchFamily="34" charset="0"/>
              </a:rPr>
              <a:t>Always </a:t>
            </a:r>
            <a:r>
              <a:rPr lang="en-US" sz="1100" b="1" i="0" u="none" strike="noStrike" kern="1200">
                <a:solidFill>
                  <a:schemeClr val="tx1"/>
                </a:solidFill>
                <a:effectLst/>
                <a:latin typeface="Calibri" panose="020F0502020204030204" pitchFamily="34" charset="0"/>
              </a:rPr>
              <a:t>Voluntary</a:t>
            </a:r>
            <a:endParaRPr lang="en-US" sz="1100" b="0" i="0" u="none" strike="noStrike">
              <a:solidFill>
                <a:schemeClr val="tx1"/>
              </a:solidFill>
              <a:effectLst/>
              <a:latin typeface="Arial" panose="020B0604020202020204" pitchFamily="34" charset="0"/>
            </a:endParaRPr>
          </a:p>
          <a:p>
            <a:pPr marL="0" algn="l" rtl="0" eaLnBrk="1" fontAlgn="ctr" latinLnBrk="0" hangingPunct="1">
              <a:spcBef>
                <a:spcPts val="0"/>
              </a:spcBef>
              <a:spcAft>
                <a:spcPts val="0"/>
              </a:spcAft>
            </a:pPr>
            <a:r>
              <a:rPr lang="en-US" sz="1100" b="0" i="0" u="none" strike="noStrike" kern="1200">
                <a:solidFill>
                  <a:schemeClr val="tx1"/>
                </a:solidFill>
                <a:effectLst/>
                <a:latin typeface="Calibri" panose="020F0502020204030204" pitchFamily="34" charset="0"/>
              </a:rPr>
              <a:t>All participation in any research study is optional and you may opt-in or opt-out at any time even if contacted as a potential match by a research team.</a:t>
            </a:r>
          </a:p>
          <a:p>
            <a:pPr marL="0" algn="l" rtl="0" eaLnBrk="1" fontAlgn="ctr" latinLnBrk="0" hangingPunct="1">
              <a:spcBef>
                <a:spcPts val="0"/>
              </a:spcBef>
              <a:spcAft>
                <a:spcPts val="0"/>
              </a:spcAft>
            </a:pPr>
            <a:r>
              <a:rPr lang="en-US" sz="1100" i="1">
                <a:solidFill>
                  <a:schemeClr val="tx1"/>
                </a:solidFill>
                <a:effectLst/>
                <a:latin typeface="Segoe UI" panose="020B0502040204020203" pitchFamily="34" charset="0"/>
              </a:rPr>
              <a:t>Its important to point out that your decision to participate or not in research has no impact on your Veterans benefits. </a:t>
            </a:r>
          </a:p>
        </p:txBody>
      </p:sp>
      <p:sp>
        <p:nvSpPr>
          <p:cNvPr id="648" name="Google Shape;64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4991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sz="1100" b="1" i="0" u="none" strike="noStrike" kern="1200">
                <a:solidFill>
                  <a:schemeClr val="tx1"/>
                </a:solidFill>
                <a:effectLst/>
                <a:latin typeface="Calibri" panose="020F0502020204030204" pitchFamily="34" charset="0"/>
              </a:rPr>
              <a:t>1. </a:t>
            </a:r>
            <a:r>
              <a:rPr lang="en-US" sz="1100" b="0" i="0" u="none" strike="noStrike" kern="1200">
                <a:solidFill>
                  <a:schemeClr val="tx1"/>
                </a:solidFill>
                <a:effectLst/>
                <a:latin typeface="Calibri" panose="020F0502020204030204" pitchFamily="34" charset="0"/>
              </a:rPr>
              <a:t>Volunteers enroll in the Volunteer Registry and provide their contact information, basic demographic information, medical conditions, and research interests through our website.</a:t>
            </a:r>
          </a:p>
          <a:p>
            <a:pPr marL="0" marR="0" indent="0" algn="l" rtl="0" eaLnBrk="1" fontAlgn="auto" latinLnBrk="0" hangingPunct="1">
              <a:spcBef>
                <a:spcPts val="0"/>
              </a:spcBef>
              <a:spcAft>
                <a:spcPts val="0"/>
              </a:spcAft>
            </a:pPr>
            <a:endParaRPr lang="en-US" sz="1100" b="0" i="0" u="none" strike="noStrike" kern="1200">
              <a:solidFill>
                <a:schemeClr val="tx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a:solidFill>
                  <a:schemeClr val="tx1"/>
                </a:solidFill>
                <a:effectLst/>
                <a:latin typeface="Calibri" panose="020F0502020204030204" pitchFamily="34" charset="0"/>
              </a:rPr>
              <a:t>2. </a:t>
            </a:r>
            <a:r>
              <a:rPr lang="en-US" sz="1100" b="0" i="0" u="none" strike="noStrike" kern="1200">
                <a:solidFill>
                  <a:schemeClr val="tx1"/>
                </a:solidFill>
                <a:effectLst/>
                <a:latin typeface="Calibri" panose="020F0502020204030204" pitchFamily="34" charset="0"/>
              </a:rPr>
              <a:t>That information is uploaded to the Registry, which is accessible by VA Researchers. </a:t>
            </a:r>
            <a:r>
              <a:rPr lang="en-US" sz="1100">
                <a:effectLst/>
                <a:latin typeface="Calibri" panose="020F0502020204030204" pitchFamily="34" charset="0"/>
                <a:ea typeface="Times New Roman" panose="02020603050405020304" pitchFamily="18" charset="0"/>
                <a:cs typeface="Times New Roman" panose="02020603050405020304" pitchFamily="18" charset="0"/>
              </a:rPr>
              <a:t>Joining the volunteer list does not automatically enroll you in a study or clinical trial, but it’s an important first step in helping us match you with a study that is right for you.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pPr>
            <a:endParaRPr lang="en-US" sz="1100" b="0" i="0" u="none" strike="noStrike" kern="1200">
              <a:solidFill>
                <a:schemeClr val="tx1"/>
              </a:solidFill>
              <a:effectLst/>
              <a:latin typeface="Calibri" panose="020F0502020204030204" pitchFamily="34" charset="0"/>
            </a:endParaRPr>
          </a:p>
          <a:p>
            <a:pPr marL="0" marR="0" indent="0" algn="l" rtl="0" eaLnBrk="1" fontAlgn="auto" latinLnBrk="0" hangingPunct="1">
              <a:spcBef>
                <a:spcPts val="0"/>
              </a:spcBef>
              <a:spcAft>
                <a:spcPts val="0"/>
              </a:spcAft>
            </a:pPr>
            <a:r>
              <a:rPr lang="en-US" sz="1100" b="1" i="0" u="none" strike="noStrike" kern="1200">
                <a:solidFill>
                  <a:schemeClr val="tx1"/>
                </a:solidFill>
                <a:effectLst/>
                <a:latin typeface="Calibri" panose="020F0502020204030204" pitchFamily="34" charset="0"/>
              </a:rPr>
              <a:t>3. </a:t>
            </a:r>
            <a:r>
              <a:rPr lang="en-US" sz="1100" b="0" i="0" u="none" strike="noStrike" kern="1200">
                <a:solidFill>
                  <a:schemeClr val="tx1"/>
                </a:solidFill>
                <a:effectLst/>
                <a:latin typeface="Calibri" panose="020F0502020204030204" pitchFamily="34" charset="0"/>
              </a:rPr>
              <a:t>When the investigator of the study gets your information, they will further screen your records and might reach out to you about participating in their specific study. </a:t>
            </a: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Volunteering </a:t>
            </a:r>
            <a:r>
              <a:rPr lang="en-US" sz="1100">
                <a:effectLst/>
                <a:latin typeface="Calibri" panose="020F0502020204030204" pitchFamily="34" charset="0"/>
                <a:ea typeface="Times New Roman" panose="02020603050405020304" pitchFamily="18" charset="0"/>
                <a:cs typeface="Times New Roman" panose="02020603050405020304" pitchFamily="18" charset="0"/>
              </a:rPr>
              <a:t>is completely voluntary. E</a:t>
            </a: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ven if you decide to enroll in a study, you can leave at any time for any reason.</a:t>
            </a:r>
            <a:endParaRPr lang="en-US" sz="1100" b="0" i="0" u="none" strike="noStrike" kern="1200">
              <a:solidFill>
                <a:schemeClr val="tx1"/>
              </a:solidFill>
              <a:effectLst/>
              <a:latin typeface="Calibri" panose="020F0502020204030204" pitchFamily="34" charset="0"/>
            </a:endParaRPr>
          </a:p>
          <a:p>
            <a:pPr marL="0" marR="0" indent="0" algn="l" rtl="0" eaLnBrk="1" fontAlgn="auto" latinLnBrk="0" hangingPunct="1">
              <a:spcBef>
                <a:spcPts val="0"/>
              </a:spcBef>
              <a:spcAft>
                <a:spcPts val="0"/>
              </a:spcAft>
            </a:pPr>
            <a:endParaRPr lang="en-US" sz="1100" b="0" i="0" u="none" strike="noStrike">
              <a:solidFill>
                <a:schemeClr val="tx1"/>
              </a:solidFill>
              <a:effectLst/>
              <a:latin typeface="Arial" panose="020B0604020202020204" pitchFamily="34" charset="0"/>
            </a:endParaRPr>
          </a:p>
          <a:p>
            <a:pPr algn="l" rtl="0" fontAlgn="base">
              <a:buFont typeface="Arial" panose="020B0604020202020204" pitchFamily="34" charset="0"/>
              <a:buNone/>
            </a:pPr>
            <a:r>
              <a:rPr lang="en-US" sz="1100" b="1" i="0" u="none" strike="noStrike" kern="1200">
                <a:solidFill>
                  <a:schemeClr val="tx1"/>
                </a:solidFill>
                <a:effectLst/>
                <a:latin typeface="Calibri" panose="020F0502020204030204" pitchFamily="34" charset="0"/>
              </a:rPr>
              <a:t>4. </a:t>
            </a:r>
            <a:r>
              <a:rPr lang="en-US" sz="1800" b="0" i="0">
                <a:solidFill>
                  <a:srgbClr val="000000"/>
                </a:solidFill>
                <a:effectLst/>
                <a:latin typeface="Calibri" panose="020F0502020204030204" pitchFamily="34" charset="0"/>
              </a:rPr>
              <a:t>The VA is helping to advance research that directly impacts Veteran healthcare, including: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Predicting the risk of cancer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Understanding complications of diabetes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Managing mental illnesses like PTSD and depression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Preventing cardiovascular disease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And much more. </a:t>
            </a:r>
          </a:p>
          <a:p>
            <a:pPr marL="0" marR="0" indent="0" algn="l" rtl="0" eaLnBrk="1" fontAlgn="auto" latinLnBrk="0" hangingPunct="1">
              <a:spcBef>
                <a:spcPts val="0"/>
              </a:spcBef>
              <a:spcAft>
                <a:spcPts val="0"/>
              </a:spcAft>
            </a:pPr>
            <a:r>
              <a:rPr lang="en-US" sz="1800" b="0" i="0">
                <a:solidFill>
                  <a:srgbClr val="000000"/>
                </a:solidFill>
                <a:effectLst/>
                <a:latin typeface="Calibri" panose="020F0502020204030204" pitchFamily="34" charset="0"/>
              </a:rPr>
              <a:t>.</a:t>
            </a:r>
            <a:endParaRPr lang="en-US" sz="1100" i="1">
              <a:solidFill>
                <a:schemeClr val="tx1"/>
              </a:solidFill>
              <a:effectLst/>
              <a:latin typeface="Segoe UI" panose="020B0502040204020203" pitchFamily="34" charset="0"/>
            </a:endParaRPr>
          </a:p>
        </p:txBody>
      </p:sp>
      <p:sp>
        <p:nvSpPr>
          <p:cNvPr id="648" name="Google Shape;64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66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ffectLst/>
                <a:ea typeface="Calibri" panose="020F0502020204030204" pitchFamily="34" charset="0"/>
              </a:rPr>
              <a:t>At any given time across the Veterans Health Administration Research enterprise, there are over 5,000 researchers conducting more than </a:t>
            </a:r>
            <a:r>
              <a:rPr lang="en-US" sz="1200">
                <a:solidFill>
                  <a:schemeClr val="tx1"/>
                </a:solidFill>
                <a:ea typeface="Calibri" panose="020F0502020204030204" pitchFamily="34" charset="0"/>
              </a:rPr>
              <a:t>22,000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ea typeface="Calibri" panose="020F0502020204030204" pitchFamily="34" charset="0"/>
              </a:rPr>
              <a:t>These projects are examining </a:t>
            </a:r>
            <a:r>
              <a:rPr lang="en-US" sz="1200">
                <a:solidFill>
                  <a:schemeClr val="tx1"/>
                </a:solidFill>
                <a:effectLst/>
                <a:ea typeface="Calibri" panose="020F0502020204030204" pitchFamily="34" charset="0"/>
              </a:rPr>
              <a:t>the medical and health care issues affecting our </a:t>
            </a:r>
            <a:r>
              <a:rPr lang="en-US" sz="1200">
                <a:solidFill>
                  <a:schemeClr val="tx1"/>
                </a:solidFill>
                <a:ea typeface="Calibri" panose="020F0502020204030204" pitchFamily="34" charset="0"/>
              </a:rPr>
              <a:t>Veterans. </a:t>
            </a:r>
            <a:endParaRPr lang="en-US" sz="1200">
              <a:solidFill>
                <a:schemeClr val="tx1"/>
              </a:solidFill>
            </a:endParaRPr>
          </a:p>
          <a:p>
            <a:endParaRPr lang="en-US" sz="1200">
              <a:solidFill>
                <a:schemeClr val="tx1"/>
              </a:solidFill>
            </a:endParaRPr>
          </a:p>
          <a:p>
            <a:r>
              <a:rPr lang="en-US" sz="1200">
                <a:solidFill>
                  <a:schemeClr val="tx1"/>
                </a:solidFill>
              </a:rPr>
              <a:t>Most of the study recruitment, enrollment, and participant management takes place at the individual-study level. </a:t>
            </a:r>
          </a:p>
          <a:p>
            <a:r>
              <a:rPr lang="en-US" sz="1200">
                <a:solidFill>
                  <a:schemeClr val="tx1"/>
                </a:solidFill>
              </a:rPr>
              <a:t>Resource limitations and lack of awareness across potential research volunteer populations often result in </a:t>
            </a:r>
          </a:p>
          <a:p>
            <a:pPr marL="171450" indent="-171450">
              <a:buFont typeface="Arial" panose="020B0604020202020204" pitchFamily="34" charset="0"/>
              <a:buChar char="•"/>
            </a:pPr>
            <a:r>
              <a:rPr lang="en-US" sz="1200">
                <a:solidFill>
                  <a:schemeClr val="tx1"/>
                </a:solidFill>
              </a:rPr>
              <a:t>low study participation numbers</a:t>
            </a:r>
          </a:p>
          <a:p>
            <a:pPr marL="171450" indent="-171450">
              <a:buFont typeface="Arial" panose="020B0604020202020204" pitchFamily="34" charset="0"/>
              <a:buChar char="•"/>
            </a:pPr>
            <a:r>
              <a:rPr lang="en-US" sz="1200">
                <a:solidFill>
                  <a:schemeClr val="tx1"/>
                </a:solidFill>
              </a:rPr>
              <a:t>insufficient recruitment and awareness-building activities</a:t>
            </a:r>
          </a:p>
          <a:p>
            <a:pPr marL="171450" indent="-171450">
              <a:buFont typeface="Arial" panose="020B0604020202020204" pitchFamily="34" charset="0"/>
              <a:buChar char="•"/>
            </a:pPr>
            <a:r>
              <a:rPr lang="en-US" sz="1200">
                <a:solidFill>
                  <a:schemeClr val="tx1"/>
                </a:solidFill>
              </a:rPr>
              <a:t>lack of sufficient diversity in research</a:t>
            </a:r>
          </a:p>
          <a:p>
            <a:endParaRPr lang="en-US" sz="1200">
              <a:solidFill>
                <a:schemeClr val="tx1"/>
              </a:solidFill>
            </a:endParaRPr>
          </a:p>
          <a:p>
            <a:r>
              <a:rPr lang="en-US" sz="1200">
                <a:solidFill>
                  <a:schemeClr val="tx1"/>
                </a:solidFill>
              </a:rPr>
              <a:t>Our goal through this program is </a:t>
            </a:r>
            <a:r>
              <a:rPr lang="en-US" sz="1200">
                <a:solidFill>
                  <a:schemeClr val="tx1"/>
                </a:solidFill>
                <a:effectLst/>
                <a:ea typeface="Calibri" panose="020F0502020204030204" pitchFamily="34" charset="0"/>
              </a:rPr>
              <a:t>To create a connection between VA Research and Veterans (Research Volunteers).</a:t>
            </a:r>
          </a:p>
          <a:p>
            <a:pPr marL="285750" indent="-285750">
              <a:buFontTx/>
              <a:buChar char="-"/>
            </a:pPr>
            <a:r>
              <a:rPr lang="en-US" sz="1200">
                <a:solidFill>
                  <a:schemeClr val="tx1"/>
                </a:solidFill>
              </a:rPr>
              <a:t>Online recruitment database, that helps match potential research volunteers to various research studies</a:t>
            </a:r>
            <a:endParaRPr lang="en-US" sz="1200">
              <a:solidFill>
                <a:schemeClr val="tx1"/>
              </a:solidFill>
              <a:ea typeface="Calibri" panose="020F0502020204030204" pitchFamily="34" charset="0"/>
            </a:endParaRPr>
          </a:p>
          <a:p>
            <a:pPr marL="285750" indent="-285750">
              <a:buFontTx/>
              <a:buChar char="-"/>
            </a:pPr>
            <a:r>
              <a:rPr lang="en-US" sz="1200">
                <a:solidFill>
                  <a:schemeClr val="tx1"/>
                </a:solidFill>
                <a:ea typeface="Calibri" panose="020F0502020204030204" pitchFamily="34" charset="0"/>
              </a:rPr>
              <a:t>C</a:t>
            </a:r>
            <a:r>
              <a:rPr lang="en-US" sz="1200">
                <a:solidFill>
                  <a:schemeClr val="tx1"/>
                </a:solidFill>
                <a:effectLst/>
                <a:ea typeface="Calibri" panose="020F0502020204030204" pitchFamily="34" charset="0"/>
              </a:rPr>
              <a:t>entrally managed</a:t>
            </a:r>
          </a:p>
          <a:p>
            <a:pPr marL="285750" indent="-285750">
              <a:buFontTx/>
              <a:buChar char="-"/>
            </a:pPr>
            <a:r>
              <a:rPr lang="en-US" sz="1200">
                <a:solidFill>
                  <a:schemeClr val="tx1"/>
                </a:solidFill>
                <a:effectLst/>
                <a:ea typeface="Calibri" panose="020F0502020204030204" pitchFamily="34" charset="0"/>
              </a:rPr>
              <a:t>Providing the best </a:t>
            </a:r>
            <a:r>
              <a:rPr lang="en-US" sz="1200">
                <a:solidFill>
                  <a:schemeClr val="tx1"/>
                </a:solidFill>
                <a:ea typeface="Calibri" panose="020F0502020204030204" pitchFamily="34" charset="0"/>
              </a:rPr>
              <a:t>customer relationship management</a:t>
            </a:r>
          </a:p>
          <a:p>
            <a:pPr marL="285750" indent="-285750">
              <a:buFontTx/>
              <a:buChar char="-"/>
            </a:pPr>
            <a:endParaRPr lang="en-US" sz="1200" i="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buFontTx/>
              <a:buNone/>
            </a:pPr>
            <a:endParaRPr lang="en-US" sz="1200" i="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buFontTx/>
              <a:buNone/>
            </a:pPr>
            <a:r>
              <a:rPr lang="en-US" sz="1200" i="1">
                <a:solidFill>
                  <a:schemeClr val="tx1"/>
                </a:solidFill>
                <a:effectLst/>
                <a:latin typeface="Calibri" panose="020F0502020204030204" pitchFamily="34" charset="0"/>
                <a:ea typeface="Calibri" panose="020F0502020204030204" pitchFamily="34" charset="0"/>
                <a:cs typeface="Arial" panose="020B0604020202020204" pitchFamily="34" charset="0"/>
              </a:rPr>
              <a:t>VISION</a:t>
            </a:r>
          </a:p>
          <a:p>
            <a:pPr marL="0" indent="0">
              <a:buFontTx/>
              <a:buNone/>
            </a:pPr>
            <a:r>
              <a:rPr lang="en-US" sz="1800" i="1">
                <a:solidFill>
                  <a:srgbClr val="000000"/>
                </a:solidFill>
                <a:effectLst/>
                <a:latin typeface="Calibri" panose="020F0502020204030204" pitchFamily="34" charset="0"/>
                <a:ea typeface="Calibri" panose="020F0502020204030204" pitchFamily="34" charset="0"/>
                <a:cs typeface="Arial" panose="020B0604020202020204" pitchFamily="34" charset="0"/>
              </a:rPr>
              <a:t>The sustained, modernized connection between VA Research and Research Volunteers. The crucial link in maximizing and maintaining Veteran awareness and access to VA Research through transparent, user</a:t>
            </a:r>
            <a:r>
              <a:rPr lang="en-US" sz="1800" i="1" u="sng">
                <a:solidFill>
                  <a:srgbClr val="008080"/>
                </a:solidFill>
                <a:effectLst/>
                <a:latin typeface="Calibri" panose="020F0502020204030204" pitchFamily="34" charset="0"/>
                <a:ea typeface="Calibri" panose="020F0502020204030204" pitchFamily="34" charset="0"/>
                <a:cs typeface="Arial" panose="020B0604020202020204" pitchFamily="34" charset="0"/>
              </a:rPr>
              <a:t>-</a:t>
            </a:r>
            <a:r>
              <a:rPr lang="en-US" sz="1800" i="1">
                <a:solidFill>
                  <a:srgbClr val="000000"/>
                </a:solidFill>
                <a:effectLst/>
                <a:latin typeface="Calibri" panose="020F0502020204030204" pitchFamily="34" charset="0"/>
                <a:ea typeface="Calibri" panose="020F0502020204030204" pitchFamily="34" charset="0"/>
                <a:cs typeface="Arial" panose="020B0604020202020204" pitchFamily="34" charset="0"/>
              </a:rPr>
              <a:t>friendly communication and Veteran-centric design.</a:t>
            </a:r>
            <a:endParaRPr lang="en-US" sz="1200">
              <a:solidFill>
                <a:schemeClr val="tx1"/>
              </a:solidFill>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82FC8-5D4F-424F-8920-A7B781D0CA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27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b="1"/>
              <a:t>The Research Volunteer Program is committed to </a:t>
            </a:r>
            <a:r>
              <a:rPr lang="en-US" sz="1800" b="1" i="0" u="none" strike="noStrike" baseline="0">
                <a:latin typeface="Times New Roman" panose="02020603050405020304" pitchFamily="18" charset="0"/>
              </a:rPr>
              <a:t>improving Veteran participation in VA research: </a:t>
            </a:r>
          </a:p>
          <a:p>
            <a:pPr>
              <a:lnSpc>
                <a:spcPct val="114999"/>
              </a:lnSpc>
              <a:spcAft>
                <a:spcPts val="800"/>
              </a:spcAft>
            </a:pPr>
            <a:r>
              <a:rPr lang="en-US"/>
              <a:t>How this benefits Veterans/Volunteers</a:t>
            </a:r>
          </a:p>
          <a:p>
            <a:pPr>
              <a:lnSpc>
                <a:spcPct val="114999"/>
              </a:lnSpc>
              <a:spcAft>
                <a:spcPts val="800"/>
              </a:spcAft>
            </a:pPr>
            <a:endParaRPr lang="en-US"/>
          </a:p>
          <a:p>
            <a:pPr>
              <a:lnSpc>
                <a:spcPct val="114999"/>
              </a:lnSpc>
              <a:spcAft>
                <a:spcPts val="800"/>
              </a:spcAft>
            </a:pPr>
            <a:r>
              <a:rPr lang="en-US"/>
              <a:t>Through the implementation of a research registry, VHA ORD:</a:t>
            </a:r>
          </a:p>
          <a:p>
            <a:pPr marL="285750" indent="-285750">
              <a:buFont typeface="Arial"/>
              <a:buChar char="•"/>
            </a:pPr>
            <a:r>
              <a:rPr lang="en-US"/>
              <a:t>Enhances volunteer recruitment for research participation</a:t>
            </a:r>
          </a:p>
          <a:p>
            <a:pPr marL="285750" indent="-285750">
              <a:buFont typeface="Arial"/>
              <a:buChar char="•"/>
            </a:pPr>
            <a:r>
              <a:rPr lang="en-US"/>
              <a:t>Increases Veterans' access and awareness to our VA clinical trials </a:t>
            </a:r>
          </a:p>
          <a:p>
            <a:pPr marL="285750" indent="-285750">
              <a:buFont typeface="Arial"/>
              <a:buChar char="•"/>
            </a:pPr>
            <a:r>
              <a:rPr lang="en-US"/>
              <a:t>Puts VA data to work for Veterans</a:t>
            </a:r>
          </a:p>
          <a:p>
            <a:pPr marL="285750" indent="-285750">
              <a:buFont typeface="Arial"/>
              <a:buChar char="•"/>
            </a:pPr>
            <a:r>
              <a:rPr lang="en-US"/>
              <a:t>Actively promotes diversity, equity, and inclusion across VA research</a:t>
            </a:r>
          </a:p>
          <a:p>
            <a:pPr marL="285750" indent="-285750">
              <a:buFont typeface="Arial"/>
              <a:buChar char="•"/>
            </a:pPr>
            <a:r>
              <a:rPr lang="en-US"/>
              <a:t>Builds community through VA research</a:t>
            </a:r>
          </a:p>
          <a:p>
            <a:endParaRPr lang="en-US"/>
          </a:p>
          <a:p>
            <a:pPr marL="0" marR="0">
              <a:lnSpc>
                <a:spcPct val="115000"/>
              </a:lnSpc>
              <a:spcBef>
                <a:spcPts val="0"/>
              </a:spcBef>
              <a:spcAft>
                <a:spcPts val="800"/>
              </a:spcAft>
            </a:pPr>
            <a:endParaRPr lang="en-US"/>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Connection and Community. Connect VA Researchers to Research Volunteers. Connect Veterans to Comprehensive and User-friendly VA Research Resources, including opportunities for research participation, information about current VA research initiatives, and VA research results. Build a Veteran Research Community.</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D7C82FC8-5D4F-424F-8920-A7B781D0CA8B}" type="slidenum">
              <a:rPr lang="en-US" smtClean="0"/>
              <a:t>3</a:t>
            </a:fld>
            <a:endParaRPr lang="en-US"/>
          </a:p>
        </p:txBody>
      </p:sp>
    </p:spTree>
    <p:extLst>
      <p:ext uri="{BB962C8B-B14F-4D97-AF65-F5344CB8AC3E}">
        <p14:creationId xmlns:p14="http://schemas.microsoft.com/office/powerpoint/2010/main" val="2177481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b="1"/>
              <a:t>The Research Volunteer Program is committed to </a:t>
            </a:r>
            <a:r>
              <a:rPr lang="en-US" sz="1800" b="1" i="0" u="none" strike="noStrike" baseline="0">
                <a:latin typeface="Times New Roman" panose="02020603050405020304" pitchFamily="18" charset="0"/>
              </a:rPr>
              <a:t>improving Veteran participation in VA research: </a:t>
            </a:r>
          </a:p>
          <a:p>
            <a:pPr>
              <a:lnSpc>
                <a:spcPct val="114999"/>
              </a:lnSpc>
              <a:spcAft>
                <a:spcPts val="800"/>
              </a:spcAft>
            </a:pPr>
            <a:r>
              <a:rPr lang="en-US"/>
              <a:t>How this benefits Veterans/Volunteers</a:t>
            </a:r>
          </a:p>
          <a:p>
            <a:pPr>
              <a:lnSpc>
                <a:spcPct val="114999"/>
              </a:lnSpc>
              <a:spcAft>
                <a:spcPts val="800"/>
              </a:spcAft>
            </a:pPr>
            <a:endParaRPr lang="en-US"/>
          </a:p>
          <a:p>
            <a:pPr>
              <a:lnSpc>
                <a:spcPct val="114999"/>
              </a:lnSpc>
              <a:spcAft>
                <a:spcPts val="800"/>
              </a:spcAft>
            </a:pPr>
            <a:r>
              <a:rPr lang="en-US"/>
              <a:t>Through the implementation of a research registry, VHA ORD:</a:t>
            </a:r>
          </a:p>
          <a:p>
            <a:pPr marL="285750" indent="-285750">
              <a:buFont typeface="Arial"/>
              <a:buChar char="•"/>
            </a:pPr>
            <a:r>
              <a:rPr lang="en-US"/>
              <a:t>Enhances volunteer recruitment for research participation</a:t>
            </a:r>
          </a:p>
          <a:p>
            <a:pPr marL="285750" indent="-285750">
              <a:buFont typeface="Arial"/>
              <a:buChar char="•"/>
            </a:pPr>
            <a:r>
              <a:rPr lang="en-US"/>
              <a:t>Increases Veterans' access and awareness to our VA clinical trials </a:t>
            </a:r>
          </a:p>
          <a:p>
            <a:pPr marL="285750" indent="-285750">
              <a:buFont typeface="Arial"/>
              <a:buChar char="•"/>
            </a:pPr>
            <a:r>
              <a:rPr lang="en-US"/>
              <a:t>Puts VA data to work for Veterans</a:t>
            </a:r>
          </a:p>
          <a:p>
            <a:pPr marL="285750" indent="-285750">
              <a:buFont typeface="Arial"/>
              <a:buChar char="•"/>
            </a:pPr>
            <a:r>
              <a:rPr lang="en-US"/>
              <a:t>Actively promotes diversity, equity, and inclusion across VA research</a:t>
            </a:r>
          </a:p>
          <a:p>
            <a:pPr marL="285750" indent="-285750">
              <a:buFont typeface="Arial"/>
              <a:buChar char="•"/>
            </a:pPr>
            <a:r>
              <a:rPr lang="en-US"/>
              <a:t>Builds community through VA research</a:t>
            </a:r>
          </a:p>
          <a:p>
            <a:endParaRPr lang="en-US"/>
          </a:p>
          <a:p>
            <a:pPr marL="0" marR="0">
              <a:lnSpc>
                <a:spcPct val="115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D7C82FC8-5D4F-424F-8920-A7B781D0CA8B}" type="slidenum">
              <a:rPr lang="en-US" smtClean="0"/>
              <a:t>4</a:t>
            </a:fld>
            <a:endParaRPr lang="en-US"/>
          </a:p>
        </p:txBody>
      </p:sp>
    </p:spTree>
    <p:extLst>
      <p:ext uri="{BB962C8B-B14F-4D97-AF65-F5344CB8AC3E}">
        <p14:creationId xmlns:p14="http://schemas.microsoft.com/office/powerpoint/2010/main" val="217748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sz="1100" b="1" i="0" u="none" strike="noStrike" kern="1200">
                <a:solidFill>
                  <a:schemeClr val="tx1"/>
                </a:solidFill>
                <a:effectLst/>
                <a:latin typeface="Calibri" panose="020F0502020204030204" pitchFamily="34" charset="0"/>
              </a:rPr>
              <a:t>Learn about the Volunteer Program</a:t>
            </a:r>
            <a:endParaRPr lang="en-US" sz="1100" b="0" i="0" u="none" strike="noStrike">
              <a:solidFill>
                <a:schemeClr val="tx1"/>
              </a:solidFill>
              <a:effectLst/>
              <a:latin typeface="Arial" panose="020B0604020202020204" pitchFamily="34" charset="0"/>
            </a:endParaRPr>
          </a:p>
          <a:p>
            <a:pPr marL="0" marR="0" indent="0" algn="l" rtl="0" eaLnBrk="1" fontAlgn="auto" latinLnBrk="0" hangingPunct="1">
              <a:spcBef>
                <a:spcPts val="0"/>
              </a:spcBef>
              <a:spcAft>
                <a:spcPts val="0"/>
              </a:spcAft>
            </a:pPr>
            <a:r>
              <a:rPr lang="en-US" sz="1100" b="0" i="0" u="none" strike="noStrike" kern="1200">
                <a:solidFill>
                  <a:schemeClr val="tx1"/>
                </a:solidFill>
                <a:effectLst/>
                <a:latin typeface="Calibri" panose="020F0502020204030204" pitchFamily="34" charset="0"/>
              </a:rPr>
              <a:t>Researchers will learn about the Volunteer program from mass emails, our Website and the local Research Office…</a:t>
            </a:r>
          </a:p>
          <a:p>
            <a:pPr marL="0" marR="0" indent="0" algn="l" rtl="0" eaLnBrk="1" fontAlgn="auto" latinLnBrk="0" hangingPunct="1">
              <a:spcBef>
                <a:spcPts val="0"/>
              </a:spcBef>
              <a:spcAft>
                <a:spcPts val="0"/>
              </a:spcAft>
            </a:pPr>
            <a:endParaRPr lang="en-US" sz="1100" b="0" i="0" u="none" strike="noStrike">
              <a:solidFill>
                <a:schemeClr val="tx1"/>
              </a:solidFill>
              <a:effectLst/>
              <a:latin typeface="Arial" panose="020B0604020202020204" pitchFamily="34" charset="0"/>
            </a:endParaRPr>
          </a:p>
          <a:p>
            <a:pPr marL="0" marR="0" indent="0" algn="l" rtl="0" eaLnBrk="1" fontAlgn="auto" latinLnBrk="0" hangingPunct="1">
              <a:spcBef>
                <a:spcPts val="0"/>
              </a:spcBef>
              <a:spcAft>
                <a:spcPts val="0"/>
              </a:spcAft>
            </a:pPr>
            <a:r>
              <a:rPr lang="en-US" sz="1100" b="1" i="0" u="none" strike="noStrike" kern="1200">
                <a:solidFill>
                  <a:schemeClr val="tx1"/>
                </a:solidFill>
                <a:effectLst/>
                <a:latin typeface="Calibri" panose="020F0502020204030204" pitchFamily="34" charset="0"/>
              </a:rPr>
              <a:t>Aggregate Data Access</a:t>
            </a:r>
            <a:endParaRPr lang="en-US" sz="1100" b="0" i="0" u="none" strike="noStrike">
              <a:solidFill>
                <a:schemeClr val="tx1"/>
              </a:solidFill>
              <a:effectLst/>
              <a:latin typeface="Arial" panose="020B0604020202020204" pitchFamily="34" charset="0"/>
            </a:endParaRPr>
          </a:p>
          <a:p>
            <a:pPr marL="0" marR="0" indent="0" algn="l" rtl="0" eaLnBrk="1" fontAlgn="auto" latinLnBrk="0" hangingPunct="1">
              <a:spcBef>
                <a:spcPts val="0"/>
              </a:spcBef>
              <a:spcAft>
                <a:spcPts val="0"/>
              </a:spcAft>
            </a:pPr>
            <a:r>
              <a:rPr lang="en-US" sz="1100" b="0" i="0" u="none" strike="noStrike" kern="1200">
                <a:solidFill>
                  <a:schemeClr val="tx1"/>
                </a:solidFill>
                <a:effectLst/>
                <a:latin typeface="Calibri" panose="020F0502020204030204" pitchFamily="34" charset="0"/>
              </a:rPr>
              <a:t>Researchers can access to query Registry for aggregate data – see about added feasibility during grant writing process</a:t>
            </a:r>
          </a:p>
          <a:p>
            <a:pPr marL="0" marR="0" indent="0" algn="l" rtl="0" eaLnBrk="1" fontAlgn="auto" latinLnBrk="0" hangingPunct="1">
              <a:spcBef>
                <a:spcPts val="0"/>
              </a:spcBef>
              <a:spcAft>
                <a:spcPts val="0"/>
              </a:spcAft>
            </a:pPr>
            <a:endParaRPr lang="en-US" sz="1100" b="0" i="0" u="none" strike="noStrike" kern="1200">
              <a:solidFill>
                <a:schemeClr val="tx1"/>
              </a:solidFill>
              <a:effectLst/>
              <a:latin typeface="Calibri" panose="020F0502020204030204" pitchFamily="34" charset="0"/>
            </a:endParaRPr>
          </a:p>
          <a:p>
            <a:pPr marL="0" marR="0" indent="0" algn="l" rtl="0" eaLnBrk="1" fontAlgn="auto" latinLnBrk="0" hangingPunct="1">
              <a:spcBef>
                <a:spcPts val="0"/>
              </a:spcBef>
              <a:spcAft>
                <a:spcPts val="0"/>
              </a:spcAft>
            </a:pPr>
            <a:r>
              <a:rPr lang="en-US" sz="1100" b="1" i="0" u="none" strike="noStrike" kern="1200">
                <a:solidFill>
                  <a:schemeClr val="tx1"/>
                </a:solidFill>
                <a:effectLst/>
                <a:latin typeface="Calibri" panose="020F0502020204030204" pitchFamily="34" charset="0"/>
              </a:rPr>
              <a:t>Use Registry for Recruitment</a:t>
            </a:r>
            <a:endParaRPr lang="en-US" sz="1100" b="0" i="0" u="none" strike="noStrike">
              <a:solidFill>
                <a:schemeClr val="tx1"/>
              </a:solidFill>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a:solidFill>
                  <a:schemeClr val="tx1"/>
                </a:solidFill>
                <a:effectLst/>
                <a:latin typeface="Calibri" panose="020F0502020204030204" pitchFamily="34" charset="0"/>
              </a:rPr>
              <a:t>RVP will provide template language for HIPAA Waivers for Recruitment using the Registry</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a:solidFill>
                  <a:schemeClr val="tx1"/>
                </a:solidFill>
                <a:effectLst/>
                <a:latin typeface="Calibri" panose="020F0502020204030204" pitchFamily="34" charset="0"/>
              </a:rPr>
              <a:t>Study team will coordinate with Registry staff to pull specific Veteran provided data - contact information, basic demographic information, medical conditions, and research interests.</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a:solidFill>
                  <a:schemeClr val="tx1"/>
                </a:solidFill>
                <a:effectLst/>
                <a:latin typeface="Calibri" panose="020F0502020204030204" pitchFamily="34" charset="0"/>
              </a:rPr>
              <a:t>Can also do targeted recruitment via Registry to specific underrepresented populations </a:t>
            </a:r>
          </a:p>
          <a:p>
            <a:pPr marL="0" algn="l" rtl="0" eaLnBrk="1" fontAlgn="ctr" latinLnBrk="0" hangingPunct="1">
              <a:spcBef>
                <a:spcPts val="0"/>
              </a:spcBef>
              <a:spcAft>
                <a:spcPts val="0"/>
              </a:spcAft>
            </a:pPr>
            <a:endParaRPr lang="en-US" sz="1100" b="0" i="0" u="none" strike="noStrike" kern="1200">
              <a:solidFill>
                <a:schemeClr val="tx1"/>
              </a:solidFill>
              <a:effectLst/>
              <a:latin typeface="Calibri" panose="020F0502020204030204" pitchFamily="34" charset="0"/>
            </a:endParaRPr>
          </a:p>
          <a:p>
            <a:pPr marL="0" marR="0" indent="0" algn="l" rtl="0" eaLnBrk="1" fontAlgn="auto" latinLnBrk="0" hangingPunct="1">
              <a:spcBef>
                <a:spcPts val="0"/>
              </a:spcBef>
              <a:spcAft>
                <a:spcPts val="0"/>
              </a:spcAft>
            </a:pPr>
            <a:r>
              <a:rPr lang="en-US" sz="1100" b="1" i="0" u="none" strike="noStrike" kern="1200">
                <a:solidFill>
                  <a:schemeClr val="tx1"/>
                </a:solidFill>
                <a:effectLst/>
                <a:latin typeface="Calibri" panose="020F0502020204030204" pitchFamily="34" charset="0"/>
              </a:rPr>
              <a:t>Volunteers Match to Research</a:t>
            </a:r>
            <a:endParaRPr lang="en-US" sz="1100" b="0" i="0" u="none" strike="noStrike">
              <a:solidFill>
                <a:schemeClr val="tx1"/>
              </a:solidFill>
              <a:effectLst/>
              <a:latin typeface="Arial" panose="020B0604020202020204" pitchFamily="34" charset="0"/>
            </a:endParaRPr>
          </a:p>
          <a:p>
            <a:pPr marL="0" marR="0" indent="0" algn="l" rtl="0" eaLnBrk="1" fontAlgn="auto" latinLnBrk="0" hangingPunct="1">
              <a:spcBef>
                <a:spcPts val="0"/>
              </a:spcBef>
              <a:spcAft>
                <a:spcPts val="0"/>
              </a:spcAft>
            </a:pPr>
            <a:r>
              <a:rPr lang="en-US" sz="1100" b="0" i="0" u="none" strike="noStrike" kern="1200">
                <a:solidFill>
                  <a:schemeClr val="tx1"/>
                </a:solidFill>
                <a:effectLst/>
                <a:latin typeface="Calibri" panose="020F0502020204030204" pitchFamily="34" charset="0"/>
              </a:rPr>
              <a:t>Study team will review list of Veterans matching to initial study screen; second screening for specific inclusion/exclusion or matching with VINCI/CDW data pulls</a:t>
            </a:r>
          </a:p>
          <a:p>
            <a:pPr marL="0" marR="0" indent="0" algn="l" rtl="0" eaLnBrk="1" fontAlgn="auto" latinLnBrk="0" hangingPunct="1">
              <a:spcBef>
                <a:spcPts val="0"/>
              </a:spcBef>
              <a:spcAft>
                <a:spcPts val="0"/>
              </a:spcAft>
            </a:pPr>
            <a:endParaRPr lang="en-US" sz="1100" b="0" i="0" u="none" strike="noStrike">
              <a:solidFill>
                <a:schemeClr val="tx1"/>
              </a:solidFill>
              <a:effectLst/>
              <a:latin typeface="Arial" panose="020B0604020202020204" pitchFamily="34" charset="0"/>
            </a:endParaRPr>
          </a:p>
          <a:p>
            <a:pPr marL="0" marR="0" indent="0" algn="l" rtl="0" eaLnBrk="1" fontAlgn="auto" latinLnBrk="0" hangingPunct="1">
              <a:spcBef>
                <a:spcPts val="0"/>
              </a:spcBef>
              <a:spcAft>
                <a:spcPts val="0"/>
              </a:spcAft>
            </a:pPr>
            <a:r>
              <a:rPr lang="en-US" sz="1100" b="1" i="0" u="none" strike="noStrike" kern="1200">
                <a:solidFill>
                  <a:schemeClr val="tx1"/>
                </a:solidFill>
                <a:effectLst/>
                <a:latin typeface="Calibri" panose="020F0502020204030204" pitchFamily="34" charset="0"/>
              </a:rPr>
              <a:t>Contact and Enroll Veterans in Study</a:t>
            </a:r>
            <a:endParaRPr lang="en-US" sz="1100" b="0" i="0" u="none" strike="noStrike">
              <a:solidFill>
                <a:schemeClr val="tx1"/>
              </a:solidFill>
              <a:effectLst/>
              <a:latin typeface="Arial" panose="020B0604020202020204" pitchFamily="34" charset="0"/>
            </a:endParaRPr>
          </a:p>
          <a:p>
            <a:pPr marL="0" algn="l" rtl="0" eaLnBrk="1" fontAlgn="ctr" latinLnBrk="0" hangingPunct="1">
              <a:spcBef>
                <a:spcPts val="0"/>
              </a:spcBef>
              <a:spcAft>
                <a:spcPts val="0"/>
              </a:spcAft>
            </a:pPr>
            <a:r>
              <a:rPr lang="en-US" sz="1100" b="0" i="0" u="none" strike="noStrike" kern="1200">
                <a:solidFill>
                  <a:schemeClr val="tx1"/>
                </a:solidFill>
                <a:effectLst/>
                <a:latin typeface="Calibri" panose="020F0502020204030204" pitchFamily="34" charset="0"/>
              </a:rPr>
              <a:t>Study Team contacts Veteran directly without the need to mail out letters – the Veteran has already consented to being contacted!</a:t>
            </a:r>
          </a:p>
        </p:txBody>
      </p:sp>
      <p:sp>
        <p:nvSpPr>
          <p:cNvPr id="648" name="Google Shape;64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36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spcAft>
                <a:spcPts val="600"/>
              </a:spcAft>
            </a:pPr>
            <a:r>
              <a:rPr lang="en-US" sz="1600" b="1">
                <a:solidFill>
                  <a:srgbClr val="44546A"/>
                </a:solidFill>
              </a:rPr>
              <a:t>Connecting with the Research Volunteer Registry </a:t>
            </a:r>
          </a:p>
          <a:p>
            <a:pPr>
              <a:lnSpc>
                <a:spcPct val="114999"/>
              </a:lnSpc>
              <a:spcAft>
                <a:spcPts val="600"/>
              </a:spcAft>
            </a:pPr>
            <a:r>
              <a:rPr lang="en-US" sz="1600" b="0">
                <a:solidFill>
                  <a:srgbClr val="44546A"/>
                </a:solidFill>
              </a:rPr>
              <a:t>Access to the Registry will be open to all VA investigators</a:t>
            </a:r>
          </a:p>
          <a:p>
            <a:pPr>
              <a:lnSpc>
                <a:spcPct val="114999"/>
              </a:lnSpc>
              <a:spcAft>
                <a:spcPts val="600"/>
              </a:spcAft>
            </a:pPr>
            <a:r>
              <a:rPr lang="en-US" sz="1600" b="0">
                <a:solidFill>
                  <a:srgbClr val="44546A"/>
                </a:solidFill>
              </a:rPr>
              <a:t>We are looking to provide a preparatory to research feature to allow searching aggregate data to see potential population</a:t>
            </a:r>
          </a:p>
          <a:p>
            <a:pPr>
              <a:lnSpc>
                <a:spcPct val="114999"/>
              </a:lnSpc>
              <a:spcAft>
                <a:spcPts val="600"/>
              </a:spcAft>
            </a:pPr>
            <a:r>
              <a:rPr lang="en-US" sz="1600" b="0">
                <a:solidFill>
                  <a:srgbClr val="44546A"/>
                </a:solidFill>
              </a:rPr>
              <a:t>To access the PHI information, the Research must have approval from their governing oversight committee(s)</a:t>
            </a:r>
          </a:p>
          <a:p>
            <a:pPr>
              <a:lnSpc>
                <a:spcPct val="114999"/>
              </a:lnSpc>
              <a:spcAft>
                <a:spcPts val="600"/>
              </a:spcAft>
            </a:pPr>
            <a:r>
              <a:rPr lang="en-US" sz="1600" b="0">
                <a:solidFill>
                  <a:srgbClr val="44546A"/>
                </a:solidFill>
              </a:rPr>
              <a:t>We will verify approvals in VAIRRS – if the approvals are not in VAIRRS then the study team will need to provide with their request to us</a:t>
            </a:r>
          </a:p>
          <a:p>
            <a:pPr>
              <a:lnSpc>
                <a:spcPct val="114999"/>
              </a:lnSpc>
              <a:spcAft>
                <a:spcPts val="600"/>
              </a:spcAft>
            </a:pPr>
            <a:endParaRPr lang="en-US" sz="1600" b="1">
              <a:solidFill>
                <a:srgbClr val="44546A"/>
              </a:solidFill>
            </a:endParaRPr>
          </a:p>
          <a:p>
            <a:pPr marL="285750" marR="0" lvl="0" indent="-285750" algn="l" defTabSz="914400" rtl="0" eaLnBrk="1" fontAlgn="auto" latinLnBrk="0" hangingPunct="1">
              <a:lnSpc>
                <a:spcPct val="114999"/>
              </a:lnSpc>
              <a:spcBef>
                <a:spcPts val="0"/>
              </a:spcBef>
              <a:spcAft>
                <a:spcPts val="0"/>
              </a:spcAft>
              <a:buClrTx/>
              <a:buSzTx/>
              <a:buFont typeface="Arial"/>
              <a:buChar char="•"/>
              <a:tabLst/>
              <a:defRPr/>
            </a:pPr>
            <a:r>
              <a:rPr lang="en-US" sz="1200"/>
              <a:t>View Aggregate Data During Study Design</a:t>
            </a:r>
          </a:p>
          <a:p>
            <a:pPr marL="285750" indent="-285750">
              <a:lnSpc>
                <a:spcPct val="114999"/>
              </a:lnSpc>
              <a:buFont typeface="Arial"/>
              <a:buChar char="•"/>
            </a:pPr>
            <a:r>
              <a:rPr lang="en-US" sz="1200"/>
              <a:t>Only VA-Approved Research Activities See PHI</a:t>
            </a:r>
          </a:p>
          <a:p>
            <a:pPr marL="285750" indent="-285750">
              <a:buFont typeface="Arial"/>
              <a:buChar char="•"/>
            </a:pPr>
            <a:r>
              <a:rPr lang="en-US" sz="1200"/>
              <a:t>Must Provide IRB and RDC Approvals</a:t>
            </a:r>
          </a:p>
          <a:p>
            <a:pPr marL="285750" indent="-285750">
              <a:buFont typeface="Arial"/>
              <a:buChar char="•"/>
            </a:pPr>
            <a:r>
              <a:rPr lang="en-US" sz="1200"/>
              <a:t>Must Have Approved Waiver of HIPAA</a:t>
            </a:r>
          </a:p>
          <a:p>
            <a:pPr marL="285750" indent="-285750">
              <a:buFont typeface="Arial"/>
              <a:buChar char="•"/>
            </a:pPr>
            <a:r>
              <a:rPr lang="en-US" sz="1200"/>
              <a:t>Access within CTMS</a:t>
            </a:r>
          </a:p>
          <a:p>
            <a:pPr marL="0" marR="0">
              <a:lnSpc>
                <a:spcPct val="115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D7C82FC8-5D4F-424F-8920-A7B781D0CA8B}" type="slidenum">
              <a:rPr lang="en-US" smtClean="0"/>
              <a:t>6</a:t>
            </a:fld>
            <a:endParaRPr lang="en-US"/>
          </a:p>
        </p:txBody>
      </p:sp>
    </p:spTree>
    <p:extLst>
      <p:ext uri="{BB962C8B-B14F-4D97-AF65-F5344CB8AC3E}">
        <p14:creationId xmlns:p14="http://schemas.microsoft.com/office/powerpoint/2010/main" val="126818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Studies that connect with the registry can rely on our evaluation of basic inclusion/exclusion criteria against volunteer self-reported data and assessment of volunteers’ willingness and interest to participate in VA research PRIOR to study team contact. </a:t>
            </a:r>
          </a:p>
          <a:p>
            <a:endParaRPr lang="en-US"/>
          </a:p>
          <a:p>
            <a:pPr marL="171450" indent="-171450">
              <a:buFont typeface="Arial" panose="020B0604020202020204" pitchFamily="34" charset="0"/>
              <a:buChar char="•"/>
            </a:pPr>
            <a:r>
              <a:rPr lang="en-US"/>
              <a:t>CDW/VINCI queries can provide the most accurate clinical match, but do not assess for interest in participation and do not include non-Veterans for enrollment. Plus, there is no consent to contact in place – study teams rely on an opt-in or opt-out process, often via USPS, which can add weeks to the recruitment process.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Veterans who self-refer in response to study-team advertisements have no screening prior to study-team contact. </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Clinicians who refer Veterans to the study team are not equipped to evaluate the inclusion and exclusion criteria captured for volunteers in the registry, and their focus isn’t on study recruitment.</a:t>
            </a:r>
          </a:p>
          <a:p>
            <a:endParaRPr lang="en-US"/>
          </a:p>
          <a:p>
            <a:r>
              <a:rPr lang="en-US"/>
              <a:t>The VR will continuously reach out to Veteran and non-Veteran populations to recruit adults willing to participate in VA research, including targeting geographic regions or populations of interest for VA studies to bolster recruitment efforts VA-wide.  Connection to the registry is time saving and cost saving for VA study teams.  </a:t>
            </a:r>
          </a:p>
          <a:p>
            <a:pPr marL="171450" indent="-171450">
              <a:buFont typeface="Arial" panose="020B0604020202020204" pitchFamily="34" charset="0"/>
              <a:buChar char="•"/>
            </a:pPr>
            <a:r>
              <a:rPr lang="en-US"/>
              <a:t>Time saving because we are building a tool for VA researchers that reduces reliance on CDW, individual self-referral, and provider referral each of which adds time to contact, screening, and enrollment.  </a:t>
            </a:r>
          </a:p>
          <a:p>
            <a:pPr marL="171450" indent="-171450">
              <a:buFont typeface="Arial" panose="020B0604020202020204" pitchFamily="34" charset="0"/>
              <a:buChar char="•"/>
            </a:pPr>
            <a:r>
              <a:rPr lang="en-US"/>
              <a:t>Cost saving because as an enterprise resource, our registry recruitment reaches across the US to connect volunteers to VA researchers without additional per-study advertising costs.</a:t>
            </a:r>
          </a:p>
          <a:p>
            <a:endParaRPr lang="en-US"/>
          </a:p>
          <a:p>
            <a:endParaRPr lang="en-US"/>
          </a:p>
        </p:txBody>
      </p:sp>
      <p:sp>
        <p:nvSpPr>
          <p:cNvPr id="4" name="Slide Number Placeholder 3"/>
          <p:cNvSpPr>
            <a:spLocks noGrp="1"/>
          </p:cNvSpPr>
          <p:nvPr>
            <p:ph type="sldNum" sz="quarter" idx="5"/>
          </p:nvPr>
        </p:nvSpPr>
        <p:spPr/>
        <p:txBody>
          <a:bodyPr/>
          <a:lstStyle/>
          <a:p>
            <a:fld id="{A3D39BA2-F127-4DB1-B8FD-D5A70CC3E01B}" type="slidenum">
              <a:rPr lang="en-US" smtClean="0"/>
              <a:t>7</a:t>
            </a:fld>
            <a:endParaRPr lang="en-US"/>
          </a:p>
        </p:txBody>
      </p:sp>
    </p:spTree>
    <p:extLst>
      <p:ext uri="{BB962C8B-B14F-4D97-AF65-F5344CB8AC3E}">
        <p14:creationId xmlns:p14="http://schemas.microsoft.com/office/powerpoint/2010/main" val="427943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Studies that connect with the registry can rely on our evaluation of basic inclusion/exclusion criteria against volunteer self-reported data and assessment of volunteers’ willingness and interest to participate in VA research PRIOR to study team contact. </a:t>
            </a:r>
          </a:p>
          <a:p>
            <a:endParaRPr lang="en-US"/>
          </a:p>
          <a:p>
            <a:pPr marL="171450" indent="-171450">
              <a:buFont typeface="Arial" panose="020B0604020202020204" pitchFamily="34" charset="0"/>
              <a:buChar char="•"/>
            </a:pPr>
            <a:r>
              <a:rPr lang="en-US"/>
              <a:t>CDW/VINCI queries can provide the most accurate clinical match, but do not assess for interest in participation and do not include non-Veterans for enrollment. Plus, there is no consent to contact in place – study teams rely on an opt-in or opt-out process, often via USPS, which can add weeks to the recruitment process.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Veterans who self-refer in response to study-team advertisements have no screening prior to study-team contact. </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Clinicians who refer Veterans to the study team are not equipped to evaluate the inclusion and exclusion criteria captured for volunteers in the registry, and their focus isn’t on study recruitment.</a:t>
            </a:r>
          </a:p>
          <a:p>
            <a:endParaRPr lang="en-US"/>
          </a:p>
          <a:p>
            <a:r>
              <a:rPr lang="en-US"/>
              <a:t>The VRVR will continuously reach out to Veteran and non-Veteran populations to recruit adults willing to participate in VA research, including targeting geographic regions or populations of interest for VA studies to bolster recruitment efforts VA-wide.  Connection to the registry is time saving and cost saving for VA study teams.  </a:t>
            </a:r>
          </a:p>
          <a:p>
            <a:pPr marL="171450" indent="-171450">
              <a:buFont typeface="Arial" panose="020B0604020202020204" pitchFamily="34" charset="0"/>
              <a:buChar char="•"/>
            </a:pPr>
            <a:r>
              <a:rPr lang="en-US"/>
              <a:t>Time saving because we are building a tool for VA researchers that reduces reliance on CDW, individual self-referral, and provider referral each of which adds time to contact, screening, and enrollment.  </a:t>
            </a:r>
          </a:p>
          <a:p>
            <a:pPr marL="171450" indent="-171450">
              <a:buFont typeface="Arial" panose="020B0604020202020204" pitchFamily="34" charset="0"/>
              <a:buChar char="•"/>
            </a:pPr>
            <a:r>
              <a:rPr lang="en-US"/>
              <a:t>Cost saving because as an enterprise resource, our registry recruitment reaches across the US to connect volunteers to VA researchers without additional per-study advertising costs.</a:t>
            </a:r>
          </a:p>
          <a:p>
            <a:endParaRPr lang="en-US"/>
          </a:p>
          <a:p>
            <a:endParaRPr lang="en-US"/>
          </a:p>
        </p:txBody>
      </p:sp>
      <p:sp>
        <p:nvSpPr>
          <p:cNvPr id="4" name="Slide Number Placeholder 3"/>
          <p:cNvSpPr>
            <a:spLocks noGrp="1"/>
          </p:cNvSpPr>
          <p:nvPr>
            <p:ph type="sldNum" sz="quarter" idx="5"/>
          </p:nvPr>
        </p:nvSpPr>
        <p:spPr/>
        <p:txBody>
          <a:bodyPr/>
          <a:lstStyle/>
          <a:p>
            <a:fld id="{A3D39BA2-F127-4DB1-B8FD-D5A70CC3E01B}" type="slidenum">
              <a:rPr lang="en-US" smtClean="0"/>
              <a:t>8</a:t>
            </a:fld>
            <a:endParaRPr lang="en-US"/>
          </a:p>
        </p:txBody>
      </p:sp>
    </p:spTree>
    <p:extLst>
      <p:ext uri="{BB962C8B-B14F-4D97-AF65-F5344CB8AC3E}">
        <p14:creationId xmlns:p14="http://schemas.microsoft.com/office/powerpoint/2010/main" val="168996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ORD Program Office stood up and began task of staffing the team</a:t>
            </a:r>
          </a:p>
          <a:p>
            <a:r>
              <a:rPr lang="en-US"/>
              <a:t>Spring to Summer of 2022 was spent meeting with various stakeholders – Veterans, Veteran Engagement, Researchers, Portfolio Managers – to assess the functions and features to develop the Registry</a:t>
            </a:r>
          </a:p>
          <a:p>
            <a:r>
              <a:rPr lang="en-US"/>
              <a:t>Then we moved to outline the Requirements needed in an automated system to fulfill these needs.</a:t>
            </a:r>
          </a:p>
          <a:p>
            <a:r>
              <a:rPr lang="en-US"/>
              <a:t>We are now conducting Market Research to identify the platform best suited to build the Volunteer Registry</a:t>
            </a:r>
          </a:p>
          <a:p>
            <a:r>
              <a:rPr lang="en-US"/>
              <a:t>We hope to build this out starting no later than this Summer to launch the Registry next Spring.</a:t>
            </a:r>
          </a:p>
        </p:txBody>
      </p:sp>
      <p:sp>
        <p:nvSpPr>
          <p:cNvPr id="4" name="Slide Number Placeholder 3"/>
          <p:cNvSpPr>
            <a:spLocks noGrp="1"/>
          </p:cNvSpPr>
          <p:nvPr>
            <p:ph type="sldNum" sz="quarter" idx="5"/>
          </p:nvPr>
        </p:nvSpPr>
        <p:spPr/>
        <p:txBody>
          <a:bodyPr/>
          <a:lstStyle/>
          <a:p>
            <a:fld id="{A3D39BA2-F127-4DB1-B8FD-D5A70CC3E01B}" type="slidenum">
              <a:rPr lang="en-US" smtClean="0"/>
              <a:t>9</a:t>
            </a:fld>
            <a:endParaRPr lang="en-US"/>
          </a:p>
        </p:txBody>
      </p:sp>
    </p:spTree>
    <p:extLst>
      <p:ext uri="{BB962C8B-B14F-4D97-AF65-F5344CB8AC3E}">
        <p14:creationId xmlns:p14="http://schemas.microsoft.com/office/powerpoint/2010/main" val="260912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vmlDrawing" Target="../drawings/vmlDrawing51.vml"/><Relationship Id="rId6" Type="http://schemas.openxmlformats.org/officeDocument/2006/relationships/image" Target="../media/image9.emf"/><Relationship Id="rId5" Type="http://schemas.openxmlformats.org/officeDocument/2006/relationships/oleObject" Target="../embeddings/oleObject51.bin"/><Relationship Id="rId4"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vmlDrawing" Target="../drawings/vmlDrawing52.vml"/><Relationship Id="rId6" Type="http://schemas.openxmlformats.org/officeDocument/2006/relationships/image" Target="../media/image9.emf"/><Relationship Id="rId5" Type="http://schemas.openxmlformats.org/officeDocument/2006/relationships/oleObject" Target="../embeddings/oleObject52.bin"/><Relationship Id="rId4"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6.xml"/><Relationship Id="rId1" Type="http://schemas.openxmlformats.org/officeDocument/2006/relationships/vmlDrawing" Target="../drawings/vmlDrawing53.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53.bin"/></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vmlDrawing" Target="../drawings/vmlDrawing54.vml"/><Relationship Id="rId6" Type="http://schemas.openxmlformats.org/officeDocument/2006/relationships/image" Target="../media/image9.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vmlDrawing" Target="../drawings/vmlDrawing55.vml"/><Relationship Id="rId6" Type="http://schemas.openxmlformats.org/officeDocument/2006/relationships/image" Target="../media/image9.emf"/><Relationship Id="rId5" Type="http://schemas.openxmlformats.org/officeDocument/2006/relationships/oleObject" Target="../embeddings/oleObject55.bin"/><Relationship Id="rId4"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vmlDrawing" Target="../drawings/vmlDrawing56.vml"/><Relationship Id="rId6" Type="http://schemas.openxmlformats.org/officeDocument/2006/relationships/image" Target="../media/image9.emf"/><Relationship Id="rId5" Type="http://schemas.openxmlformats.org/officeDocument/2006/relationships/oleObject" Target="../embeddings/oleObject56.bin"/><Relationship Id="rId4"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57.vml"/><Relationship Id="rId6" Type="http://schemas.openxmlformats.org/officeDocument/2006/relationships/image" Target="../media/image9.emf"/><Relationship Id="rId5" Type="http://schemas.openxmlformats.org/officeDocument/2006/relationships/oleObject" Target="../embeddings/oleObject57.bin"/><Relationship Id="rId4"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5.xml"/><Relationship Id="rId1" Type="http://schemas.openxmlformats.org/officeDocument/2006/relationships/vmlDrawing" Target="../drawings/vmlDrawing58.vml"/><Relationship Id="rId5" Type="http://schemas.openxmlformats.org/officeDocument/2006/relationships/image" Target="../media/image4.emf"/><Relationship Id="rId4" Type="http://schemas.openxmlformats.org/officeDocument/2006/relationships/oleObject" Target="../embeddings/oleObject58.bin"/></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8.png"/><Relationship Id="rId2" Type="http://schemas.openxmlformats.org/officeDocument/2006/relationships/tags" Target="../tags/tag106.xml"/><Relationship Id="rId1" Type="http://schemas.openxmlformats.org/officeDocument/2006/relationships/vmlDrawing" Target="../drawings/vmlDrawing59.vml"/><Relationship Id="rId6" Type="http://schemas.openxmlformats.org/officeDocument/2006/relationships/image" Target="../media/image9.emf"/><Relationship Id="rId5" Type="http://schemas.openxmlformats.org/officeDocument/2006/relationships/oleObject" Target="../embeddings/oleObject59.bin"/><Relationship Id="rId4"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oleObject" Target="../embeddings/oleObject8.bin"/><Relationship Id="rId4"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0.vml"/><Relationship Id="rId5" Type="http://schemas.openxmlformats.org/officeDocument/2006/relationships/image" Target="../media/image9.emf"/><Relationship Id="rId4" Type="http://schemas.openxmlformats.org/officeDocument/2006/relationships/oleObject" Target="../embeddings/oleObject10.bin"/></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8.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0.png"/><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image" Target="../media/image9.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0.png"/><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image" Target="../media/image9.emf"/><Relationship Id="rId5" Type="http://schemas.openxmlformats.org/officeDocument/2006/relationships/oleObject" Target="../embeddings/oleObject13.bin"/><Relationship Id="rId4"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0.png"/><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9.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0.png"/><Relationship Id="rId2" Type="http://schemas.openxmlformats.org/officeDocument/2006/relationships/tags" Target="../tags/tag25.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1.png"/><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image" Target="../media/image9.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2.png"/><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image" Target="../media/image9.emf"/><Relationship Id="rId5" Type="http://schemas.openxmlformats.org/officeDocument/2006/relationships/oleObject" Target="../embeddings/oleObject17.bin"/><Relationship Id="rId4"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4.png"/><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13.emf"/><Relationship Id="rId5" Type="http://schemas.openxmlformats.org/officeDocument/2006/relationships/oleObject" Target="../embeddings/oleObject18.bin"/><Relationship Id="rId4"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2.png"/><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9.emf"/><Relationship Id="rId5" Type="http://schemas.openxmlformats.org/officeDocument/2006/relationships/oleObject" Target="../embeddings/oleObject19.bin"/><Relationship Id="rId4"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1.png"/><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9.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8.xml"/><Relationship Id="rId7" Type="http://schemas.openxmlformats.org/officeDocument/2006/relationships/image" Target="../media/image12.png"/><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image" Target="../media/image9.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1.png"/><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image" Target="../media/image9.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2.xml"/><Relationship Id="rId7" Type="http://schemas.openxmlformats.org/officeDocument/2006/relationships/image" Target="../media/image12.png"/><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9.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9.emf"/><Relationship Id="rId5" Type="http://schemas.openxmlformats.org/officeDocument/2006/relationships/oleObject" Target="../embeddings/oleObject24.bin"/><Relationship Id="rId4"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5.vml"/><Relationship Id="rId6" Type="http://schemas.openxmlformats.org/officeDocument/2006/relationships/image" Target="../media/image9.emf"/><Relationship Id="rId5" Type="http://schemas.openxmlformats.org/officeDocument/2006/relationships/oleObject" Target="../embeddings/oleObject25.bin"/><Relationship Id="rId4"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vmlDrawing" Target="../drawings/vmlDrawing26.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26.bin"/></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7.vml"/><Relationship Id="rId6" Type="http://schemas.openxmlformats.org/officeDocument/2006/relationships/image" Target="../media/image9.emf"/><Relationship Id="rId5" Type="http://schemas.openxmlformats.org/officeDocument/2006/relationships/oleObject" Target="../embeddings/oleObject27.bin"/><Relationship Id="rId4"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8.vml"/><Relationship Id="rId6" Type="http://schemas.openxmlformats.org/officeDocument/2006/relationships/image" Target="../media/image9.emf"/><Relationship Id="rId5" Type="http://schemas.openxmlformats.org/officeDocument/2006/relationships/oleObject" Target="../embeddings/oleObject28.bin"/><Relationship Id="rId4"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9.vml"/><Relationship Id="rId6" Type="http://schemas.openxmlformats.org/officeDocument/2006/relationships/image" Target="../media/image9.emf"/><Relationship Id="rId5" Type="http://schemas.openxmlformats.org/officeDocument/2006/relationships/oleObject" Target="../embeddings/oleObject29.bin"/><Relationship Id="rId4"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4.xml"/><Relationship Id="rId1" Type="http://schemas.openxmlformats.org/officeDocument/2006/relationships/vmlDrawing" Target="../drawings/vmlDrawing30.vml"/><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8.png"/><Relationship Id="rId2" Type="http://schemas.openxmlformats.org/officeDocument/2006/relationships/tags" Target="../tags/tag55.xml"/><Relationship Id="rId1" Type="http://schemas.openxmlformats.org/officeDocument/2006/relationships/vmlDrawing" Target="../drawings/vmlDrawing31.vml"/><Relationship Id="rId6" Type="http://schemas.openxmlformats.org/officeDocument/2006/relationships/image" Target="../media/image9.emf"/><Relationship Id="rId5" Type="http://schemas.openxmlformats.org/officeDocument/2006/relationships/oleObject" Target="../embeddings/oleObject31.bin"/><Relationship Id="rId4"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3.vml"/><Relationship Id="rId6" Type="http://schemas.openxmlformats.org/officeDocument/2006/relationships/image" Target="../media/image9.emf"/><Relationship Id="rId5" Type="http://schemas.openxmlformats.org/officeDocument/2006/relationships/oleObject" Target="../embeddings/oleObject33.bin"/><Relationship Id="rId4"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0.xml"/><Relationship Id="rId1" Type="http://schemas.openxmlformats.org/officeDocument/2006/relationships/vmlDrawing" Target="../drawings/vmlDrawing34.vml"/><Relationship Id="rId5" Type="http://schemas.openxmlformats.org/officeDocument/2006/relationships/image" Target="../media/image9.emf"/><Relationship Id="rId4" Type="http://schemas.openxmlformats.org/officeDocument/2006/relationships/oleObject" Target="../embeddings/oleObject34.bin"/></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5.vml"/><Relationship Id="rId6" Type="http://schemas.openxmlformats.org/officeDocument/2006/relationships/image" Target="../media/image9.emf"/><Relationship Id="rId5" Type="http://schemas.openxmlformats.org/officeDocument/2006/relationships/oleObject" Target="../embeddings/oleObject35.bin"/><Relationship Id="rId4"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6.vml"/><Relationship Id="rId6" Type="http://schemas.openxmlformats.org/officeDocument/2006/relationships/image" Target="../media/image9.emf"/><Relationship Id="rId5" Type="http://schemas.openxmlformats.org/officeDocument/2006/relationships/oleObject" Target="../embeddings/oleObject36.bin"/><Relationship Id="rId4"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5.xml"/><Relationship Id="rId1" Type="http://schemas.openxmlformats.org/officeDocument/2006/relationships/vmlDrawing" Target="../drawings/vmlDrawing37.vml"/><Relationship Id="rId5" Type="http://schemas.openxmlformats.org/officeDocument/2006/relationships/image" Target="../media/image9.emf"/><Relationship Id="rId4" Type="http://schemas.openxmlformats.org/officeDocument/2006/relationships/oleObject" Target="../embeddings/oleObject37.bin"/></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7.xml"/><Relationship Id="rId7" Type="http://schemas.openxmlformats.org/officeDocument/2006/relationships/image" Target="../media/image10.png"/><Relationship Id="rId2" Type="http://schemas.openxmlformats.org/officeDocument/2006/relationships/tags" Target="../tags/tag66.xml"/><Relationship Id="rId1" Type="http://schemas.openxmlformats.org/officeDocument/2006/relationships/vmlDrawing" Target="../drawings/vmlDrawing38.vml"/><Relationship Id="rId6" Type="http://schemas.openxmlformats.org/officeDocument/2006/relationships/image" Target="../media/image9.emf"/><Relationship Id="rId5" Type="http://schemas.openxmlformats.org/officeDocument/2006/relationships/oleObject" Target="../embeddings/oleObject38.bin"/><Relationship Id="rId4"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0.png"/><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9.emf"/><Relationship Id="rId5" Type="http://schemas.openxmlformats.org/officeDocument/2006/relationships/oleObject" Target="../embeddings/oleObject39.bin"/><Relationship Id="rId4"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10.png"/><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9.emf"/><Relationship Id="rId5" Type="http://schemas.openxmlformats.org/officeDocument/2006/relationships/oleObject" Target="../embeddings/oleObject40.bin"/><Relationship Id="rId4"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0.png"/><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9.emf"/><Relationship Id="rId5" Type="http://schemas.openxmlformats.org/officeDocument/2006/relationships/oleObject" Target="../embeddings/oleObject41.bin"/><Relationship Id="rId4"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0.png"/><Relationship Id="rId2" Type="http://schemas.openxmlformats.org/officeDocument/2006/relationships/tags" Target="../tags/tag74.xml"/><Relationship Id="rId1" Type="http://schemas.openxmlformats.org/officeDocument/2006/relationships/vmlDrawing" Target="../drawings/vmlDrawing42.vml"/><Relationship Id="rId6" Type="http://schemas.openxmlformats.org/officeDocument/2006/relationships/image" Target="../media/image9.emf"/><Relationship Id="rId5" Type="http://schemas.openxmlformats.org/officeDocument/2006/relationships/oleObject" Target="../embeddings/oleObject42.bin"/><Relationship Id="rId4"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1.png"/><Relationship Id="rId2" Type="http://schemas.openxmlformats.org/officeDocument/2006/relationships/tags" Target="../tags/tag76.xml"/><Relationship Id="rId1" Type="http://schemas.openxmlformats.org/officeDocument/2006/relationships/vmlDrawing" Target="../drawings/vmlDrawing43.vml"/><Relationship Id="rId6" Type="http://schemas.openxmlformats.org/officeDocument/2006/relationships/image" Target="../media/image9.emf"/><Relationship Id="rId5" Type="http://schemas.openxmlformats.org/officeDocument/2006/relationships/oleObject" Target="../embeddings/oleObject43.bin"/><Relationship Id="rId4"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2.png"/><Relationship Id="rId2" Type="http://schemas.openxmlformats.org/officeDocument/2006/relationships/tags" Target="../tags/tag78.xml"/><Relationship Id="rId1" Type="http://schemas.openxmlformats.org/officeDocument/2006/relationships/vmlDrawing" Target="../drawings/vmlDrawing44.vml"/><Relationship Id="rId6" Type="http://schemas.openxmlformats.org/officeDocument/2006/relationships/image" Target="../media/image9.emf"/><Relationship Id="rId5" Type="http://schemas.openxmlformats.org/officeDocument/2006/relationships/oleObject" Target="../embeddings/oleObject44.bin"/><Relationship Id="rId4"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4.png"/><Relationship Id="rId2" Type="http://schemas.openxmlformats.org/officeDocument/2006/relationships/tags" Target="../tags/tag80.xml"/><Relationship Id="rId1" Type="http://schemas.openxmlformats.org/officeDocument/2006/relationships/vmlDrawing" Target="../drawings/vmlDrawing45.vml"/><Relationship Id="rId6" Type="http://schemas.openxmlformats.org/officeDocument/2006/relationships/image" Target="../media/image13.emf"/><Relationship Id="rId5" Type="http://schemas.openxmlformats.org/officeDocument/2006/relationships/oleObject" Target="../embeddings/oleObject45.bin"/><Relationship Id="rId4"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2.png"/><Relationship Id="rId2" Type="http://schemas.openxmlformats.org/officeDocument/2006/relationships/tags" Target="../tags/tag82.xml"/><Relationship Id="rId1" Type="http://schemas.openxmlformats.org/officeDocument/2006/relationships/vmlDrawing" Target="../drawings/vmlDrawing46.vml"/><Relationship Id="rId6" Type="http://schemas.openxmlformats.org/officeDocument/2006/relationships/image" Target="../media/image9.emf"/><Relationship Id="rId5" Type="http://schemas.openxmlformats.org/officeDocument/2006/relationships/oleObject" Target="../embeddings/oleObject46.bin"/><Relationship Id="rId4"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1.png"/><Relationship Id="rId2" Type="http://schemas.openxmlformats.org/officeDocument/2006/relationships/tags" Target="../tags/tag84.xml"/><Relationship Id="rId1" Type="http://schemas.openxmlformats.org/officeDocument/2006/relationships/vmlDrawing" Target="../drawings/vmlDrawing47.vml"/><Relationship Id="rId6" Type="http://schemas.openxmlformats.org/officeDocument/2006/relationships/image" Target="../media/image9.emf"/><Relationship Id="rId5" Type="http://schemas.openxmlformats.org/officeDocument/2006/relationships/oleObject" Target="../embeddings/oleObject47.bin"/><Relationship Id="rId4"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7.xml"/><Relationship Id="rId7" Type="http://schemas.openxmlformats.org/officeDocument/2006/relationships/image" Target="../media/image12.png"/><Relationship Id="rId2" Type="http://schemas.openxmlformats.org/officeDocument/2006/relationships/tags" Target="../tags/tag86.xml"/><Relationship Id="rId1" Type="http://schemas.openxmlformats.org/officeDocument/2006/relationships/vmlDrawing" Target="../drawings/vmlDrawing48.vml"/><Relationship Id="rId6" Type="http://schemas.openxmlformats.org/officeDocument/2006/relationships/image" Target="../media/image9.emf"/><Relationship Id="rId5" Type="http://schemas.openxmlformats.org/officeDocument/2006/relationships/oleObject" Target="../embeddings/oleObject48.bin"/><Relationship Id="rId4"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1.png"/><Relationship Id="rId2" Type="http://schemas.openxmlformats.org/officeDocument/2006/relationships/tags" Target="../tags/tag88.xml"/><Relationship Id="rId1" Type="http://schemas.openxmlformats.org/officeDocument/2006/relationships/vmlDrawing" Target="../drawings/vmlDrawing49.vml"/><Relationship Id="rId6" Type="http://schemas.openxmlformats.org/officeDocument/2006/relationships/image" Target="../media/image9.emf"/><Relationship Id="rId5" Type="http://schemas.openxmlformats.org/officeDocument/2006/relationships/oleObject" Target="../embeddings/oleObject49.bin"/><Relationship Id="rId4"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1.xml"/><Relationship Id="rId7" Type="http://schemas.openxmlformats.org/officeDocument/2006/relationships/image" Target="../media/image12.png"/><Relationship Id="rId2" Type="http://schemas.openxmlformats.org/officeDocument/2006/relationships/tags" Target="../tags/tag90.xml"/><Relationship Id="rId1" Type="http://schemas.openxmlformats.org/officeDocument/2006/relationships/vmlDrawing" Target="../drawings/vmlDrawing50.vml"/><Relationship Id="rId6" Type="http://schemas.openxmlformats.org/officeDocument/2006/relationships/image" Target="../media/image9.emf"/><Relationship Id="rId5" Type="http://schemas.openxmlformats.org/officeDocument/2006/relationships/oleObject" Target="../embeddings/oleObject50.bin"/><Relationship Id="rId4"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76387943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08023935"/>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05991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7" name="think-cell Slide" r:id="rId5" imgW="327" imgH="327" progId="TCLayout.ActiveDocument.1">
                  <p:embed/>
                </p:oleObj>
              </mc:Choice>
              <mc:Fallback>
                <p:oleObj name="think-cell Slide" r:id="rId5" imgW="327" imgH="327"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sp>
        <p:nvSpPr>
          <p:cNvPr id="11" name="TextBox 10"/>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266685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86651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1" name="think-cell Slide" r:id="rId5" imgW="327" imgH="327" progId="TCLayout.ActiveDocument.1">
                  <p:embed/>
                </p:oleObj>
              </mc:Choice>
              <mc:Fallback>
                <p:oleObj name="think-cell Slide" r:id="rId5" imgW="327" imgH="327"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Tree>
    <p:extLst>
      <p:ext uri="{BB962C8B-B14F-4D97-AF65-F5344CB8AC3E}">
        <p14:creationId xmlns:p14="http://schemas.microsoft.com/office/powerpoint/2010/main" val="3636445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12264A"/>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77110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45"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TextBox 7"/>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2031681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085918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69" name="think-cell Slide" r:id="rId5" imgW="327" imgH="327" progId="TCLayout.ActiveDocument.1">
                  <p:embed/>
                </p:oleObj>
              </mc:Choice>
              <mc:Fallback>
                <p:oleObj name="think-cell Slide" r:id="rId5" imgW="327" imgH="327"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
        <p:nvSpPr>
          <p:cNvPr id="8"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sp>
        <p:nvSpPr>
          <p:cNvPr id="7" name="TextBox 6"/>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981729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84641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3" name="think-cell Slide" r:id="rId5" imgW="327" imgH="327" progId="TCLayout.ActiveDocument.1">
                  <p:embed/>
                </p:oleObj>
              </mc:Choice>
              <mc:Fallback>
                <p:oleObj name="think-cell Slide" r:id="rId5" imgW="327" imgH="327"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6"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Tree>
    <p:extLst>
      <p:ext uri="{BB962C8B-B14F-4D97-AF65-F5344CB8AC3E}">
        <p14:creationId xmlns:p14="http://schemas.microsoft.com/office/powerpoint/2010/main" val="4167639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45307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7" name="think-cell Slide" r:id="rId5" imgW="327" imgH="327" progId="TCLayout.ActiveDocument.1">
                  <p:embed/>
                </p:oleObj>
              </mc:Choice>
              <mc:Fallback>
                <p:oleObj name="think-cell Slide" r:id="rId5" imgW="327" imgH="327"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8"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sp>
        <p:nvSpPr>
          <p:cNvPr id="10" name="TextBox 9"/>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982546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27442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1"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55"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Tree>
    <p:extLst>
      <p:ext uri="{BB962C8B-B14F-4D97-AF65-F5344CB8AC3E}">
        <p14:creationId xmlns:p14="http://schemas.microsoft.com/office/powerpoint/2010/main" val="2984825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extLst>
              <p:ext uri="{D42A27DB-BD31-4B8C-83A1-F6EECF244321}">
                <p14:modId xmlns:p14="http://schemas.microsoft.com/office/powerpoint/2010/main" val="2880868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5"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3691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68337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89"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pic>
        <p:nvPicPr>
          <p:cNvPr id="6" name="Picture 5">
            <a:extLst>
              <a:ext uri="{FF2B5EF4-FFF2-40B4-BE49-F238E27FC236}">
                <a16:creationId xmlns:a16="http://schemas.microsoft.com/office/drawing/2014/main" id="{9EFFD361-7FC9-4538-A683-274B8E78F9CF}"/>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13132" y="6490742"/>
            <a:ext cx="1371600" cy="278765"/>
          </a:xfrm>
          <a:prstGeom prst="rect">
            <a:avLst/>
          </a:prstGeom>
          <a:noFill/>
        </p:spPr>
      </p:pic>
    </p:spTree>
    <p:extLst>
      <p:ext uri="{BB962C8B-B14F-4D97-AF65-F5344CB8AC3E}">
        <p14:creationId xmlns:p14="http://schemas.microsoft.com/office/powerpoint/2010/main" val="1159193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a:xfrm>
            <a:off x="8610600" y="6356350"/>
            <a:ext cx="2743200" cy="365125"/>
          </a:xfrm>
          <a:prstGeom prst="rect">
            <a:avLst/>
          </a:prstGeom>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0984" y="1147762"/>
            <a:ext cx="1542553" cy="1485900"/>
          </a:xfrm>
          <a:prstGeom prst="rect">
            <a:avLst/>
          </a:prstGeom>
        </p:spPr>
      </p:pic>
    </p:spTree>
    <p:extLst>
      <p:ext uri="{BB962C8B-B14F-4D97-AF65-F5344CB8AC3E}">
        <p14:creationId xmlns:p14="http://schemas.microsoft.com/office/powerpoint/2010/main" val="1591950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23335018"/>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29476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162049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233014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54295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48396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287422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512266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33367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049915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928159211"/>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7847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16060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965379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34521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839327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33853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3488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extLst>
              <p:ext uri="{D42A27DB-BD31-4B8C-83A1-F6EECF244321}">
                <p14:modId xmlns:p14="http://schemas.microsoft.com/office/powerpoint/2010/main" val="4135834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561381" y="166264"/>
            <a:ext cx="10593672" cy="618385"/>
          </a:xfrm>
        </p:spPr>
        <p:txBody>
          <a:bodyPr vert="horz"/>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5/24/2023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F4B79459-42EF-4F33-AED5-7BD16885FBB4}"/>
              </a:ext>
            </a:extLst>
          </p:cNvPr>
          <p:cNvPicPr>
            <a:picLocks noChangeAspect="1"/>
          </p:cNvPicPr>
          <p:nvPr userDrawn="1"/>
        </p:nvPicPr>
        <p:blipFill>
          <a:blip r:embed="rId6"/>
          <a:stretch>
            <a:fillRect/>
          </a:stretch>
        </p:blipFill>
        <p:spPr>
          <a:xfrm>
            <a:off x="36947" y="27709"/>
            <a:ext cx="1524434" cy="812144"/>
          </a:xfrm>
          <a:prstGeom prst="rect">
            <a:avLst/>
          </a:prstGeom>
          <a:ln w="19050">
            <a:solidFill>
              <a:schemeClr val="tx1"/>
            </a:solidFill>
          </a:ln>
        </p:spPr>
      </p:pic>
    </p:spTree>
    <p:extLst>
      <p:ext uri="{BB962C8B-B14F-4D97-AF65-F5344CB8AC3E}">
        <p14:creationId xmlns:p14="http://schemas.microsoft.com/office/powerpoint/2010/main" val="1049079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67951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68683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465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3335749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extLst>
              <p:ext uri="{D42A27DB-BD31-4B8C-83A1-F6EECF244321}">
                <p14:modId xmlns:p14="http://schemas.microsoft.com/office/powerpoint/2010/main" val="382214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5"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5/24/2023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895086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814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46093689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212939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93375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1720489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203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25486715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9846346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23508472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90218511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19127027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42497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59256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053516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18572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208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446806553"/>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017872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29741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064418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285763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18401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29" name="think-cell Slide" r:id="rId5" imgW="327" imgH="327" progId="TCLayout.ActiveDocument.1">
                  <p:embed/>
                </p:oleObj>
              </mc:Choice>
              <mc:Fallback>
                <p:oleObj name="think-cell Slide" r:id="rId5" imgW="327" imgH="327"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a:p>
        </p:txBody>
      </p:sp>
      <p:sp>
        <p:nvSpPr>
          <p:cNvPr id="6"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519800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33953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3" name="think-cell Slide" r:id="rId4" imgW="327" imgH="327" progId="TCLayout.ActiveDocument.1">
                  <p:embed/>
                </p:oleObj>
              </mc:Choice>
              <mc:Fallback>
                <p:oleObj name="think-cell Slide" r:id="rId4" imgW="327" imgH="327"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159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15446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7" name="think-cell Slide" r:id="rId5" imgW="327" imgH="327" progId="TCLayout.ActiveDocument.1">
                  <p:embed/>
                </p:oleObj>
              </mc:Choice>
              <mc:Fallback>
                <p:oleObj name="think-cell Slide" r:id="rId5" imgW="327" imgH="327"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Tree>
    <p:extLst>
      <p:ext uri="{BB962C8B-B14F-4D97-AF65-F5344CB8AC3E}">
        <p14:creationId xmlns:p14="http://schemas.microsoft.com/office/powerpoint/2010/main" val="4201420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solidFill>
          <a:srgbClr val="002F56"/>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518091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1" name="think-cell Slide" r:id="rId5" imgW="327" imgH="327" progId="TCLayout.ActiveDocument.1">
                  <p:embed/>
                </p:oleObj>
              </mc:Choice>
              <mc:Fallback>
                <p:oleObj name="think-cell Slide" r:id="rId5" imgW="327" imgH="327"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9"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sp>
        <p:nvSpPr>
          <p:cNvPr id="10" name="TextBox 9"/>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2905803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solidFill>
          <a:srgbClr val="002F56"/>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833135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5" name="think-cell Slide" r:id="rId4" imgW="327" imgH="327" progId="TCLayout.ActiveDocument.1">
                  <p:embed/>
                </p:oleObj>
              </mc:Choice>
              <mc:Fallback>
                <p:oleObj name="think-cell Slide" r:id="rId4" imgW="327" imgH="327"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3073698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solidFill>
          <a:srgbClr val="002F5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94103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49"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
        <p:nvSpPr>
          <p:cNvPr id="11"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sp>
        <p:nvSpPr>
          <p:cNvPr id="10" name="TextBox 9"/>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pic>
        <p:nvPicPr>
          <p:cNvPr id="9" name="Picture 8">
            <a:extLst>
              <a:ext uri="{FF2B5EF4-FFF2-40B4-BE49-F238E27FC236}">
                <a16:creationId xmlns:a16="http://schemas.microsoft.com/office/drawing/2014/main" id="{F78A55DE-6725-4384-A456-A9CD44CAE2D8}"/>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667" y="6506482"/>
            <a:ext cx="1371600" cy="278765"/>
          </a:xfrm>
          <a:prstGeom prst="rect">
            <a:avLst/>
          </a:prstGeom>
          <a:noFill/>
        </p:spPr>
      </p:pic>
    </p:spTree>
    <p:extLst>
      <p:ext uri="{BB962C8B-B14F-4D97-AF65-F5344CB8AC3E}">
        <p14:creationId xmlns:p14="http://schemas.microsoft.com/office/powerpoint/2010/main" val="3934848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6793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solidFill>
          <a:srgbClr val="002F5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04467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3"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1"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sp>
        <p:nvSpPr>
          <p:cNvPr id="12" name="TextBox 11"/>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3461633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solidFill>
          <a:srgbClr val="002F5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48594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7"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
        <p:nvSpPr>
          <p:cNvPr id="15" name="TextBox 14"/>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895486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solidFill>
          <a:srgbClr val="002F5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39094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1"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7"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
        <p:nvSpPr>
          <p:cNvPr id="18" name="TextBox 17"/>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90164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solidFill>
          <a:srgbClr val="002F5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54941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5"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6"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
        <p:nvSpPr>
          <p:cNvPr id="18" name="TextBox 17"/>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940623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solidFill>
          <a:srgbClr val="002F5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53385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69"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a:solidFill>
                  <a:schemeClr val="tx2"/>
                </a:solidFill>
              </a:rPr>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1040958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00948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3" name="think-cell Slide" r:id="rId5" imgW="327" imgH="327" progId="TCLayout.ActiveDocument.1">
                  <p:embed/>
                </p:oleObj>
              </mc:Choice>
              <mc:Fallback>
                <p:oleObj name="think-cell Slide" r:id="rId5" imgW="327" imgH="327"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7"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087759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solidFill>
          <a:srgbClr val="002F5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092330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17"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190480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5038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1"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8"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TextBox 11"/>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755047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solidFill>
          <a:srgbClr val="002F5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31698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5"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4" name="Pentagon 8"/>
          <p:cNvSpPr/>
          <p:nvPr userDrawn="1"/>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3967274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8108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89"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2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0" name="Picture 9">
            <a:extLst>
              <a:ext uri="{FF2B5EF4-FFF2-40B4-BE49-F238E27FC236}">
                <a16:creationId xmlns:a16="http://schemas.microsoft.com/office/drawing/2014/main" id="{9EFFD361-7FC9-4538-A683-274B8E78F9CF}"/>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613132" y="6490742"/>
            <a:ext cx="1371600" cy="278765"/>
          </a:xfrm>
          <a:prstGeom prst="rect">
            <a:avLst/>
          </a:prstGeom>
          <a:noFill/>
        </p:spPr>
      </p:pic>
      <p:sp>
        <p:nvSpPr>
          <p:cNvPr id="11" name="TextBox 10"/>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4180399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5758790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solidFill>
          <a:srgbClr val="002F5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48129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3"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3141026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22274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7"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002F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2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0" name="Picture 9">
            <a:extLst>
              <a:ext uri="{FF2B5EF4-FFF2-40B4-BE49-F238E27FC236}">
                <a16:creationId xmlns:a16="http://schemas.microsoft.com/office/drawing/2014/main" id="{9EFFD361-7FC9-4538-A683-274B8E78F9CF}"/>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613132" y="6490742"/>
            <a:ext cx="1371600" cy="278765"/>
          </a:xfrm>
          <a:prstGeom prst="rect">
            <a:avLst/>
          </a:prstGeom>
          <a:noFill/>
        </p:spPr>
      </p:pic>
      <p:sp>
        <p:nvSpPr>
          <p:cNvPr id="13" name="TextBox 12"/>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083764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solidFill>
          <a:srgbClr val="002F56"/>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455362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1" name="think-cell Slide" r:id="rId5" imgW="327" imgH="327" progId="TCLayout.ActiveDocument.1">
                  <p:embed/>
                </p:oleObj>
              </mc:Choice>
              <mc:Fallback>
                <p:oleObj name="think-cell Slide" r:id="rId5" imgW="327" imgH="327"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sp>
        <p:nvSpPr>
          <p:cNvPr id="11" name="TextBox 10"/>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2713064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79482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5" name="think-cell Slide" r:id="rId5" imgW="327" imgH="327" progId="TCLayout.ActiveDocument.1">
                  <p:embed/>
                </p:oleObj>
              </mc:Choice>
              <mc:Fallback>
                <p:oleObj name="think-cell Slide" r:id="rId5" imgW="327" imgH="327"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big statement text</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Tree>
    <p:extLst>
      <p:ext uri="{BB962C8B-B14F-4D97-AF65-F5344CB8AC3E}">
        <p14:creationId xmlns:p14="http://schemas.microsoft.com/office/powerpoint/2010/main" val="4158151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12264A"/>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42631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09"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
        <p:nvSpPr>
          <p:cNvPr id="8" name="TextBox 7"/>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1655597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369034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3" name="think-cell Slide" r:id="rId5" imgW="327" imgH="327" progId="TCLayout.ActiveDocument.1">
                  <p:embed/>
                </p:oleObj>
              </mc:Choice>
              <mc:Fallback>
                <p:oleObj name="think-cell Slide" r:id="rId5" imgW="327" imgH="327"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
        <p:nvSpPr>
          <p:cNvPr id="8"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sp>
        <p:nvSpPr>
          <p:cNvPr id="7" name="TextBox 6"/>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655441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9748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7" name="think-cell Slide" r:id="rId5" imgW="327" imgH="327" progId="TCLayout.ActiveDocument.1">
                  <p:embed/>
                </p:oleObj>
              </mc:Choice>
              <mc:Fallback>
                <p:oleObj name="think-cell Slide" r:id="rId5" imgW="327" imgH="327"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6"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Tree>
    <p:extLst>
      <p:ext uri="{BB962C8B-B14F-4D97-AF65-F5344CB8AC3E}">
        <p14:creationId xmlns:p14="http://schemas.microsoft.com/office/powerpoint/2010/main" val="3040559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solidFill>
          <a:srgbClr val="002F56"/>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27335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1" name="think-cell Slide" r:id="rId5" imgW="327" imgH="327" progId="TCLayout.ActiveDocument.1">
                  <p:embed/>
                </p:oleObj>
              </mc:Choice>
              <mc:Fallback>
                <p:oleObj name="think-cell Slide" r:id="rId5" imgW="327" imgH="327"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8"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sp>
        <p:nvSpPr>
          <p:cNvPr id="10" name="TextBox 9"/>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3439502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extLst>
              <p:ext uri="{D42A27DB-BD31-4B8C-83A1-F6EECF244321}">
                <p14:modId xmlns:p14="http://schemas.microsoft.com/office/powerpoint/2010/main" val="1786270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5"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8679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 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4579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29"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pic>
        <p:nvPicPr>
          <p:cNvPr id="6" name="Picture 5">
            <a:extLst>
              <a:ext uri="{FF2B5EF4-FFF2-40B4-BE49-F238E27FC236}">
                <a16:creationId xmlns:a16="http://schemas.microsoft.com/office/drawing/2014/main" id="{9EFFD361-7FC9-4538-A683-274B8E78F9CF}"/>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13132" y="6490742"/>
            <a:ext cx="1371600" cy="278765"/>
          </a:xfrm>
          <a:prstGeom prst="rect">
            <a:avLst/>
          </a:prstGeom>
          <a:noFill/>
        </p:spPr>
      </p:pic>
    </p:spTree>
    <p:extLst>
      <p:ext uri="{BB962C8B-B14F-4D97-AF65-F5344CB8AC3E}">
        <p14:creationId xmlns:p14="http://schemas.microsoft.com/office/powerpoint/2010/main" val="1517810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164637599"/>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a:xfrm>
            <a:off x="8610600" y="6356350"/>
            <a:ext cx="2743200" cy="365125"/>
          </a:xfrm>
          <a:prstGeom prst="rect">
            <a:avLst/>
          </a:prstGeom>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0984" y="1147762"/>
            <a:ext cx="1542553" cy="1485900"/>
          </a:xfrm>
          <a:prstGeom prst="rect">
            <a:avLst/>
          </a:prstGeom>
        </p:spPr>
      </p:pic>
    </p:spTree>
    <p:extLst>
      <p:ext uri="{BB962C8B-B14F-4D97-AF65-F5344CB8AC3E}">
        <p14:creationId xmlns:p14="http://schemas.microsoft.com/office/powerpoint/2010/main" val="3188826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46654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79644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59217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84433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949756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121152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35407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790760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54263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74882250"/>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a:xfrm>
            <a:off x="8610600" y="6356350"/>
            <a:ext cx="2743200" cy="365125"/>
          </a:xfrm>
          <a:prstGeom prst="rect">
            <a:avLst/>
          </a:prstGeom>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9012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2018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91374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23174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5" name="think-cell Slide" r:id="rId5" imgW="327" imgH="327" progId="TCLayout.ActiveDocument.1">
                  <p:embed/>
                </p:oleObj>
              </mc:Choice>
              <mc:Fallback>
                <p:oleObj name="think-cell Slide" r:id="rId5" imgW="327" imgH="327"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a:p>
        </p:txBody>
      </p:sp>
      <p:sp>
        <p:nvSpPr>
          <p:cNvPr id="6"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1844008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60316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89" name="think-cell Slide" r:id="rId4" imgW="327" imgH="327" progId="TCLayout.ActiveDocument.1">
                  <p:embed/>
                </p:oleObj>
              </mc:Choice>
              <mc:Fallback>
                <p:oleObj name="think-cell Slide" r:id="rId4" imgW="327" imgH="327"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7505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93041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3" name="think-cell Slide" r:id="rId5" imgW="327" imgH="327" progId="TCLayout.ActiveDocument.1">
                  <p:embed/>
                </p:oleObj>
              </mc:Choice>
              <mc:Fallback>
                <p:oleObj name="think-cell Slide" r:id="rId5" imgW="327" imgH="327"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Tree>
    <p:extLst>
      <p:ext uri="{BB962C8B-B14F-4D97-AF65-F5344CB8AC3E}">
        <p14:creationId xmlns:p14="http://schemas.microsoft.com/office/powerpoint/2010/main" val="634686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904224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7" name="think-cell Slide" r:id="rId5" imgW="327" imgH="327" progId="TCLayout.ActiveDocument.1">
                  <p:embed/>
                </p:oleObj>
              </mc:Choice>
              <mc:Fallback>
                <p:oleObj name="think-cell Slide" r:id="rId5" imgW="327" imgH="327"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9"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sp>
        <p:nvSpPr>
          <p:cNvPr id="10" name="TextBox 9"/>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4048012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282463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1" name="think-cell Slide" r:id="rId4" imgW="327" imgH="327" progId="TCLayout.ActiveDocument.1">
                  <p:embed/>
                </p:oleObj>
              </mc:Choice>
              <mc:Fallback>
                <p:oleObj name="think-cell Slide" r:id="rId4" imgW="327" imgH="327"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1228106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67915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5"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
        <p:nvSpPr>
          <p:cNvPr id="11"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sp>
        <p:nvSpPr>
          <p:cNvPr id="10" name="TextBox 9"/>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pic>
        <p:nvPicPr>
          <p:cNvPr id="9" name="Picture 8">
            <a:extLst>
              <a:ext uri="{FF2B5EF4-FFF2-40B4-BE49-F238E27FC236}">
                <a16:creationId xmlns:a16="http://schemas.microsoft.com/office/drawing/2014/main" id="{F78A55DE-6725-4384-A456-A9CD44CAE2D8}"/>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667" y="6506482"/>
            <a:ext cx="1371600" cy="278765"/>
          </a:xfrm>
          <a:prstGeom prst="rect">
            <a:avLst/>
          </a:prstGeom>
          <a:noFill/>
        </p:spPr>
      </p:pic>
    </p:spTree>
    <p:extLst>
      <p:ext uri="{BB962C8B-B14F-4D97-AF65-F5344CB8AC3E}">
        <p14:creationId xmlns:p14="http://schemas.microsoft.com/office/powerpoint/2010/main" val="3160684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63378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09"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1"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sp>
        <p:nvSpPr>
          <p:cNvPr id="12" name="TextBox 11"/>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2347959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44956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3"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
        <p:nvSpPr>
          <p:cNvPr id="15" name="TextBox 14"/>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542865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635107940"/>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09816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7"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7"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
        <p:nvSpPr>
          <p:cNvPr id="18" name="TextBox 17"/>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577554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13874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1"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6"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sp>
        <p:nvSpPr>
          <p:cNvPr id="18" name="TextBox 17"/>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852175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81003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5"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a:solidFill>
                  <a:schemeClr val="tx2"/>
                </a:solidFill>
              </a:rPr>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3674925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5027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29" name="think-cell Slide" r:id="rId5" imgW="327" imgH="327" progId="TCLayout.ActiveDocument.1">
                  <p:embed/>
                </p:oleObj>
              </mc:Choice>
              <mc:Fallback>
                <p:oleObj name="think-cell Slide" r:id="rId5" imgW="327" imgH="327"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7"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TextBox 10"/>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675782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792208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53"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2026035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65688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7"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8"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TextBox 11"/>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806567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37775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1"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555184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76060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5"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0" name="Picture 9">
            <a:extLst>
              <a:ext uri="{FF2B5EF4-FFF2-40B4-BE49-F238E27FC236}">
                <a16:creationId xmlns:a16="http://schemas.microsoft.com/office/drawing/2014/main" id="{9EFFD361-7FC9-4538-A683-274B8E78F9CF}"/>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613132" y="6490742"/>
            <a:ext cx="1371600" cy="278765"/>
          </a:xfrm>
          <a:prstGeom prst="rect">
            <a:avLst/>
          </a:prstGeom>
          <a:noFill/>
        </p:spPr>
      </p:pic>
      <p:sp>
        <p:nvSpPr>
          <p:cNvPr id="11" name="TextBox 10"/>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419972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8807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49"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ea typeface="+mn-ea"/>
                <a:cs typeface="+mn-cs"/>
                <a:sym typeface="+mn-lt"/>
              </a:rPr>
              <a:t>210804_Registry 2.0 Phase 2_report_V5.pptx</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rgbClr val="FFFFFF"/>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mn-lt"/>
            </a:endParaRPr>
          </a:p>
        </p:txBody>
      </p:sp>
    </p:spTree>
    <p:extLst>
      <p:ext uri="{BB962C8B-B14F-4D97-AF65-F5344CB8AC3E}">
        <p14:creationId xmlns:p14="http://schemas.microsoft.com/office/powerpoint/2010/main" val="3324006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47392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3"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ea typeface="+mn-ea"/>
                <a:cs typeface="+mn-cs"/>
                <a:sym typeface="+mn-lt"/>
              </a:rPr>
              <a:t>210804_Registry 2.0 Phase 2_report_V5.pptx</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0" name="Picture 9">
            <a:extLst>
              <a:ext uri="{FF2B5EF4-FFF2-40B4-BE49-F238E27FC236}">
                <a16:creationId xmlns:a16="http://schemas.microsoft.com/office/drawing/2014/main" id="{9EFFD361-7FC9-4538-A683-274B8E78F9CF}"/>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613132" y="6490742"/>
            <a:ext cx="1371600" cy="278765"/>
          </a:xfrm>
          <a:prstGeom prst="rect">
            <a:avLst/>
          </a:prstGeom>
          <a:noFill/>
        </p:spPr>
      </p:pic>
      <p:sp>
        <p:nvSpPr>
          <p:cNvPr id="13" name="TextBox 12"/>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51285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oleObject" Target="../embeddings/oleObject3.bin"/><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6.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5.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vmlDrawing" Target="../drawings/vmlDrawing3.vml"/><Relationship Id="rId28" Type="http://schemas.openxmlformats.org/officeDocument/2006/relationships/image" Target="../media/image2.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theme" Target="../theme/theme3.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oleObject" Target="../embeddings/oleObject5.bin"/><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41" Type="http://schemas.openxmlformats.org/officeDocument/2006/relationships/tags" Target="../tags/tag8.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vmlDrawing" Target="../drawings/vmlDrawing5.v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4" Type="http://schemas.openxmlformats.org/officeDocument/2006/relationships/image" Target="../media/image8.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image" Target="../media/image7.emf"/><Relationship Id="rId8" Type="http://schemas.openxmlformats.org/officeDocument/2006/relationships/slideLayout" Target="../slideLayouts/slideLayout51.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9" Type="http://schemas.openxmlformats.org/officeDocument/2006/relationships/vmlDrawing" Target="../drawings/vmlDrawing32.v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42" Type="http://schemas.openxmlformats.org/officeDocument/2006/relationships/image" Target="../media/image7.emf"/><Relationship Id="rId7" Type="http://schemas.openxmlformats.org/officeDocument/2006/relationships/slideLayout" Target="../slideLayouts/slideLayout8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41" Type="http://schemas.openxmlformats.org/officeDocument/2006/relationships/oleObject" Target="../embeddings/oleObject32.bin"/><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40" Type="http://schemas.openxmlformats.org/officeDocument/2006/relationships/tags" Target="../tags/tag57.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image" Target="../media/image8.png"/><Relationship Id="rId8" Type="http://schemas.openxmlformats.org/officeDocument/2006/relationships/slideLayout" Target="../slideLayouts/slideLayout89.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5"/>
            </p:custDataLst>
            <p:extLst>
              <p:ext uri="{D42A27DB-BD31-4B8C-83A1-F6EECF244321}">
                <p14:modId xmlns:p14="http://schemas.microsoft.com/office/powerpoint/2010/main" val="1347274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27" imgW="395" imgH="396" progId="TCLayout.ActiveDocument.1">
                  <p:embed/>
                </p:oleObj>
              </mc:Choice>
              <mc:Fallback>
                <p:oleObj name="think-cell Slide" r:id="rId2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1"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9"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3182609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83" r:id="rId2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4"/>
            </p:custDataLst>
            <p:extLst>
              <p:ext uri="{D42A27DB-BD31-4B8C-83A1-F6EECF244321}">
                <p14:modId xmlns:p14="http://schemas.microsoft.com/office/powerpoint/2010/main" val="2958930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7"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51042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1"/>
            </p:custDataLst>
            <p:extLst>
              <p:ext uri="{D42A27DB-BD31-4B8C-83A1-F6EECF244321}">
                <p14:modId xmlns:p14="http://schemas.microsoft.com/office/powerpoint/2010/main" val="21421185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5" name="think-cell Slide" r:id="rId42" imgW="270" imgH="270" progId="TCLayout.ActiveDocument.1">
                  <p:embed/>
                </p:oleObj>
              </mc:Choice>
              <mc:Fallback>
                <p:oleObj name="think-cell Slide" r:id="rId42" imgW="270" imgH="270" progId="TCLayout.ActiveDocument.1">
                  <p:embed/>
                  <p:pic>
                    <p:nvPicPr>
                      <p:cNvPr id="2" name="Object 1" hidden="1"/>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2" name="TextBox 11"/>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7" name="Picture 6">
            <a:extLst>
              <a:ext uri="{FF2B5EF4-FFF2-40B4-BE49-F238E27FC236}">
                <a16:creationId xmlns:a16="http://schemas.microsoft.com/office/drawing/2014/main" id="{2FDDFDBB-4421-47B3-8410-302A47334E83}"/>
              </a:ext>
            </a:extLst>
          </p:cNvPr>
          <p:cNvPicPr/>
          <p:nvPr userDrawn="1"/>
        </p:nvPicPr>
        <p:blipFill>
          <a:blip r:embed="rId44">
            <a:extLst>
              <a:ext uri="{28A0092B-C50C-407E-A947-70E740481C1C}">
                <a14:useLocalDpi xmlns:a14="http://schemas.microsoft.com/office/drawing/2010/main" val="0"/>
              </a:ext>
            </a:extLst>
          </a:blip>
          <a:srcRect/>
          <a:stretch>
            <a:fillRect/>
          </a:stretch>
        </p:blipFill>
        <p:spPr bwMode="auto">
          <a:xfrm>
            <a:off x="628650" y="6481980"/>
            <a:ext cx="1371600" cy="278765"/>
          </a:xfrm>
          <a:prstGeom prst="rect">
            <a:avLst/>
          </a:prstGeom>
          <a:noFill/>
        </p:spPr>
      </p:pic>
    </p:spTree>
    <p:extLst>
      <p:ext uri="{BB962C8B-B14F-4D97-AF65-F5344CB8AC3E}">
        <p14:creationId xmlns:p14="http://schemas.microsoft.com/office/powerpoint/2010/main" val="288234903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 id="2147483743" r:id="rId3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0"/>
            </p:custDataLst>
            <p:extLst>
              <p:ext uri="{D42A27DB-BD31-4B8C-83A1-F6EECF244321}">
                <p14:modId xmlns:p14="http://schemas.microsoft.com/office/powerpoint/2010/main" val="3101382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41" name="think-cell Slide" r:id="rId41" imgW="270" imgH="270" progId="TCLayout.ActiveDocument.1">
                  <p:embed/>
                </p:oleObj>
              </mc:Choice>
              <mc:Fallback>
                <p:oleObj name="think-cell Slide" r:id="rId41" imgW="270" imgH="270" progId="TCLayout.ActiveDocument.1">
                  <p:embed/>
                  <p:pic>
                    <p:nvPicPr>
                      <p:cNvPr id="2" name="Object 1" hidden="1"/>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a:p>
        </p:txBody>
      </p:sp>
      <p:sp>
        <p:nvSpPr>
          <p:cNvPr id="12" name="TextBox 11"/>
          <p:cNvSpPr txBox="1"/>
          <p:nvPr userDrawn="1"/>
        </p:nvSpPr>
        <p:spPr>
          <a:xfrm>
            <a:off x="11167872" y="6302535"/>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7" name="Picture 6">
            <a:extLst>
              <a:ext uri="{FF2B5EF4-FFF2-40B4-BE49-F238E27FC236}">
                <a16:creationId xmlns:a16="http://schemas.microsoft.com/office/drawing/2014/main" id="{2FDDFDBB-4421-47B3-8410-302A47334E83}"/>
              </a:ext>
            </a:extLst>
          </p:cNvPr>
          <p:cNvPicPr/>
          <p:nvPr userDrawn="1"/>
        </p:nvPicPr>
        <p:blipFill>
          <a:blip r:embed="rId43">
            <a:extLst>
              <a:ext uri="{28A0092B-C50C-407E-A947-70E740481C1C}">
                <a14:useLocalDpi xmlns:a14="http://schemas.microsoft.com/office/drawing/2010/main" val="0"/>
              </a:ext>
            </a:extLst>
          </a:blip>
          <a:srcRect/>
          <a:stretch>
            <a:fillRect/>
          </a:stretch>
        </p:blipFill>
        <p:spPr bwMode="auto">
          <a:xfrm>
            <a:off x="628650" y="6481980"/>
            <a:ext cx="1371600" cy="278765"/>
          </a:xfrm>
          <a:prstGeom prst="rect">
            <a:avLst/>
          </a:prstGeom>
          <a:noFill/>
        </p:spPr>
      </p:pic>
    </p:spTree>
    <p:extLst>
      <p:ext uri="{BB962C8B-B14F-4D97-AF65-F5344CB8AC3E}">
        <p14:creationId xmlns:p14="http://schemas.microsoft.com/office/powerpoint/2010/main" val="2546397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mailto:ResearchVolunteer@va.gov"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8.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5.jpe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hemeOverride" Target="../theme/themeOverride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7.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8.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A978CB4-35A2-BD80-1810-81A72E6D4877}"/>
              </a:ext>
            </a:extLst>
          </p:cNvPr>
          <p:cNvPicPr>
            <a:picLocks noChangeAspect="1"/>
          </p:cNvPicPr>
          <p:nvPr/>
        </p:nvPicPr>
        <p:blipFill rotWithShape="1">
          <a:blip r:embed="rId3"/>
          <a:srcRect l="1001" t="1415" r="1983" b="1858"/>
          <a:stretch/>
        </p:blipFill>
        <p:spPr>
          <a:xfrm>
            <a:off x="-2" y="865632"/>
            <a:ext cx="12205185" cy="5333342"/>
          </a:xfrm>
          <a:prstGeom prst="rect">
            <a:avLst/>
          </a:prstGeom>
        </p:spPr>
      </p:pic>
      <p:pic>
        <p:nvPicPr>
          <p:cNvPr id="21" name="Picture 20">
            <a:extLst>
              <a:ext uri="{FF2B5EF4-FFF2-40B4-BE49-F238E27FC236}">
                <a16:creationId xmlns:a16="http://schemas.microsoft.com/office/drawing/2014/main" id="{56DA2934-C465-4973-AE57-1AF4973BD4F4}"/>
              </a:ext>
            </a:extLst>
          </p:cNvPr>
          <p:cNvPicPr>
            <a:picLocks noChangeAspect="1"/>
          </p:cNvPicPr>
          <p:nvPr/>
        </p:nvPicPr>
        <p:blipFill>
          <a:blip r:embed="rId4"/>
          <a:stretch>
            <a:fillRect/>
          </a:stretch>
        </p:blipFill>
        <p:spPr>
          <a:xfrm>
            <a:off x="-1" y="6062139"/>
            <a:ext cx="8533745" cy="136835"/>
          </a:xfrm>
          <a:prstGeom prst="rect">
            <a:avLst/>
          </a:prstGeom>
        </p:spPr>
      </p:pic>
      <p:sp>
        <p:nvSpPr>
          <p:cNvPr id="22" name="Google Shape;650;p28">
            <a:extLst>
              <a:ext uri="{FF2B5EF4-FFF2-40B4-BE49-F238E27FC236}">
                <a16:creationId xmlns:a16="http://schemas.microsoft.com/office/drawing/2014/main" id="{B5786F2B-ED62-4015-894E-7107E103C20E}"/>
              </a:ext>
            </a:extLst>
          </p:cNvPr>
          <p:cNvSpPr txBox="1"/>
          <p:nvPr/>
        </p:nvSpPr>
        <p:spPr>
          <a:xfrm>
            <a:off x="0" y="115830"/>
            <a:ext cx="12192000" cy="636391"/>
          </a:xfrm>
          <a:prstGeom prst="rect">
            <a:avLst/>
          </a:prstGeom>
          <a:noFill/>
          <a:ln>
            <a:noFill/>
          </a:ln>
        </p:spPr>
        <p:txBody>
          <a:bodyPr spcFirstLastPara="1" wrap="square" lIns="45713" tIns="22850" rIns="45713" bIns="2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Lato" panose="020F0502020204030203" pitchFamily="34" charset="0"/>
                <a:cs typeface="Lato" panose="020F0502020204030203" pitchFamily="34" charset="0"/>
                <a:sym typeface="Poppins"/>
              </a:rPr>
              <a:t>Connecting VA Researchers and Veterans</a:t>
            </a:r>
            <a:endParaRPr kumimoji="0" lang="en-US" sz="1200" b="0" i="0" u="none" strike="noStrike" kern="1200" cap="none" spc="0" normalizeH="0" baseline="0" noProof="0">
              <a:ln>
                <a:noFill/>
              </a:ln>
              <a:solidFill>
                <a:prstClr val="white"/>
              </a:solidFill>
              <a:effectLst/>
              <a:uLnTx/>
              <a:uFillTx/>
              <a:latin typeface="Calibri" panose="020F0502020204030204"/>
              <a:ea typeface="Lato" panose="020F0502020204030203" pitchFamily="34" charset="0"/>
              <a:cs typeface="Lato" panose="020F0502020204030203" pitchFamily="34" charset="0"/>
            </a:endParaRPr>
          </a:p>
        </p:txBody>
      </p:sp>
      <p:sp>
        <p:nvSpPr>
          <p:cNvPr id="5" name="Rectangle 4">
            <a:extLst>
              <a:ext uri="{FF2B5EF4-FFF2-40B4-BE49-F238E27FC236}">
                <a16:creationId xmlns:a16="http://schemas.microsoft.com/office/drawing/2014/main" id="{07B41049-AFA1-4FD5-B776-2B7792885BBC}"/>
              </a:ext>
            </a:extLst>
          </p:cNvPr>
          <p:cNvSpPr/>
          <p:nvPr/>
        </p:nvSpPr>
        <p:spPr>
          <a:xfrm>
            <a:off x="5596128" y="5084064"/>
            <a:ext cx="6595872" cy="941499"/>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4000" b="1" i="0" u="none" strike="noStrike" kern="1200" cap="none" spc="0" normalizeH="0" baseline="0" noProof="0">
                <a:ln>
                  <a:noFill/>
                </a:ln>
                <a:solidFill>
                  <a:schemeClr val="accent5">
                    <a:lumMod val="50000"/>
                  </a:schemeClr>
                </a:solidFill>
                <a:effectLst/>
                <a:uLnTx/>
                <a:uFillTx/>
                <a:latin typeface="Calibri" panose="020F0502020204030204"/>
                <a:ea typeface="+mn-ea"/>
                <a:cs typeface="+mn-cs"/>
              </a:rPr>
              <a:t>David Thompson, DBA</a:t>
            </a:r>
          </a:p>
          <a:p>
            <a:pPr marL="0" marR="0" lvl="0" indent="0" algn="l"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a:ln>
                  <a:noFill/>
                </a:ln>
                <a:solidFill>
                  <a:schemeClr val="accent5">
                    <a:lumMod val="50000"/>
                  </a:schemeClr>
                </a:solidFill>
                <a:effectLst/>
                <a:uLnTx/>
                <a:uFillTx/>
                <a:latin typeface="Calibri" panose="020F0502020204030204"/>
                <a:ea typeface="+mn-ea"/>
                <a:cs typeface="+mn-cs"/>
              </a:rPr>
              <a:t>Director, Research Volunteer Program</a:t>
            </a:r>
          </a:p>
        </p:txBody>
      </p:sp>
      <p:sp>
        <p:nvSpPr>
          <p:cNvPr id="7" name="TextBox 6">
            <a:extLst>
              <a:ext uri="{FF2B5EF4-FFF2-40B4-BE49-F238E27FC236}">
                <a16:creationId xmlns:a16="http://schemas.microsoft.com/office/drawing/2014/main" id="{592274F0-9D81-44B5-9387-AF1C13B94D66}"/>
              </a:ext>
            </a:extLst>
          </p:cNvPr>
          <p:cNvSpPr txBox="1"/>
          <p:nvPr/>
        </p:nvSpPr>
        <p:spPr>
          <a:xfrm>
            <a:off x="2938272" y="6213325"/>
            <a:ext cx="5595472" cy="646331"/>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lang="en-US" sz="3600">
                <a:solidFill>
                  <a:prstClr val="white"/>
                </a:solidFill>
                <a:latin typeface="Calibri" panose="020F0502020204030204"/>
              </a:rPr>
              <a:t>February 7-9, 2023</a:t>
            </a:r>
            <a:endParaRPr lang="en-US" sz="3600" b="1"/>
          </a:p>
        </p:txBody>
      </p:sp>
    </p:spTree>
    <p:extLst>
      <p:ext uri="{BB962C8B-B14F-4D97-AF65-F5344CB8AC3E}">
        <p14:creationId xmlns:p14="http://schemas.microsoft.com/office/powerpoint/2010/main" val="324668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6DA2934-C465-4973-AE57-1AF4973BD4F4}"/>
              </a:ext>
            </a:extLst>
          </p:cNvPr>
          <p:cNvPicPr>
            <a:picLocks noChangeAspect="1"/>
          </p:cNvPicPr>
          <p:nvPr/>
        </p:nvPicPr>
        <p:blipFill>
          <a:blip r:embed="rId3"/>
          <a:stretch>
            <a:fillRect/>
          </a:stretch>
        </p:blipFill>
        <p:spPr>
          <a:xfrm>
            <a:off x="-1" y="6062139"/>
            <a:ext cx="8533745" cy="136835"/>
          </a:xfrm>
          <a:prstGeom prst="rect">
            <a:avLst/>
          </a:prstGeom>
        </p:spPr>
      </p:pic>
      <p:sp>
        <p:nvSpPr>
          <p:cNvPr id="22" name="TextBox 21">
            <a:extLst>
              <a:ext uri="{FF2B5EF4-FFF2-40B4-BE49-F238E27FC236}">
                <a16:creationId xmlns:a16="http://schemas.microsoft.com/office/drawing/2014/main" id="{A7426384-4456-406E-9257-E63617524E0B}"/>
              </a:ext>
            </a:extLst>
          </p:cNvPr>
          <p:cNvSpPr txBox="1"/>
          <p:nvPr/>
        </p:nvSpPr>
        <p:spPr>
          <a:xfrm>
            <a:off x="1688578" y="1442982"/>
            <a:ext cx="6093724" cy="923330"/>
          </a:xfrm>
          <a:prstGeom prst="rect">
            <a:avLst/>
          </a:prstGeom>
          <a:noFill/>
        </p:spPr>
        <p:txBody>
          <a:bodyPr wrap="square">
            <a:spAutoFit/>
          </a:bodyPr>
          <a:lstStyle/>
          <a:p>
            <a:r>
              <a:rPr lang="en-US" sz="5400" b="1">
                <a:solidFill>
                  <a:srgbClr val="002060"/>
                </a:solidFill>
              </a:rPr>
              <a:t>Thank you</a:t>
            </a:r>
            <a:endParaRPr lang="en-US">
              <a:solidFill>
                <a:srgbClr val="002060"/>
              </a:solidFill>
            </a:endParaRPr>
          </a:p>
        </p:txBody>
      </p:sp>
      <p:sp>
        <p:nvSpPr>
          <p:cNvPr id="23" name="TextBox 22">
            <a:extLst>
              <a:ext uri="{FF2B5EF4-FFF2-40B4-BE49-F238E27FC236}">
                <a16:creationId xmlns:a16="http://schemas.microsoft.com/office/drawing/2014/main" id="{2D4CAEEA-5849-4E5E-A963-1CCF0E481EE9}"/>
              </a:ext>
            </a:extLst>
          </p:cNvPr>
          <p:cNvSpPr txBox="1"/>
          <p:nvPr/>
        </p:nvSpPr>
        <p:spPr>
          <a:xfrm>
            <a:off x="2428143" y="2373292"/>
            <a:ext cx="9150297" cy="3108543"/>
          </a:xfrm>
          <a:prstGeom prst="rect">
            <a:avLst/>
          </a:prstGeom>
          <a:noFill/>
        </p:spPr>
        <p:txBody>
          <a:bodyPr wrap="square">
            <a:spAutoFit/>
          </a:bodyPr>
          <a:lstStyle/>
          <a:p>
            <a:r>
              <a:rPr lang="en-US" sz="2800" b="1">
                <a:solidFill>
                  <a:srgbClr val="002060"/>
                </a:solidFill>
              </a:rPr>
              <a:t>Research Volunteer Program - </a:t>
            </a:r>
            <a:r>
              <a:rPr lang="en-US" sz="2800" b="1">
                <a:solidFill>
                  <a:srgbClr val="002060"/>
                </a:solidFill>
                <a:hlinkClick r:id="rId4">
                  <a:extLst>
                    <a:ext uri="{A12FA001-AC4F-418D-AE19-62706E023703}">
                      <ahyp:hlinkClr xmlns:ahyp="http://schemas.microsoft.com/office/drawing/2018/hyperlinkcolor" val="tx"/>
                    </a:ext>
                  </a:extLst>
                </a:hlinkClick>
              </a:rPr>
              <a:t>ResearchVolunteer@va.gov</a:t>
            </a:r>
            <a:endParaRPr lang="en-US" sz="2800" b="1">
              <a:solidFill>
                <a:srgbClr val="002060"/>
              </a:solidFill>
            </a:endParaRPr>
          </a:p>
          <a:p>
            <a:r>
              <a:rPr lang="en-US" sz="2800" b="1">
                <a:solidFill>
                  <a:srgbClr val="002060"/>
                </a:solidFill>
              </a:rPr>
              <a:t> </a:t>
            </a:r>
          </a:p>
          <a:p>
            <a:pPr marL="285750" indent="-285750">
              <a:buFont typeface="Arial" panose="020B0604020202020204" pitchFamily="34" charset="0"/>
              <a:buChar char="•"/>
            </a:pPr>
            <a:r>
              <a:rPr lang="en-US" sz="2800" b="1">
                <a:solidFill>
                  <a:srgbClr val="002060"/>
                </a:solidFill>
              </a:rPr>
              <a:t>David Thompson, MA, DBA - Program Director</a:t>
            </a:r>
          </a:p>
          <a:p>
            <a:pPr marL="285750" indent="-285750">
              <a:buFont typeface="Arial" panose="020B0604020202020204" pitchFamily="34" charset="0"/>
              <a:buChar char="•"/>
            </a:pPr>
            <a:r>
              <a:rPr lang="en-US" sz="2800" b="1">
                <a:solidFill>
                  <a:srgbClr val="002060"/>
                </a:solidFill>
              </a:rPr>
              <a:t>Amy Lallier, MPH, CIP - Senior Program Manager</a:t>
            </a:r>
          </a:p>
          <a:p>
            <a:pPr marL="285750" indent="-285750">
              <a:buFont typeface="Arial" panose="020B0604020202020204" pitchFamily="34" charset="0"/>
              <a:buChar char="•"/>
            </a:pPr>
            <a:r>
              <a:rPr lang="en-US" sz="2800" b="1">
                <a:solidFill>
                  <a:srgbClr val="002060"/>
                </a:solidFill>
              </a:rPr>
              <a:t>Eungyoung Han, PhD - Data Analyst </a:t>
            </a:r>
          </a:p>
          <a:p>
            <a:pPr marL="285750" indent="-285750">
              <a:buFont typeface="Arial" panose="020B0604020202020204" pitchFamily="34" charset="0"/>
              <a:buChar char="•"/>
            </a:pPr>
            <a:r>
              <a:rPr lang="en-US" sz="2800" b="1">
                <a:solidFill>
                  <a:srgbClr val="002060"/>
                </a:solidFill>
              </a:rPr>
              <a:t>Gino Mattorano, MS - Public Affairs Specialist</a:t>
            </a:r>
          </a:p>
          <a:p>
            <a:pPr marL="285750" indent="-285750">
              <a:buFont typeface="Arial" panose="020B0604020202020204" pitchFamily="34" charset="0"/>
              <a:buChar char="•"/>
            </a:pPr>
            <a:r>
              <a:rPr lang="en-US" sz="2800" b="1">
                <a:solidFill>
                  <a:srgbClr val="002060"/>
                </a:solidFill>
              </a:rPr>
              <a:t>Nicole Kei Inaba, BA - Management Analyst</a:t>
            </a:r>
            <a:endParaRPr lang="en-US" sz="2800">
              <a:solidFill>
                <a:srgbClr val="002060"/>
              </a:solidFill>
            </a:endParaRPr>
          </a:p>
        </p:txBody>
      </p:sp>
      <p:pic>
        <p:nvPicPr>
          <p:cNvPr id="5" name="Picture 6" descr="VRVR-logo4.png">
            <a:extLst>
              <a:ext uri="{FF2B5EF4-FFF2-40B4-BE49-F238E27FC236}">
                <a16:creationId xmlns:a16="http://schemas.microsoft.com/office/drawing/2014/main" id="{C23409D9-DE0D-4CFE-8A18-17D55C9B2C56}"/>
              </a:ext>
            </a:extLst>
          </p:cNvPr>
          <p:cNvPicPr>
            <a:picLocks noChangeAspect="1"/>
          </p:cNvPicPr>
          <p:nvPr/>
        </p:nvPicPr>
        <p:blipFill>
          <a:blip r:embed="rId5"/>
          <a:stretch>
            <a:fillRect/>
          </a:stretch>
        </p:blipFill>
        <p:spPr>
          <a:xfrm>
            <a:off x="375566" y="2946616"/>
            <a:ext cx="1579524" cy="1633808"/>
          </a:xfrm>
          <a:prstGeom prst="rect">
            <a:avLst/>
          </a:prstGeom>
        </p:spPr>
      </p:pic>
    </p:spTree>
    <p:extLst>
      <p:ext uri="{BB962C8B-B14F-4D97-AF65-F5344CB8AC3E}">
        <p14:creationId xmlns:p14="http://schemas.microsoft.com/office/powerpoint/2010/main" val="70128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CDE67CE-8444-47DA-910C-AE0B6E2F15E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1"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7CDE67CE-8444-47DA-910C-AE0B6E2F15E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582249-0B28-4010-A032-7A419ABC31BA}"/>
              </a:ext>
            </a:extLst>
          </p:cNvPr>
          <p:cNvSpPr>
            <a:spLocks noGrp="1"/>
          </p:cNvSpPr>
          <p:nvPr>
            <p:ph type="ctrTitle"/>
          </p:nvPr>
        </p:nvSpPr>
        <p:spPr>
          <a:xfrm>
            <a:off x="302715" y="3137360"/>
            <a:ext cx="11707090" cy="2174833"/>
          </a:xfrm>
        </p:spPr>
        <p:txBody>
          <a:bodyPr vert="horz">
            <a:noAutofit/>
          </a:bodyPr>
          <a:lstStyle/>
          <a:p>
            <a:pPr>
              <a:lnSpc>
                <a:spcPct val="100000"/>
              </a:lnSpc>
            </a:pPr>
            <a:r>
              <a:rPr lang="en-US" sz="3200">
                <a:latin typeface="Lato"/>
                <a:ea typeface="Lato"/>
                <a:cs typeface="Lato"/>
              </a:rPr>
              <a:t>VHA Office of Research and Development</a:t>
            </a:r>
            <a:br>
              <a:rPr lang="en-US" sz="3200">
                <a:latin typeface="Lato" panose="020F0502020204030203" pitchFamily="34" charset="0"/>
                <a:ea typeface="Lato" panose="020F0502020204030203" pitchFamily="34" charset="0"/>
                <a:cs typeface="Lato" panose="020F0502020204030203" pitchFamily="34" charset="0"/>
              </a:rPr>
            </a:br>
            <a:r>
              <a:rPr lang="en-US" sz="3200">
                <a:latin typeface="Lato" panose="020F0502020204030203" pitchFamily="34" charset="0"/>
                <a:ea typeface="Lato" panose="020F0502020204030203" pitchFamily="34" charset="0"/>
                <a:cs typeface="Lato" panose="020F0502020204030203" pitchFamily="34" charset="0"/>
              </a:rPr>
              <a:t>VA </a:t>
            </a:r>
            <a:r>
              <a:rPr lang="en-US" sz="3200">
                <a:latin typeface="Lato"/>
                <a:ea typeface="Lato"/>
                <a:cs typeface="Lato"/>
              </a:rPr>
              <a:t>Research Volunteer Program</a:t>
            </a:r>
            <a:br>
              <a:rPr lang="en-US" sz="2800">
                <a:latin typeface="Lato" panose="020F0502020204030203" pitchFamily="34" charset="0"/>
                <a:ea typeface="Lato" panose="020F0502020204030203" pitchFamily="34" charset="0"/>
                <a:cs typeface="Lato" panose="020F0502020204030203" pitchFamily="34" charset="0"/>
              </a:rPr>
            </a:br>
            <a:br>
              <a:rPr lang="en-US" sz="1200">
                <a:latin typeface="Lato" panose="020F0502020204030203" pitchFamily="34" charset="0"/>
                <a:ea typeface="Lato" panose="020F0502020204030203" pitchFamily="34" charset="0"/>
                <a:cs typeface="Lato" panose="020F0502020204030203" pitchFamily="34" charset="0"/>
              </a:rPr>
            </a:br>
            <a:br>
              <a:rPr lang="en-US" sz="1200">
                <a:latin typeface="Lato" panose="020F0502020204030203" pitchFamily="34" charset="0"/>
                <a:ea typeface="Lato" panose="020F0502020204030203" pitchFamily="34" charset="0"/>
                <a:cs typeface="Lato" panose="020F0502020204030203" pitchFamily="34" charset="0"/>
              </a:rPr>
            </a:br>
            <a:r>
              <a:rPr lang="en-US" sz="2800">
                <a:latin typeface="Lato"/>
                <a:ea typeface="+mj-lt"/>
                <a:cs typeface="+mj-lt"/>
              </a:rPr>
              <a:t>Connecting VA Researchers and Veterans</a:t>
            </a:r>
            <a:br>
              <a:rPr lang="en-US" sz="2800">
                <a:latin typeface="Lato"/>
                <a:ea typeface="Lato"/>
                <a:cs typeface="Lato"/>
              </a:rPr>
            </a:br>
            <a:r>
              <a:rPr lang="en-US" sz="2800">
                <a:latin typeface="Lato"/>
                <a:ea typeface="Lato"/>
                <a:cs typeface="Lato"/>
              </a:rPr>
              <a:t>February 7-9, 2023</a:t>
            </a:r>
            <a:br>
              <a:rPr lang="en-US" sz="3600">
                <a:latin typeface="Lato" panose="020F0502020204030203" pitchFamily="34" charset="0"/>
                <a:ea typeface="Lato" panose="020F0502020204030203" pitchFamily="34" charset="0"/>
                <a:cs typeface="Lato" panose="020F0502020204030203" pitchFamily="34" charset="0"/>
              </a:rPr>
            </a:br>
            <a:endParaRPr lang="en-US" sz="3600">
              <a:latin typeface="Lato" panose="020F0502020204030203" pitchFamily="34" charset="0"/>
              <a:ea typeface="Lato" panose="020F0502020204030203" pitchFamily="34" charset="0"/>
              <a:cs typeface="Lato" panose="020F0502020204030203" pitchFamily="34" charset="0"/>
            </a:endParaRPr>
          </a:p>
        </p:txBody>
      </p:sp>
      <p:sp>
        <p:nvSpPr>
          <p:cNvPr id="3" name="Subtitle 2">
            <a:extLst>
              <a:ext uri="{FF2B5EF4-FFF2-40B4-BE49-F238E27FC236}">
                <a16:creationId xmlns:a16="http://schemas.microsoft.com/office/drawing/2014/main" id="{9ED9251A-8C17-4529-B6E2-D53991439E94}"/>
              </a:ext>
            </a:extLst>
          </p:cNvPr>
          <p:cNvSpPr>
            <a:spLocks noGrp="1"/>
          </p:cNvSpPr>
          <p:nvPr>
            <p:ph type="subTitle" idx="1"/>
          </p:nvPr>
        </p:nvSpPr>
        <p:spPr>
          <a:xfrm>
            <a:off x="201041" y="5274197"/>
            <a:ext cx="6105129" cy="887614"/>
          </a:xfrm>
        </p:spPr>
        <p:txBody>
          <a:bodyPr vert="horz" lIns="91440" tIns="45720" rIns="91440" bIns="45720" rtlCol="0" anchor="t">
            <a:noAutofit/>
          </a:bodyPr>
          <a:lstStyle/>
          <a:p>
            <a:pPr algn="l">
              <a:lnSpc>
                <a:spcPct val="100000"/>
              </a:lnSpc>
              <a:spcBef>
                <a:spcPts val="0"/>
              </a:spcBef>
            </a:pPr>
            <a:r>
              <a:rPr lang="en-US">
                <a:latin typeface="Avenir Book"/>
                <a:cs typeface="Euphemia UCAS"/>
              </a:rPr>
              <a:t>David Thompson, MA, DBA</a:t>
            </a:r>
          </a:p>
          <a:p>
            <a:pPr algn="l">
              <a:lnSpc>
                <a:spcPct val="100000"/>
              </a:lnSpc>
              <a:spcBef>
                <a:spcPts val="0"/>
              </a:spcBef>
            </a:pPr>
            <a:r>
              <a:rPr lang="en-US">
                <a:latin typeface="Avenir Book" panose="02000503020000020003" pitchFamily="2" charset="0"/>
                <a:cs typeface="Euphemia UCAS" panose="020B0503040102020104" pitchFamily="34" charset="-79"/>
              </a:rPr>
              <a:t>Director, ORD Research Volunteer Program</a:t>
            </a:r>
          </a:p>
        </p:txBody>
      </p:sp>
      <p:sp>
        <p:nvSpPr>
          <p:cNvPr id="4" name="Slide Number Placeholder 3">
            <a:extLst>
              <a:ext uri="{FF2B5EF4-FFF2-40B4-BE49-F238E27FC236}">
                <a16:creationId xmlns:a16="http://schemas.microsoft.com/office/drawing/2014/main" id="{EAEC2117-8EC9-4D18-BA3C-7AC7B16F4B72}"/>
              </a:ext>
            </a:extLst>
          </p:cNvPr>
          <p:cNvSpPr>
            <a:spLocks noGrp="1"/>
          </p:cNvSpPr>
          <p:nvPr>
            <p:ph type="sldNum" sz="quarter" idx="11"/>
          </p:nvPr>
        </p:nvSpPr>
        <p:spPr/>
        <p:txBody>
          <a:bodyPr/>
          <a:lstStyle/>
          <a:p>
            <a:fld id="{670A9334-4E67-F94F-A05E-0CE8B74A054E}" type="slidenum">
              <a:rPr lang="en-US" smtClean="0"/>
              <a:pPr/>
              <a:t>11</a:t>
            </a:fld>
            <a:endParaRPr lang="en-US"/>
          </a:p>
        </p:txBody>
      </p:sp>
    </p:spTree>
    <p:extLst>
      <p:ext uri="{BB962C8B-B14F-4D97-AF65-F5344CB8AC3E}">
        <p14:creationId xmlns:p14="http://schemas.microsoft.com/office/powerpoint/2010/main" val="328012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 name="Shape 47626">
            <a:extLst>
              <a:ext uri="{FF2B5EF4-FFF2-40B4-BE49-F238E27FC236}">
                <a16:creationId xmlns:a16="http://schemas.microsoft.com/office/drawing/2014/main" id="{B5C2AE74-E7A0-F840-9351-5A849AB1B918}"/>
              </a:ext>
            </a:extLst>
          </p:cNvPr>
          <p:cNvSpPr/>
          <p:nvPr/>
        </p:nvSpPr>
        <p:spPr>
          <a:xfrm rot="10800000" flipH="1">
            <a:off x="10398481" y="4142295"/>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C18B"/>
          </a:solidFill>
          <a:ln w="12700" cap="flat">
            <a:noFill/>
            <a:miter lim="400000"/>
          </a:ln>
          <a:effectLst/>
        </p:spPr>
        <p:txBody>
          <a:bodyPr wrap="square" lIns="0" tIns="0" rIns="0" bIns="0" numCol="1" anchor="t">
            <a:noAutofit/>
          </a:bodyPr>
          <a:lstStyle/>
          <a:p>
            <a:endParaRPr sz="2800"/>
          </a:p>
        </p:txBody>
      </p:sp>
      <p:sp>
        <p:nvSpPr>
          <p:cNvPr id="48" name="Shape 47627">
            <a:extLst>
              <a:ext uri="{FF2B5EF4-FFF2-40B4-BE49-F238E27FC236}">
                <a16:creationId xmlns:a16="http://schemas.microsoft.com/office/drawing/2014/main" id="{A255F2CA-76B1-434E-A0A5-FC3235841E12}"/>
              </a:ext>
            </a:extLst>
          </p:cNvPr>
          <p:cNvSpPr/>
          <p:nvPr/>
        </p:nvSpPr>
        <p:spPr>
          <a:xfrm rot="10800000">
            <a:off x="5639704" y="2885168"/>
            <a:ext cx="5486400" cy="1257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rgbClr val="00C18B"/>
          </a:solidFill>
          <a:ln w="12700" cap="flat">
            <a:noFill/>
            <a:miter lim="400000"/>
          </a:ln>
          <a:effectLst/>
        </p:spPr>
        <p:txBody>
          <a:bodyPr wrap="square" lIns="0" tIns="0" rIns="0" bIns="0" numCol="1" anchor="t">
            <a:noAutofit/>
          </a:bodyPr>
          <a:lstStyle/>
          <a:p>
            <a:endParaRPr sz="2800"/>
          </a:p>
        </p:txBody>
      </p:sp>
      <p:sp>
        <p:nvSpPr>
          <p:cNvPr id="31" name="Shape 47644">
            <a:extLst>
              <a:ext uri="{FF2B5EF4-FFF2-40B4-BE49-F238E27FC236}">
                <a16:creationId xmlns:a16="http://schemas.microsoft.com/office/drawing/2014/main" id="{10BE30CF-DF7C-6D47-AC18-3BB49174F48D}"/>
              </a:ext>
            </a:extLst>
          </p:cNvPr>
          <p:cNvSpPr/>
          <p:nvPr/>
        </p:nvSpPr>
        <p:spPr>
          <a:xfrm rot="10800000" flipH="1">
            <a:off x="10398481" y="2359980"/>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2800"/>
          </a:p>
        </p:txBody>
      </p:sp>
      <p:sp>
        <p:nvSpPr>
          <p:cNvPr id="32" name="Shape 47645">
            <a:extLst>
              <a:ext uri="{FF2B5EF4-FFF2-40B4-BE49-F238E27FC236}">
                <a16:creationId xmlns:a16="http://schemas.microsoft.com/office/drawing/2014/main" id="{A1DD19AF-4437-F84E-BD6E-B912B2411350}"/>
              </a:ext>
            </a:extLst>
          </p:cNvPr>
          <p:cNvSpPr/>
          <p:nvPr/>
        </p:nvSpPr>
        <p:spPr>
          <a:xfrm rot="10800000">
            <a:off x="5639704" y="1102853"/>
            <a:ext cx="5486400" cy="1257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2"/>
          </a:solidFill>
          <a:ln w="12700" cap="flat">
            <a:noFill/>
            <a:miter lim="400000"/>
          </a:ln>
          <a:effectLst/>
        </p:spPr>
        <p:txBody>
          <a:bodyPr wrap="square" lIns="0" tIns="0" rIns="0" bIns="0" numCol="1" anchor="t">
            <a:noAutofit/>
          </a:bodyPr>
          <a:lstStyle/>
          <a:p>
            <a:endParaRPr sz="2800"/>
          </a:p>
        </p:txBody>
      </p:sp>
      <p:sp>
        <p:nvSpPr>
          <p:cNvPr id="55" name="Shape 47617">
            <a:extLst>
              <a:ext uri="{FF2B5EF4-FFF2-40B4-BE49-F238E27FC236}">
                <a16:creationId xmlns:a16="http://schemas.microsoft.com/office/drawing/2014/main" id="{52951C90-2F1E-534A-B72A-5E202AE06651}"/>
              </a:ext>
            </a:extLst>
          </p:cNvPr>
          <p:cNvSpPr/>
          <p:nvPr/>
        </p:nvSpPr>
        <p:spPr>
          <a:xfrm rot="10800000" flipH="1">
            <a:off x="10398481" y="5924608"/>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6">
              <a:lumMod val="75000"/>
            </a:schemeClr>
          </a:solidFill>
          <a:ln w="12700" cap="flat">
            <a:noFill/>
            <a:miter lim="400000"/>
          </a:ln>
          <a:effectLst/>
        </p:spPr>
        <p:txBody>
          <a:bodyPr wrap="square" lIns="0" tIns="0" rIns="0" bIns="0" numCol="1" anchor="t">
            <a:noAutofit/>
          </a:bodyPr>
          <a:lstStyle/>
          <a:p>
            <a:endParaRPr sz="2800"/>
          </a:p>
        </p:txBody>
      </p:sp>
      <p:sp>
        <p:nvSpPr>
          <p:cNvPr id="56" name="Shape 47618">
            <a:extLst>
              <a:ext uri="{FF2B5EF4-FFF2-40B4-BE49-F238E27FC236}">
                <a16:creationId xmlns:a16="http://schemas.microsoft.com/office/drawing/2014/main" id="{684BB475-57BB-0843-B7CA-C4B4DB0868E4}"/>
              </a:ext>
            </a:extLst>
          </p:cNvPr>
          <p:cNvSpPr/>
          <p:nvPr/>
        </p:nvSpPr>
        <p:spPr>
          <a:xfrm rot="10800000">
            <a:off x="5639704" y="4667480"/>
            <a:ext cx="5486400" cy="1257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6"/>
          </a:solidFill>
          <a:ln w="12700" cap="flat">
            <a:noFill/>
            <a:miter lim="400000"/>
          </a:ln>
          <a:effectLst/>
        </p:spPr>
        <p:txBody>
          <a:bodyPr wrap="square" lIns="0" tIns="0" rIns="0" bIns="0" numCol="1" anchor="t">
            <a:noAutofit/>
          </a:bodyPr>
          <a:lstStyle/>
          <a:p>
            <a:endParaRPr sz="2800"/>
          </a:p>
        </p:txBody>
      </p:sp>
      <p:sp>
        <p:nvSpPr>
          <p:cNvPr id="39" name="Shape 47635">
            <a:extLst>
              <a:ext uri="{FF2B5EF4-FFF2-40B4-BE49-F238E27FC236}">
                <a16:creationId xmlns:a16="http://schemas.microsoft.com/office/drawing/2014/main" id="{6EF70BEF-5D54-F043-8120-3FC14CD638FC}"/>
              </a:ext>
            </a:extLst>
          </p:cNvPr>
          <p:cNvSpPr/>
          <p:nvPr/>
        </p:nvSpPr>
        <p:spPr>
          <a:xfrm rot="10800000">
            <a:off x="1091296" y="4142295"/>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2800"/>
          </a:p>
        </p:txBody>
      </p:sp>
      <p:sp>
        <p:nvSpPr>
          <p:cNvPr id="40" name="Shape 47636">
            <a:extLst>
              <a:ext uri="{FF2B5EF4-FFF2-40B4-BE49-F238E27FC236}">
                <a16:creationId xmlns:a16="http://schemas.microsoft.com/office/drawing/2014/main" id="{4CB975F5-4D10-D141-A509-240DA56DD5CC}"/>
              </a:ext>
            </a:extLst>
          </p:cNvPr>
          <p:cNvSpPr/>
          <p:nvPr/>
        </p:nvSpPr>
        <p:spPr>
          <a:xfrm>
            <a:off x="1091296" y="2885169"/>
            <a:ext cx="5486400" cy="1257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3"/>
          </a:solidFill>
          <a:ln w="12700" cap="flat">
            <a:noFill/>
            <a:miter lim="400000"/>
          </a:ln>
          <a:effectLst/>
        </p:spPr>
        <p:txBody>
          <a:bodyPr wrap="square" lIns="0" tIns="0" rIns="0" bIns="0" numCol="1" anchor="t">
            <a:noAutofit/>
          </a:bodyPr>
          <a:lstStyle/>
          <a:p>
            <a:endParaRPr sz="2800"/>
          </a:p>
        </p:txBody>
      </p:sp>
      <p:sp>
        <p:nvSpPr>
          <p:cNvPr id="23" name="Shape 47653">
            <a:extLst>
              <a:ext uri="{FF2B5EF4-FFF2-40B4-BE49-F238E27FC236}">
                <a16:creationId xmlns:a16="http://schemas.microsoft.com/office/drawing/2014/main" id="{63E81952-23E5-2C4F-BD60-1F62CB868D53}"/>
              </a:ext>
            </a:extLst>
          </p:cNvPr>
          <p:cNvSpPr/>
          <p:nvPr/>
        </p:nvSpPr>
        <p:spPr>
          <a:xfrm rot="10800000">
            <a:off x="1091296" y="2359980"/>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800"/>
          </a:p>
        </p:txBody>
      </p:sp>
      <p:sp>
        <p:nvSpPr>
          <p:cNvPr id="24" name="Shape 47654">
            <a:extLst>
              <a:ext uri="{FF2B5EF4-FFF2-40B4-BE49-F238E27FC236}">
                <a16:creationId xmlns:a16="http://schemas.microsoft.com/office/drawing/2014/main" id="{9D100863-AEED-0949-8C4A-80F23469D587}"/>
              </a:ext>
            </a:extLst>
          </p:cNvPr>
          <p:cNvSpPr/>
          <p:nvPr/>
        </p:nvSpPr>
        <p:spPr>
          <a:xfrm>
            <a:off x="1091296" y="1102854"/>
            <a:ext cx="5486400" cy="1257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1"/>
          </a:solidFill>
          <a:ln w="12700" cap="flat">
            <a:noFill/>
            <a:miter lim="400000"/>
          </a:ln>
          <a:effectLst/>
        </p:spPr>
        <p:txBody>
          <a:bodyPr wrap="square" lIns="0" tIns="0" rIns="0" bIns="0" numCol="1" anchor="t">
            <a:noAutofit/>
          </a:bodyPr>
          <a:lstStyle/>
          <a:p>
            <a:endParaRPr sz="2800"/>
          </a:p>
        </p:txBody>
      </p:sp>
      <p:sp>
        <p:nvSpPr>
          <p:cNvPr id="15" name="Shape 47662">
            <a:extLst>
              <a:ext uri="{FF2B5EF4-FFF2-40B4-BE49-F238E27FC236}">
                <a16:creationId xmlns:a16="http://schemas.microsoft.com/office/drawing/2014/main" id="{3492D11A-2482-D047-ABEB-1B8F96E86234}"/>
              </a:ext>
            </a:extLst>
          </p:cNvPr>
          <p:cNvSpPr/>
          <p:nvPr/>
        </p:nvSpPr>
        <p:spPr>
          <a:xfrm rot="10800000">
            <a:off x="1091296" y="5924607"/>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0" tIns="0" rIns="0" bIns="0" numCol="1" anchor="t">
            <a:noAutofit/>
          </a:bodyPr>
          <a:lstStyle/>
          <a:p>
            <a:endParaRPr sz="2800"/>
          </a:p>
        </p:txBody>
      </p:sp>
      <p:sp>
        <p:nvSpPr>
          <p:cNvPr id="16" name="Shape 47663">
            <a:extLst>
              <a:ext uri="{FF2B5EF4-FFF2-40B4-BE49-F238E27FC236}">
                <a16:creationId xmlns:a16="http://schemas.microsoft.com/office/drawing/2014/main" id="{CA53F45F-6145-094C-AD82-16EA4A02969C}"/>
              </a:ext>
            </a:extLst>
          </p:cNvPr>
          <p:cNvSpPr/>
          <p:nvPr/>
        </p:nvSpPr>
        <p:spPr>
          <a:xfrm>
            <a:off x="1091295" y="4667481"/>
            <a:ext cx="5577213" cy="1257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5">
              <a:lumMod val="90000"/>
              <a:lumOff val="10000"/>
            </a:schemeClr>
          </a:solidFill>
          <a:ln w="12700" cap="flat">
            <a:noFill/>
            <a:miter lim="400000"/>
          </a:ln>
          <a:effectLst/>
        </p:spPr>
        <p:txBody>
          <a:bodyPr wrap="square" lIns="0" tIns="0" rIns="0" bIns="0" numCol="1" anchor="t">
            <a:noAutofit/>
          </a:bodyPr>
          <a:lstStyle/>
          <a:p>
            <a:endParaRPr sz="2800"/>
          </a:p>
        </p:txBody>
      </p:sp>
      <p:sp>
        <p:nvSpPr>
          <p:cNvPr id="66" name="TextBox 65">
            <a:extLst>
              <a:ext uri="{FF2B5EF4-FFF2-40B4-BE49-F238E27FC236}">
                <a16:creationId xmlns:a16="http://schemas.microsoft.com/office/drawing/2014/main" id="{91875AD2-2755-484A-B3D2-31158B7776B3}"/>
              </a:ext>
            </a:extLst>
          </p:cNvPr>
          <p:cNvSpPr txBox="1"/>
          <p:nvPr/>
        </p:nvSpPr>
        <p:spPr>
          <a:xfrm>
            <a:off x="2442239" y="124122"/>
            <a:ext cx="7307578" cy="584775"/>
          </a:xfrm>
          <a:prstGeom prst="rect">
            <a:avLst/>
          </a:prstGeom>
          <a:noFill/>
        </p:spPr>
        <p:txBody>
          <a:bodyPr wrap="none" rtlCol="0">
            <a:spAutoFit/>
          </a:bodyPr>
          <a:lstStyle/>
          <a:p>
            <a:pPr algn="ctr"/>
            <a:r>
              <a:rPr lang="en-US" sz="3200" b="1">
                <a:solidFill>
                  <a:schemeClr val="bg1"/>
                </a:solidFill>
                <a:ea typeface="Lato" panose="020F0502020204030203" pitchFamily="34" charset="0"/>
                <a:cs typeface="Lato" panose="020F0502020204030203" pitchFamily="34" charset="0"/>
              </a:rPr>
              <a:t>VHA Research Volunteer Program Impacts</a:t>
            </a:r>
          </a:p>
        </p:txBody>
      </p:sp>
      <p:sp>
        <p:nvSpPr>
          <p:cNvPr id="68" name="TextBox 67">
            <a:extLst>
              <a:ext uri="{FF2B5EF4-FFF2-40B4-BE49-F238E27FC236}">
                <a16:creationId xmlns:a16="http://schemas.microsoft.com/office/drawing/2014/main" id="{4A9135E2-B656-974C-A77D-0225C398E2D7}"/>
              </a:ext>
            </a:extLst>
          </p:cNvPr>
          <p:cNvSpPr txBox="1"/>
          <p:nvPr/>
        </p:nvSpPr>
        <p:spPr>
          <a:xfrm>
            <a:off x="5807592" y="1039556"/>
            <a:ext cx="4453404" cy="523220"/>
          </a:xfrm>
          <a:prstGeom prst="rect">
            <a:avLst/>
          </a:prstGeom>
          <a:noFill/>
        </p:spPr>
        <p:txBody>
          <a:bodyPr wrap="square" rtlCol="0" anchor="b">
            <a:spAutoFit/>
          </a:bodyPr>
          <a:lstStyle/>
          <a:p>
            <a:pPr algn="r"/>
            <a:r>
              <a:rPr lang="en-US" sz="2800" b="1">
                <a:cs typeface="Poppins" pitchFamily="2" charset="77"/>
              </a:rPr>
              <a:t>Increased Access to Trials</a:t>
            </a:r>
          </a:p>
        </p:txBody>
      </p:sp>
      <p:sp>
        <p:nvSpPr>
          <p:cNvPr id="69" name="TextBox 68">
            <a:extLst>
              <a:ext uri="{FF2B5EF4-FFF2-40B4-BE49-F238E27FC236}">
                <a16:creationId xmlns:a16="http://schemas.microsoft.com/office/drawing/2014/main" id="{8CAC8DC7-FE54-394E-93BB-D4444DF97796}"/>
              </a:ext>
            </a:extLst>
          </p:cNvPr>
          <p:cNvSpPr txBox="1"/>
          <p:nvPr/>
        </p:nvSpPr>
        <p:spPr>
          <a:xfrm>
            <a:off x="6846739" y="1511617"/>
            <a:ext cx="3639159" cy="808363"/>
          </a:xfrm>
          <a:prstGeom prst="rect">
            <a:avLst/>
          </a:prstGeom>
          <a:noFill/>
        </p:spPr>
        <p:txBody>
          <a:bodyPr wrap="square" rtlCol="0" anchor="t">
            <a:spAutoFit/>
          </a:bodyPr>
          <a:lstStyle/>
          <a:p>
            <a:pPr>
              <a:lnSpc>
                <a:spcPts val="1750"/>
              </a:lnSpc>
            </a:pPr>
            <a:r>
              <a:rPr lang="en-US" sz="2400">
                <a:ea typeface="Lato Light" panose="020F0502020204030203" pitchFamily="34" charset="0"/>
                <a:cs typeface="Lato Light" panose="020F0502020204030203" pitchFamily="34" charset="0"/>
              </a:rPr>
              <a:t>Veterans access research important to them across VHA.</a:t>
            </a:r>
          </a:p>
        </p:txBody>
      </p:sp>
      <p:sp>
        <p:nvSpPr>
          <p:cNvPr id="77" name="TextBox 76">
            <a:extLst>
              <a:ext uri="{FF2B5EF4-FFF2-40B4-BE49-F238E27FC236}">
                <a16:creationId xmlns:a16="http://schemas.microsoft.com/office/drawing/2014/main" id="{1C519031-24DF-974C-B6FE-D1CD1960B098}"/>
              </a:ext>
            </a:extLst>
          </p:cNvPr>
          <p:cNvSpPr txBox="1"/>
          <p:nvPr/>
        </p:nvSpPr>
        <p:spPr>
          <a:xfrm>
            <a:off x="5927159" y="2796311"/>
            <a:ext cx="4722781" cy="523220"/>
          </a:xfrm>
          <a:prstGeom prst="rect">
            <a:avLst/>
          </a:prstGeom>
          <a:noFill/>
        </p:spPr>
        <p:txBody>
          <a:bodyPr wrap="square" rtlCol="0" anchor="b">
            <a:spAutoFit/>
          </a:bodyPr>
          <a:lstStyle/>
          <a:p>
            <a:pPr algn="r"/>
            <a:r>
              <a:rPr lang="en-US" sz="2800" b="1">
                <a:cs typeface="Poppins" pitchFamily="2" charset="77"/>
              </a:rPr>
              <a:t>Diversity, Equity, and Inclusion </a:t>
            </a:r>
          </a:p>
        </p:txBody>
      </p:sp>
      <p:sp>
        <p:nvSpPr>
          <p:cNvPr id="78" name="TextBox 77">
            <a:extLst>
              <a:ext uri="{FF2B5EF4-FFF2-40B4-BE49-F238E27FC236}">
                <a16:creationId xmlns:a16="http://schemas.microsoft.com/office/drawing/2014/main" id="{2829170F-FEFE-D047-97AF-14B2703FB0DC}"/>
              </a:ext>
            </a:extLst>
          </p:cNvPr>
          <p:cNvSpPr txBox="1"/>
          <p:nvPr/>
        </p:nvSpPr>
        <p:spPr>
          <a:xfrm>
            <a:off x="6803432" y="3322842"/>
            <a:ext cx="3641764" cy="577530"/>
          </a:xfrm>
          <a:prstGeom prst="rect">
            <a:avLst/>
          </a:prstGeom>
          <a:noFill/>
        </p:spPr>
        <p:txBody>
          <a:bodyPr wrap="square" rtlCol="0" anchor="t">
            <a:spAutoFit/>
          </a:bodyPr>
          <a:lstStyle/>
          <a:p>
            <a:pPr>
              <a:lnSpc>
                <a:spcPts val="1750"/>
              </a:lnSpc>
            </a:pPr>
            <a:r>
              <a:rPr lang="en-US" sz="2400">
                <a:ea typeface="Lato Light" panose="020F0502020204030203" pitchFamily="34" charset="0"/>
                <a:cs typeface="Lato Light" panose="020F0502020204030203" pitchFamily="34" charset="0"/>
              </a:rPr>
              <a:t>Improve accessibility of research to all Veterans.</a:t>
            </a:r>
          </a:p>
        </p:txBody>
      </p:sp>
      <p:sp>
        <p:nvSpPr>
          <p:cNvPr id="80" name="TextBox 79">
            <a:extLst>
              <a:ext uri="{FF2B5EF4-FFF2-40B4-BE49-F238E27FC236}">
                <a16:creationId xmlns:a16="http://schemas.microsoft.com/office/drawing/2014/main" id="{53A640F6-2316-0340-B580-59CA72CC6A1A}"/>
              </a:ext>
            </a:extLst>
          </p:cNvPr>
          <p:cNvSpPr txBox="1"/>
          <p:nvPr/>
        </p:nvSpPr>
        <p:spPr>
          <a:xfrm>
            <a:off x="5517430" y="4545831"/>
            <a:ext cx="5194194" cy="523220"/>
          </a:xfrm>
          <a:prstGeom prst="rect">
            <a:avLst/>
          </a:prstGeom>
          <a:noFill/>
        </p:spPr>
        <p:txBody>
          <a:bodyPr wrap="square" rtlCol="0" anchor="b">
            <a:spAutoFit/>
          </a:bodyPr>
          <a:lstStyle/>
          <a:p>
            <a:pPr algn="r"/>
            <a:r>
              <a:rPr lang="en-US" sz="2800" b="1">
                <a:cs typeface="Poppins" pitchFamily="2" charset="77"/>
              </a:rPr>
              <a:t>Study Completion and Results</a:t>
            </a:r>
          </a:p>
        </p:txBody>
      </p:sp>
      <p:sp>
        <p:nvSpPr>
          <p:cNvPr id="81" name="TextBox 80">
            <a:extLst>
              <a:ext uri="{FF2B5EF4-FFF2-40B4-BE49-F238E27FC236}">
                <a16:creationId xmlns:a16="http://schemas.microsoft.com/office/drawing/2014/main" id="{800313E7-121F-C244-B3AE-8869F460808B}"/>
              </a:ext>
            </a:extLst>
          </p:cNvPr>
          <p:cNvSpPr txBox="1"/>
          <p:nvPr/>
        </p:nvSpPr>
        <p:spPr>
          <a:xfrm>
            <a:off x="6980747" y="5027043"/>
            <a:ext cx="3666744" cy="808363"/>
          </a:xfrm>
          <a:prstGeom prst="rect">
            <a:avLst/>
          </a:prstGeom>
          <a:noFill/>
        </p:spPr>
        <p:txBody>
          <a:bodyPr wrap="square" rtlCol="0" anchor="t">
            <a:spAutoFit/>
          </a:bodyPr>
          <a:lstStyle/>
          <a:p>
            <a:pPr>
              <a:lnSpc>
                <a:spcPts val="1750"/>
              </a:lnSpc>
            </a:pPr>
            <a:r>
              <a:rPr lang="en-US" sz="2400">
                <a:ea typeface="Lato Light" panose="020F0502020204030203" pitchFamily="34" charset="0"/>
                <a:cs typeface="Lato Light" panose="020F0502020204030203" pitchFamily="34" charset="0"/>
              </a:rPr>
              <a:t>Reduce study delays and cancellations so research results benefit Veterans.</a:t>
            </a:r>
          </a:p>
        </p:txBody>
      </p:sp>
      <p:sp>
        <p:nvSpPr>
          <p:cNvPr id="83" name="TextBox 82">
            <a:extLst>
              <a:ext uri="{FF2B5EF4-FFF2-40B4-BE49-F238E27FC236}">
                <a16:creationId xmlns:a16="http://schemas.microsoft.com/office/drawing/2014/main" id="{D5A9EE4B-B8D7-4749-BA83-DB94A43F265A}"/>
              </a:ext>
            </a:extLst>
          </p:cNvPr>
          <p:cNvSpPr txBox="1"/>
          <p:nvPr/>
        </p:nvSpPr>
        <p:spPr>
          <a:xfrm>
            <a:off x="1618095" y="1016822"/>
            <a:ext cx="3662699" cy="523220"/>
          </a:xfrm>
          <a:prstGeom prst="rect">
            <a:avLst/>
          </a:prstGeom>
          <a:noFill/>
        </p:spPr>
        <p:txBody>
          <a:bodyPr wrap="square" rtlCol="0" anchor="b">
            <a:spAutoFit/>
          </a:bodyPr>
          <a:lstStyle/>
          <a:p>
            <a:r>
              <a:rPr lang="en-US" sz="2800" b="1">
                <a:cs typeface="Poppins" pitchFamily="2" charset="77"/>
              </a:rPr>
              <a:t>Volunteer Experience</a:t>
            </a:r>
          </a:p>
        </p:txBody>
      </p:sp>
      <p:sp>
        <p:nvSpPr>
          <p:cNvPr id="84" name="TextBox 83">
            <a:extLst>
              <a:ext uri="{FF2B5EF4-FFF2-40B4-BE49-F238E27FC236}">
                <a16:creationId xmlns:a16="http://schemas.microsoft.com/office/drawing/2014/main" id="{ACB1D6BA-0483-D441-99C7-5E76FE313E23}"/>
              </a:ext>
            </a:extLst>
          </p:cNvPr>
          <p:cNvSpPr txBox="1"/>
          <p:nvPr/>
        </p:nvSpPr>
        <p:spPr>
          <a:xfrm>
            <a:off x="1940722" y="1501486"/>
            <a:ext cx="3665455" cy="577530"/>
          </a:xfrm>
          <a:prstGeom prst="rect">
            <a:avLst/>
          </a:prstGeom>
          <a:noFill/>
        </p:spPr>
        <p:txBody>
          <a:bodyPr wrap="square" rtlCol="0" anchor="t">
            <a:spAutoFit/>
          </a:bodyPr>
          <a:lstStyle/>
          <a:p>
            <a:pPr>
              <a:lnSpc>
                <a:spcPts val="1750"/>
              </a:lnSpc>
            </a:pPr>
            <a:r>
              <a:rPr lang="en-US" sz="2400">
                <a:ea typeface="Lato Light" panose="020F0502020204030203" pitchFamily="34" charset="0"/>
                <a:cs typeface="Lato Light" panose="020F0502020204030203" pitchFamily="34" charset="0"/>
              </a:rPr>
              <a:t>User Friendly, Veteran-focused.</a:t>
            </a:r>
          </a:p>
        </p:txBody>
      </p:sp>
      <p:sp>
        <p:nvSpPr>
          <p:cNvPr id="86" name="TextBox 85">
            <a:extLst>
              <a:ext uri="{FF2B5EF4-FFF2-40B4-BE49-F238E27FC236}">
                <a16:creationId xmlns:a16="http://schemas.microsoft.com/office/drawing/2014/main" id="{85799A95-ED25-B34F-80C5-E34877278D13}"/>
              </a:ext>
            </a:extLst>
          </p:cNvPr>
          <p:cNvSpPr txBox="1"/>
          <p:nvPr/>
        </p:nvSpPr>
        <p:spPr>
          <a:xfrm>
            <a:off x="1542060" y="2792060"/>
            <a:ext cx="3662699" cy="523220"/>
          </a:xfrm>
          <a:prstGeom prst="rect">
            <a:avLst/>
          </a:prstGeom>
          <a:noFill/>
        </p:spPr>
        <p:txBody>
          <a:bodyPr wrap="square" rtlCol="0" anchor="b">
            <a:spAutoFit/>
          </a:bodyPr>
          <a:lstStyle/>
          <a:p>
            <a:r>
              <a:rPr lang="en-US" sz="2800" b="1">
                <a:cs typeface="Poppins" pitchFamily="2" charset="77"/>
              </a:rPr>
              <a:t>Optimize Valuable Data</a:t>
            </a:r>
          </a:p>
        </p:txBody>
      </p:sp>
      <p:sp>
        <p:nvSpPr>
          <p:cNvPr id="87" name="TextBox 86">
            <a:extLst>
              <a:ext uri="{FF2B5EF4-FFF2-40B4-BE49-F238E27FC236}">
                <a16:creationId xmlns:a16="http://schemas.microsoft.com/office/drawing/2014/main" id="{026BAD6D-B1C6-8749-8C79-E3DA610E2855}"/>
              </a:ext>
            </a:extLst>
          </p:cNvPr>
          <p:cNvSpPr txBox="1"/>
          <p:nvPr/>
        </p:nvSpPr>
        <p:spPr>
          <a:xfrm>
            <a:off x="1920443" y="3333570"/>
            <a:ext cx="3667431" cy="577530"/>
          </a:xfrm>
          <a:prstGeom prst="rect">
            <a:avLst/>
          </a:prstGeom>
          <a:noFill/>
        </p:spPr>
        <p:txBody>
          <a:bodyPr wrap="square" rtlCol="0" anchor="t">
            <a:spAutoFit/>
          </a:bodyPr>
          <a:lstStyle/>
          <a:p>
            <a:pPr>
              <a:lnSpc>
                <a:spcPts val="1750"/>
              </a:lnSpc>
            </a:pPr>
            <a:r>
              <a:rPr lang="en-US" sz="2400">
                <a:ea typeface="Lato Light" panose="020F0502020204030203" pitchFamily="34" charset="0"/>
                <a:cs typeface="Lato Light" panose="020F0502020204030203" pitchFamily="34" charset="0"/>
              </a:rPr>
              <a:t>VA data works to improve Veteran care.</a:t>
            </a:r>
          </a:p>
        </p:txBody>
      </p:sp>
      <p:sp>
        <p:nvSpPr>
          <p:cNvPr id="89" name="TextBox 88">
            <a:extLst>
              <a:ext uri="{FF2B5EF4-FFF2-40B4-BE49-F238E27FC236}">
                <a16:creationId xmlns:a16="http://schemas.microsoft.com/office/drawing/2014/main" id="{9641FF23-D896-6F4C-8E7C-CC2A5E73E4A9}"/>
              </a:ext>
            </a:extLst>
          </p:cNvPr>
          <p:cNvSpPr txBox="1"/>
          <p:nvPr/>
        </p:nvSpPr>
        <p:spPr>
          <a:xfrm>
            <a:off x="1006293" y="4574089"/>
            <a:ext cx="5036026" cy="523220"/>
          </a:xfrm>
          <a:prstGeom prst="rect">
            <a:avLst/>
          </a:prstGeom>
          <a:noFill/>
        </p:spPr>
        <p:txBody>
          <a:bodyPr wrap="square" rtlCol="0" anchor="b">
            <a:spAutoFit/>
          </a:bodyPr>
          <a:lstStyle/>
          <a:p>
            <a:r>
              <a:rPr lang="en-US" sz="2750" b="1">
                <a:cs typeface="Poppins" pitchFamily="2" charset="77"/>
              </a:rPr>
              <a:t>Veteran Research Community</a:t>
            </a:r>
          </a:p>
        </p:txBody>
      </p:sp>
      <p:sp>
        <p:nvSpPr>
          <p:cNvPr id="91" name="Freeform 41">
            <a:extLst>
              <a:ext uri="{FF2B5EF4-FFF2-40B4-BE49-F238E27FC236}">
                <a16:creationId xmlns:a16="http://schemas.microsoft.com/office/drawing/2014/main" id="{FC611B36-F247-AD43-B72F-C084553EDAC5}"/>
              </a:ext>
            </a:extLst>
          </p:cNvPr>
          <p:cNvSpPr>
            <a:spLocks noChangeArrowheads="1"/>
          </p:cNvSpPr>
          <p:nvPr/>
        </p:nvSpPr>
        <p:spPr bwMode="auto">
          <a:xfrm>
            <a:off x="1317032" y="1506389"/>
            <a:ext cx="422275" cy="450057"/>
          </a:xfrm>
          <a:custGeom>
            <a:avLst/>
            <a:gdLst>
              <a:gd name="T0" fmla="*/ 450379 w 2344"/>
              <a:gd name="T1" fmla="*/ 478140 h 2500"/>
              <a:gd name="T2" fmla="*/ 731775 w 2344"/>
              <a:gd name="T3" fmla="*/ 421973 h 2500"/>
              <a:gd name="T4" fmla="*/ 731775 w 2344"/>
              <a:gd name="T5" fmla="*/ 703168 h 2500"/>
              <a:gd name="T6" fmla="*/ 450379 w 2344"/>
              <a:gd name="T7" fmla="*/ 646641 h 2500"/>
              <a:gd name="T8" fmla="*/ 731775 w 2344"/>
              <a:gd name="T9" fmla="*/ 703168 h 2500"/>
              <a:gd name="T10" fmla="*/ 366068 w 2344"/>
              <a:gd name="T11" fmla="*/ 365446 h 2500"/>
              <a:gd name="T12" fmla="*/ 337964 w 2344"/>
              <a:gd name="T13" fmla="*/ 337362 h 2500"/>
              <a:gd name="T14" fmla="*/ 366068 w 2344"/>
              <a:gd name="T15" fmla="*/ 309279 h 2500"/>
              <a:gd name="T16" fmla="*/ 394171 w 2344"/>
              <a:gd name="T17" fmla="*/ 337362 h 2500"/>
              <a:gd name="T18" fmla="*/ 366068 w 2344"/>
              <a:gd name="T19" fmla="*/ 478140 h 2500"/>
              <a:gd name="T20" fmla="*/ 337964 w 2344"/>
              <a:gd name="T21" fmla="*/ 449696 h 2500"/>
              <a:gd name="T22" fmla="*/ 366068 w 2344"/>
              <a:gd name="T23" fmla="*/ 421973 h 2500"/>
              <a:gd name="T24" fmla="*/ 394171 w 2344"/>
              <a:gd name="T25" fmla="*/ 449696 h 2500"/>
              <a:gd name="T26" fmla="*/ 366068 w 2344"/>
              <a:gd name="T27" fmla="*/ 478140 h 2500"/>
              <a:gd name="T28" fmla="*/ 366068 w 2344"/>
              <a:gd name="T29" fmla="*/ 590474 h 2500"/>
              <a:gd name="T30" fmla="*/ 337964 w 2344"/>
              <a:gd name="T31" fmla="*/ 562391 h 2500"/>
              <a:gd name="T32" fmla="*/ 366068 w 2344"/>
              <a:gd name="T33" fmla="*/ 534307 h 2500"/>
              <a:gd name="T34" fmla="*/ 394171 w 2344"/>
              <a:gd name="T35" fmla="*/ 562391 h 2500"/>
              <a:gd name="T36" fmla="*/ 366068 w 2344"/>
              <a:gd name="T37" fmla="*/ 703168 h 2500"/>
              <a:gd name="T38" fmla="*/ 337964 w 2344"/>
              <a:gd name="T39" fmla="*/ 674725 h 2500"/>
              <a:gd name="T40" fmla="*/ 366068 w 2344"/>
              <a:gd name="T41" fmla="*/ 646641 h 2500"/>
              <a:gd name="T42" fmla="*/ 394171 w 2344"/>
              <a:gd name="T43" fmla="*/ 674725 h 2500"/>
              <a:gd name="T44" fmla="*/ 366068 w 2344"/>
              <a:gd name="T45" fmla="*/ 703168 h 2500"/>
              <a:gd name="T46" fmla="*/ 619000 w 2344"/>
              <a:gd name="T47" fmla="*/ 534307 h 2500"/>
              <a:gd name="T48" fmla="*/ 450379 w 2344"/>
              <a:gd name="T49" fmla="*/ 590474 h 2500"/>
              <a:gd name="T50" fmla="*/ 450379 w 2344"/>
              <a:gd name="T51" fmla="*/ 309279 h 2500"/>
              <a:gd name="T52" fmla="*/ 703311 w 2344"/>
              <a:gd name="T53" fmla="*/ 365446 h 2500"/>
              <a:gd name="T54" fmla="*/ 450379 w 2344"/>
              <a:gd name="T55" fmla="*/ 309279 h 2500"/>
              <a:gd name="T56" fmla="*/ 647104 w 2344"/>
              <a:gd name="T57" fmla="*/ 140418 h 2500"/>
              <a:gd name="T58" fmla="*/ 450379 w 2344"/>
              <a:gd name="T59" fmla="*/ 196585 h 2500"/>
              <a:gd name="T60" fmla="*/ 225189 w 2344"/>
              <a:gd name="T61" fmla="*/ 815502 h 2500"/>
              <a:gd name="T62" fmla="*/ 197086 w 2344"/>
              <a:gd name="T63" fmla="*/ 843586 h 2500"/>
              <a:gd name="T64" fmla="*/ 168982 w 2344"/>
              <a:gd name="T65" fmla="*/ 815502 h 2500"/>
              <a:gd name="T66" fmla="*/ 168982 w 2344"/>
              <a:gd name="T67" fmla="*/ 309279 h 2500"/>
              <a:gd name="T68" fmla="*/ 225189 w 2344"/>
              <a:gd name="T69" fmla="*/ 281195 h 2500"/>
              <a:gd name="T70" fmla="*/ 112775 w 2344"/>
              <a:gd name="T71" fmla="*/ 590474 h 2500"/>
              <a:gd name="T72" fmla="*/ 56568 w 2344"/>
              <a:gd name="T73" fmla="*/ 309279 h 2500"/>
              <a:gd name="T74" fmla="*/ 84311 w 2344"/>
              <a:gd name="T75" fmla="*/ 281195 h 2500"/>
              <a:gd name="T76" fmla="*/ 112775 w 2344"/>
              <a:gd name="T77" fmla="*/ 309279 h 2500"/>
              <a:gd name="T78" fmla="*/ 225189 w 2344"/>
              <a:gd name="T79" fmla="*/ 0 h 2500"/>
              <a:gd name="T80" fmla="*/ 84311 w 2344"/>
              <a:gd name="T81" fmla="*/ 225028 h 2500"/>
              <a:gd name="T82" fmla="*/ 0 w 2344"/>
              <a:gd name="T83" fmla="*/ 309279 h 2500"/>
              <a:gd name="T84" fmla="*/ 112775 w 2344"/>
              <a:gd name="T85" fmla="*/ 646641 h 2500"/>
              <a:gd name="T86" fmla="*/ 112775 w 2344"/>
              <a:gd name="T87" fmla="*/ 815502 h 2500"/>
              <a:gd name="T88" fmla="*/ 759879 w 2344"/>
              <a:gd name="T89" fmla="*/ 899753 h 2500"/>
              <a:gd name="T90" fmla="*/ 844190 w 2344"/>
              <a:gd name="T91" fmla="*/ 815502 h 2500"/>
              <a:gd name="T92" fmla="*/ 225189 w 2344"/>
              <a:gd name="T93" fmla="*/ 0 h 2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4" h="2500">
                <a:moveTo>
                  <a:pt x="2031" y="1328"/>
                </a:moveTo>
                <a:lnTo>
                  <a:pt x="1250" y="1328"/>
                </a:lnTo>
                <a:lnTo>
                  <a:pt x="1250" y="1172"/>
                </a:lnTo>
                <a:lnTo>
                  <a:pt x="2031" y="1172"/>
                </a:lnTo>
                <a:lnTo>
                  <a:pt x="2031" y="1328"/>
                </a:lnTo>
                <a:close/>
                <a:moveTo>
                  <a:pt x="2031" y="1953"/>
                </a:moveTo>
                <a:lnTo>
                  <a:pt x="1250" y="1953"/>
                </a:lnTo>
                <a:lnTo>
                  <a:pt x="1250" y="1796"/>
                </a:lnTo>
                <a:lnTo>
                  <a:pt x="2031" y="1796"/>
                </a:lnTo>
                <a:lnTo>
                  <a:pt x="2031" y="1953"/>
                </a:lnTo>
                <a:close/>
                <a:moveTo>
                  <a:pt x="1016" y="1015"/>
                </a:moveTo>
                <a:lnTo>
                  <a:pt x="1016" y="1015"/>
                </a:lnTo>
                <a:cubicBezTo>
                  <a:pt x="972" y="1015"/>
                  <a:pt x="938" y="980"/>
                  <a:pt x="938" y="937"/>
                </a:cubicBezTo>
                <a:cubicBezTo>
                  <a:pt x="938" y="893"/>
                  <a:pt x="972" y="859"/>
                  <a:pt x="1016" y="859"/>
                </a:cubicBezTo>
                <a:cubicBezTo>
                  <a:pt x="1059" y="859"/>
                  <a:pt x="1094" y="893"/>
                  <a:pt x="1094" y="937"/>
                </a:cubicBezTo>
                <a:cubicBezTo>
                  <a:pt x="1094" y="980"/>
                  <a:pt x="1059" y="1015"/>
                  <a:pt x="1016" y="1015"/>
                </a:cubicBezTo>
                <a:close/>
                <a:moveTo>
                  <a:pt x="1016" y="1328"/>
                </a:moveTo>
                <a:lnTo>
                  <a:pt x="1016" y="1328"/>
                </a:lnTo>
                <a:cubicBezTo>
                  <a:pt x="972" y="1328"/>
                  <a:pt x="938" y="1293"/>
                  <a:pt x="938" y="1249"/>
                </a:cubicBezTo>
                <a:cubicBezTo>
                  <a:pt x="938" y="1206"/>
                  <a:pt x="972" y="1172"/>
                  <a:pt x="1016" y="1172"/>
                </a:cubicBezTo>
                <a:cubicBezTo>
                  <a:pt x="1059" y="1172"/>
                  <a:pt x="1094" y="1206"/>
                  <a:pt x="1094" y="1249"/>
                </a:cubicBezTo>
                <a:cubicBezTo>
                  <a:pt x="1094" y="1293"/>
                  <a:pt x="1059" y="1328"/>
                  <a:pt x="1016" y="1328"/>
                </a:cubicBezTo>
                <a:close/>
                <a:moveTo>
                  <a:pt x="1016" y="1640"/>
                </a:moveTo>
                <a:lnTo>
                  <a:pt x="1016" y="1640"/>
                </a:lnTo>
                <a:cubicBezTo>
                  <a:pt x="972" y="1640"/>
                  <a:pt x="938" y="1605"/>
                  <a:pt x="938" y="1562"/>
                </a:cubicBezTo>
                <a:cubicBezTo>
                  <a:pt x="938" y="1519"/>
                  <a:pt x="972" y="1484"/>
                  <a:pt x="1016" y="1484"/>
                </a:cubicBezTo>
                <a:cubicBezTo>
                  <a:pt x="1059" y="1484"/>
                  <a:pt x="1094" y="1519"/>
                  <a:pt x="1094" y="1562"/>
                </a:cubicBezTo>
                <a:cubicBezTo>
                  <a:pt x="1094" y="1605"/>
                  <a:pt x="1059" y="1640"/>
                  <a:pt x="1016" y="1640"/>
                </a:cubicBezTo>
                <a:close/>
                <a:moveTo>
                  <a:pt x="1016" y="1953"/>
                </a:moveTo>
                <a:lnTo>
                  <a:pt x="1016" y="1953"/>
                </a:lnTo>
                <a:cubicBezTo>
                  <a:pt x="972" y="1953"/>
                  <a:pt x="938" y="1917"/>
                  <a:pt x="938" y="1874"/>
                </a:cubicBezTo>
                <a:cubicBezTo>
                  <a:pt x="938" y="1831"/>
                  <a:pt x="972" y="1796"/>
                  <a:pt x="1016" y="1796"/>
                </a:cubicBezTo>
                <a:cubicBezTo>
                  <a:pt x="1059" y="1796"/>
                  <a:pt x="1094" y="1831"/>
                  <a:pt x="1094" y="1874"/>
                </a:cubicBezTo>
                <a:cubicBezTo>
                  <a:pt x="1094" y="1917"/>
                  <a:pt x="1059" y="1953"/>
                  <a:pt x="1016" y="1953"/>
                </a:cubicBezTo>
                <a:close/>
                <a:moveTo>
                  <a:pt x="1250" y="1484"/>
                </a:moveTo>
                <a:lnTo>
                  <a:pt x="1718" y="1484"/>
                </a:lnTo>
                <a:lnTo>
                  <a:pt x="1718" y="1640"/>
                </a:lnTo>
                <a:lnTo>
                  <a:pt x="1250" y="1640"/>
                </a:lnTo>
                <a:lnTo>
                  <a:pt x="1250" y="1484"/>
                </a:lnTo>
                <a:close/>
                <a:moveTo>
                  <a:pt x="1250" y="859"/>
                </a:moveTo>
                <a:lnTo>
                  <a:pt x="1952" y="859"/>
                </a:lnTo>
                <a:lnTo>
                  <a:pt x="1952" y="1015"/>
                </a:lnTo>
                <a:lnTo>
                  <a:pt x="1250" y="1015"/>
                </a:lnTo>
                <a:lnTo>
                  <a:pt x="1250" y="859"/>
                </a:lnTo>
                <a:close/>
                <a:moveTo>
                  <a:pt x="1250" y="390"/>
                </a:moveTo>
                <a:lnTo>
                  <a:pt x="1796" y="390"/>
                </a:lnTo>
                <a:lnTo>
                  <a:pt x="1796" y="546"/>
                </a:lnTo>
                <a:lnTo>
                  <a:pt x="1250" y="546"/>
                </a:lnTo>
                <a:lnTo>
                  <a:pt x="1250" y="390"/>
                </a:lnTo>
                <a:close/>
                <a:moveTo>
                  <a:pt x="625" y="2265"/>
                </a:moveTo>
                <a:lnTo>
                  <a:pt x="625" y="2265"/>
                </a:lnTo>
                <a:cubicBezTo>
                  <a:pt x="625" y="2308"/>
                  <a:pt x="590" y="2343"/>
                  <a:pt x="547" y="2343"/>
                </a:cubicBezTo>
                <a:cubicBezTo>
                  <a:pt x="504" y="2343"/>
                  <a:pt x="469" y="2308"/>
                  <a:pt x="469" y="2265"/>
                </a:cubicBezTo>
                <a:lnTo>
                  <a:pt x="469" y="859"/>
                </a:lnTo>
                <a:cubicBezTo>
                  <a:pt x="469" y="831"/>
                  <a:pt x="463" y="806"/>
                  <a:pt x="454" y="781"/>
                </a:cubicBezTo>
                <a:lnTo>
                  <a:pt x="625" y="781"/>
                </a:lnTo>
                <a:lnTo>
                  <a:pt x="625" y="2265"/>
                </a:lnTo>
                <a:close/>
                <a:moveTo>
                  <a:pt x="313" y="1640"/>
                </a:moveTo>
                <a:lnTo>
                  <a:pt x="157" y="1640"/>
                </a:lnTo>
                <a:lnTo>
                  <a:pt x="157" y="859"/>
                </a:lnTo>
                <a:cubicBezTo>
                  <a:pt x="157" y="816"/>
                  <a:pt x="191" y="781"/>
                  <a:pt x="234" y="781"/>
                </a:cubicBezTo>
                <a:cubicBezTo>
                  <a:pt x="277" y="781"/>
                  <a:pt x="313" y="816"/>
                  <a:pt x="313" y="859"/>
                </a:cubicBezTo>
                <a:lnTo>
                  <a:pt x="313" y="1640"/>
                </a:lnTo>
                <a:close/>
                <a:moveTo>
                  <a:pt x="625" y="0"/>
                </a:moveTo>
                <a:lnTo>
                  <a:pt x="625" y="625"/>
                </a:lnTo>
                <a:lnTo>
                  <a:pt x="234" y="625"/>
                </a:lnTo>
                <a:cubicBezTo>
                  <a:pt x="105" y="625"/>
                  <a:pt x="0" y="730"/>
                  <a:pt x="0" y="859"/>
                </a:cubicBezTo>
                <a:lnTo>
                  <a:pt x="0" y="1796"/>
                </a:lnTo>
                <a:lnTo>
                  <a:pt x="313" y="1796"/>
                </a:lnTo>
                <a:lnTo>
                  <a:pt x="313" y="2265"/>
                </a:lnTo>
                <a:cubicBezTo>
                  <a:pt x="313" y="2394"/>
                  <a:pt x="418" y="2499"/>
                  <a:pt x="547" y="2499"/>
                </a:cubicBezTo>
                <a:lnTo>
                  <a:pt x="2109" y="2499"/>
                </a:lnTo>
                <a:cubicBezTo>
                  <a:pt x="2238" y="2499"/>
                  <a:pt x="2343" y="2394"/>
                  <a:pt x="2343" y="2265"/>
                </a:cubicBezTo>
                <a:lnTo>
                  <a:pt x="2343" y="0"/>
                </a:lnTo>
                <a:lnTo>
                  <a:pt x="625" y="0"/>
                </a:lnTo>
                <a:close/>
              </a:path>
            </a:pathLst>
          </a:custGeom>
          <a:solidFill>
            <a:schemeClr val="bg1"/>
          </a:solidFill>
          <a:ln>
            <a:noFill/>
          </a:ln>
          <a:effectLst/>
        </p:spPr>
        <p:txBody>
          <a:bodyPr wrap="none" anchor="ctr"/>
          <a:lstStyle/>
          <a:p>
            <a:endParaRPr lang="en-US" sz="1000"/>
          </a:p>
        </p:txBody>
      </p:sp>
      <p:sp>
        <p:nvSpPr>
          <p:cNvPr id="92" name="Freeform 91">
            <a:extLst>
              <a:ext uri="{FF2B5EF4-FFF2-40B4-BE49-F238E27FC236}">
                <a16:creationId xmlns:a16="http://schemas.microsoft.com/office/drawing/2014/main" id="{25A4FD87-AB48-494A-BD70-C0CCFCB82428}"/>
              </a:ext>
            </a:extLst>
          </p:cNvPr>
          <p:cNvSpPr>
            <a:spLocks noChangeArrowheads="1"/>
          </p:cNvSpPr>
          <p:nvPr/>
        </p:nvSpPr>
        <p:spPr bwMode="auto">
          <a:xfrm>
            <a:off x="1317032" y="3306158"/>
            <a:ext cx="450057" cy="421481"/>
          </a:xfrm>
          <a:custGeom>
            <a:avLst/>
            <a:gdLst>
              <a:gd name="T0" fmla="*/ 642085 w 899753"/>
              <a:gd name="T1" fmla="*/ 505575 h 842602"/>
              <a:gd name="T2" fmla="*/ 781355 w 899753"/>
              <a:gd name="T3" fmla="*/ 645275 h 842602"/>
              <a:gd name="T4" fmla="*/ 838935 w 899753"/>
              <a:gd name="T5" fmla="*/ 505575 h 842602"/>
              <a:gd name="T6" fmla="*/ 506413 w 899753"/>
              <a:gd name="T7" fmla="*/ 449262 h 842602"/>
              <a:gd name="T8" fmla="*/ 899753 w 899753"/>
              <a:gd name="T9" fmla="*/ 449262 h 842602"/>
              <a:gd name="T10" fmla="*/ 784594 w 899753"/>
              <a:gd name="T11" fmla="*/ 728301 h 842602"/>
              <a:gd name="T12" fmla="*/ 506990 w 899753"/>
              <a:gd name="T13" fmla="*/ 61123 h 842602"/>
              <a:gd name="T14" fmla="*/ 506990 w 899753"/>
              <a:gd name="T15" fmla="*/ 336892 h 842602"/>
              <a:gd name="T16" fmla="*/ 783372 w 899753"/>
              <a:gd name="T17" fmla="*/ 336892 h 842602"/>
              <a:gd name="T18" fmla="*/ 506990 w 899753"/>
              <a:gd name="T19" fmla="*/ 61123 h 842602"/>
              <a:gd name="T20" fmla="*/ 394203 w 899753"/>
              <a:gd name="T21" fmla="*/ 55562 h 842602"/>
              <a:gd name="T22" fmla="*/ 394203 w 899753"/>
              <a:gd name="T23" fmla="*/ 449082 h 842602"/>
              <a:gd name="T24" fmla="*/ 672740 w 899753"/>
              <a:gd name="T25" fmla="*/ 727390 h 842602"/>
              <a:gd name="T26" fmla="*/ 394203 w 899753"/>
              <a:gd name="T27" fmla="*/ 842602 h 842602"/>
              <a:gd name="T28" fmla="*/ 0 w 899753"/>
              <a:gd name="T29" fmla="*/ 449082 h 842602"/>
              <a:gd name="T30" fmla="*/ 394203 w 899753"/>
              <a:gd name="T31" fmla="*/ 55562 h 842602"/>
              <a:gd name="T32" fmla="*/ 450850 w 899753"/>
              <a:gd name="T33" fmla="*/ 0 h 842602"/>
              <a:gd name="T34" fmla="*/ 844190 w 899753"/>
              <a:gd name="T35" fmla="*/ 393341 h 842602"/>
              <a:gd name="T36" fmla="*/ 450850 w 899753"/>
              <a:gd name="T37" fmla="*/ 393341 h 842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9753" h="842602">
                <a:moveTo>
                  <a:pt x="642085" y="505575"/>
                </a:moveTo>
                <a:lnTo>
                  <a:pt x="781355" y="645275"/>
                </a:lnTo>
                <a:cubicBezTo>
                  <a:pt x="810865" y="603763"/>
                  <a:pt x="830658" y="556113"/>
                  <a:pt x="838935" y="505575"/>
                </a:cubicBezTo>
                <a:lnTo>
                  <a:pt x="642085" y="505575"/>
                </a:lnTo>
                <a:close/>
                <a:moveTo>
                  <a:pt x="506413" y="449262"/>
                </a:moveTo>
                <a:lnTo>
                  <a:pt x="899753" y="449262"/>
                </a:lnTo>
                <a:cubicBezTo>
                  <a:pt x="899753" y="558279"/>
                  <a:pt x="855849" y="656827"/>
                  <a:pt x="784594" y="728301"/>
                </a:cubicBezTo>
                <a:lnTo>
                  <a:pt x="506413" y="449262"/>
                </a:lnTo>
                <a:close/>
                <a:moveTo>
                  <a:pt x="506990" y="61123"/>
                </a:moveTo>
                <a:lnTo>
                  <a:pt x="506990" y="336892"/>
                </a:lnTo>
                <a:lnTo>
                  <a:pt x="783372" y="336892"/>
                </a:lnTo>
                <a:cubicBezTo>
                  <a:pt x="759620" y="195951"/>
                  <a:pt x="648060" y="84493"/>
                  <a:pt x="506990" y="61123"/>
                </a:cubicBezTo>
                <a:close/>
                <a:moveTo>
                  <a:pt x="394203" y="55562"/>
                </a:moveTo>
                <a:lnTo>
                  <a:pt x="394203" y="449082"/>
                </a:lnTo>
                <a:lnTo>
                  <a:pt x="672740" y="727390"/>
                </a:lnTo>
                <a:cubicBezTo>
                  <a:pt x="601394" y="798678"/>
                  <a:pt x="502663" y="842602"/>
                  <a:pt x="394203" y="842602"/>
                </a:cubicBezTo>
                <a:cubicBezTo>
                  <a:pt x="176203" y="842602"/>
                  <a:pt x="0" y="666544"/>
                  <a:pt x="0" y="449082"/>
                </a:cubicBezTo>
                <a:cubicBezTo>
                  <a:pt x="0" y="231620"/>
                  <a:pt x="176203" y="55562"/>
                  <a:pt x="394203" y="55562"/>
                </a:cubicBezTo>
                <a:close/>
                <a:moveTo>
                  <a:pt x="450850" y="0"/>
                </a:moveTo>
                <a:cubicBezTo>
                  <a:pt x="668213" y="0"/>
                  <a:pt x="844190" y="176176"/>
                  <a:pt x="844190" y="393341"/>
                </a:cubicBezTo>
                <a:lnTo>
                  <a:pt x="450850" y="393341"/>
                </a:lnTo>
                <a:lnTo>
                  <a:pt x="450850" y="0"/>
                </a:lnTo>
                <a:close/>
              </a:path>
            </a:pathLst>
          </a:custGeom>
          <a:solidFill>
            <a:schemeClr val="bg1"/>
          </a:solidFill>
          <a:ln>
            <a:noFill/>
          </a:ln>
          <a:effectLst/>
        </p:spPr>
        <p:txBody>
          <a:bodyPr anchor="ctr"/>
          <a:lstStyle/>
          <a:p>
            <a:endParaRPr lang="en-US" sz="1000"/>
          </a:p>
        </p:txBody>
      </p:sp>
      <p:sp>
        <p:nvSpPr>
          <p:cNvPr id="96" name="Freeform 92">
            <a:extLst>
              <a:ext uri="{FF2B5EF4-FFF2-40B4-BE49-F238E27FC236}">
                <a16:creationId xmlns:a16="http://schemas.microsoft.com/office/drawing/2014/main" id="{E65C760A-88DF-DA48-B2A9-5E1039D4834E}"/>
              </a:ext>
            </a:extLst>
          </p:cNvPr>
          <p:cNvSpPr>
            <a:spLocks noChangeArrowheads="1"/>
          </p:cNvSpPr>
          <p:nvPr/>
        </p:nvSpPr>
        <p:spPr bwMode="auto">
          <a:xfrm>
            <a:off x="10445359" y="5071016"/>
            <a:ext cx="450057" cy="450057"/>
          </a:xfrm>
          <a:custGeom>
            <a:avLst/>
            <a:gdLst>
              <a:gd name="T0" fmla="*/ 0 w 899754"/>
              <a:gd name="T1" fmla="*/ 619125 h 899754"/>
              <a:gd name="T2" fmla="*/ 112108 w 899754"/>
              <a:gd name="T3" fmla="*/ 619125 h 899754"/>
              <a:gd name="T4" fmla="*/ 112108 w 899754"/>
              <a:gd name="T5" fmla="*/ 675179 h 899754"/>
              <a:gd name="T6" fmla="*/ 57850 w 899754"/>
              <a:gd name="T7" fmla="*/ 675179 h 899754"/>
              <a:gd name="T8" fmla="*/ 252602 w 899754"/>
              <a:gd name="T9" fmla="*/ 843700 h 899754"/>
              <a:gd name="T10" fmla="*/ 280629 w 899754"/>
              <a:gd name="T11" fmla="*/ 843700 h 899754"/>
              <a:gd name="T12" fmla="*/ 280629 w 899754"/>
              <a:gd name="T13" fmla="*/ 899754 h 899754"/>
              <a:gd name="T14" fmla="*/ 252602 w 899754"/>
              <a:gd name="T15" fmla="*/ 899754 h 899754"/>
              <a:gd name="T16" fmla="*/ 0 w 899754"/>
              <a:gd name="T17" fmla="*/ 647152 h 899754"/>
              <a:gd name="T18" fmla="*/ 618946 w 899754"/>
              <a:gd name="T19" fmla="*/ 338138 h 899754"/>
              <a:gd name="T20" fmla="*/ 899754 w 899754"/>
              <a:gd name="T21" fmla="*/ 618946 h 899754"/>
              <a:gd name="T22" fmla="*/ 618946 w 899754"/>
              <a:gd name="T23" fmla="*/ 899754 h 899754"/>
              <a:gd name="T24" fmla="*/ 338138 w 899754"/>
              <a:gd name="T25" fmla="*/ 618946 h 899754"/>
              <a:gd name="T26" fmla="*/ 340295 w 899754"/>
              <a:gd name="T27" fmla="*/ 585148 h 899754"/>
              <a:gd name="T28" fmla="*/ 585148 w 899754"/>
              <a:gd name="T29" fmla="*/ 340296 h 899754"/>
              <a:gd name="T30" fmla="*/ 618946 w 899754"/>
              <a:gd name="T31" fmla="*/ 338138 h 899754"/>
              <a:gd name="T32" fmla="*/ 254262 w 899754"/>
              <a:gd name="T33" fmla="*/ 112713 h 899754"/>
              <a:gd name="T34" fmla="*/ 310528 w 899754"/>
              <a:gd name="T35" fmla="*/ 112713 h 899754"/>
              <a:gd name="T36" fmla="*/ 310528 w 899754"/>
              <a:gd name="T37" fmla="*/ 140831 h 899754"/>
              <a:gd name="T38" fmla="*/ 338661 w 899754"/>
              <a:gd name="T39" fmla="*/ 140831 h 899754"/>
              <a:gd name="T40" fmla="*/ 366794 w 899754"/>
              <a:gd name="T41" fmla="*/ 140831 h 899754"/>
              <a:gd name="T42" fmla="*/ 366794 w 899754"/>
              <a:gd name="T43" fmla="*/ 197067 h 899754"/>
              <a:gd name="T44" fmla="*/ 338661 w 899754"/>
              <a:gd name="T45" fmla="*/ 197067 h 899754"/>
              <a:gd name="T46" fmla="*/ 310528 w 899754"/>
              <a:gd name="T47" fmla="*/ 197067 h 899754"/>
              <a:gd name="T48" fmla="*/ 254262 w 899754"/>
              <a:gd name="T49" fmla="*/ 197067 h 899754"/>
              <a:gd name="T50" fmla="*/ 226129 w 899754"/>
              <a:gd name="T51" fmla="*/ 225545 h 899754"/>
              <a:gd name="T52" fmla="*/ 254262 w 899754"/>
              <a:gd name="T53" fmla="*/ 253663 h 899754"/>
              <a:gd name="T54" fmla="*/ 310528 w 899754"/>
              <a:gd name="T55" fmla="*/ 253663 h 899754"/>
              <a:gd name="T56" fmla="*/ 394927 w 899754"/>
              <a:gd name="T57" fmla="*/ 338017 h 899754"/>
              <a:gd name="T58" fmla="*/ 310528 w 899754"/>
              <a:gd name="T59" fmla="*/ 422732 h 899754"/>
              <a:gd name="T60" fmla="*/ 310528 w 899754"/>
              <a:gd name="T61" fmla="*/ 450490 h 899754"/>
              <a:gd name="T62" fmla="*/ 254262 w 899754"/>
              <a:gd name="T63" fmla="*/ 450490 h 899754"/>
              <a:gd name="T64" fmla="*/ 254262 w 899754"/>
              <a:gd name="T65" fmla="*/ 422732 h 899754"/>
              <a:gd name="T66" fmla="*/ 226129 w 899754"/>
              <a:gd name="T67" fmla="*/ 422732 h 899754"/>
              <a:gd name="T68" fmla="*/ 197996 w 899754"/>
              <a:gd name="T69" fmla="*/ 422732 h 899754"/>
              <a:gd name="T70" fmla="*/ 197996 w 899754"/>
              <a:gd name="T71" fmla="*/ 366136 h 899754"/>
              <a:gd name="T72" fmla="*/ 226129 w 899754"/>
              <a:gd name="T73" fmla="*/ 366136 h 899754"/>
              <a:gd name="T74" fmla="*/ 254262 w 899754"/>
              <a:gd name="T75" fmla="*/ 366136 h 899754"/>
              <a:gd name="T76" fmla="*/ 310528 w 899754"/>
              <a:gd name="T77" fmla="*/ 366136 h 899754"/>
              <a:gd name="T78" fmla="*/ 338661 w 899754"/>
              <a:gd name="T79" fmla="*/ 338017 h 899754"/>
              <a:gd name="T80" fmla="*/ 310528 w 899754"/>
              <a:gd name="T81" fmla="*/ 309899 h 899754"/>
              <a:gd name="T82" fmla="*/ 254262 w 899754"/>
              <a:gd name="T83" fmla="*/ 309899 h 899754"/>
              <a:gd name="T84" fmla="*/ 169863 w 899754"/>
              <a:gd name="T85" fmla="*/ 225545 h 899754"/>
              <a:gd name="T86" fmla="*/ 254262 w 899754"/>
              <a:gd name="T87" fmla="*/ 140831 h 899754"/>
              <a:gd name="T88" fmla="*/ 280808 w 899754"/>
              <a:gd name="T89" fmla="*/ 56089 h 899754"/>
              <a:gd name="T90" fmla="*/ 56090 w 899754"/>
              <a:gd name="T91" fmla="*/ 280807 h 899754"/>
              <a:gd name="T92" fmla="*/ 280808 w 899754"/>
              <a:gd name="T93" fmla="*/ 505526 h 899754"/>
              <a:gd name="T94" fmla="*/ 505526 w 899754"/>
              <a:gd name="T95" fmla="*/ 280807 h 899754"/>
              <a:gd name="T96" fmla="*/ 280808 w 899754"/>
              <a:gd name="T97" fmla="*/ 56089 h 899754"/>
              <a:gd name="T98" fmla="*/ 619125 w 899754"/>
              <a:gd name="T99" fmla="*/ 0 h 899754"/>
              <a:gd name="T100" fmla="*/ 647152 w 899754"/>
              <a:gd name="T101" fmla="*/ 0 h 899754"/>
              <a:gd name="T102" fmla="*/ 899754 w 899754"/>
              <a:gd name="T103" fmla="*/ 252602 h 899754"/>
              <a:gd name="T104" fmla="*/ 899754 w 899754"/>
              <a:gd name="T105" fmla="*/ 280628 h 899754"/>
              <a:gd name="T106" fmla="*/ 787646 w 899754"/>
              <a:gd name="T107" fmla="*/ 280628 h 899754"/>
              <a:gd name="T108" fmla="*/ 787646 w 899754"/>
              <a:gd name="T109" fmla="*/ 224575 h 899754"/>
              <a:gd name="T110" fmla="*/ 841544 w 899754"/>
              <a:gd name="T111" fmla="*/ 224575 h 899754"/>
              <a:gd name="T112" fmla="*/ 647152 w 899754"/>
              <a:gd name="T113" fmla="*/ 56054 h 899754"/>
              <a:gd name="T114" fmla="*/ 619125 w 899754"/>
              <a:gd name="T115" fmla="*/ 56054 h 899754"/>
              <a:gd name="T116" fmla="*/ 280808 w 899754"/>
              <a:gd name="T117" fmla="*/ 0 h 899754"/>
              <a:gd name="T118" fmla="*/ 561616 w 899754"/>
              <a:gd name="T119" fmla="*/ 280807 h 899754"/>
              <a:gd name="T120" fmla="*/ 280808 w 899754"/>
              <a:gd name="T121" fmla="*/ 561616 h 899754"/>
              <a:gd name="T122" fmla="*/ 0 w 899754"/>
              <a:gd name="T123" fmla="*/ 280807 h 899754"/>
              <a:gd name="T124" fmla="*/ 280808 w 899754"/>
              <a:gd name="T125" fmla="*/ 0 h 8997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99754" h="899754">
                <a:moveTo>
                  <a:pt x="0" y="619125"/>
                </a:moveTo>
                <a:lnTo>
                  <a:pt x="112108" y="619125"/>
                </a:lnTo>
                <a:lnTo>
                  <a:pt x="112108" y="675179"/>
                </a:lnTo>
                <a:lnTo>
                  <a:pt x="57850" y="675179"/>
                </a:lnTo>
                <a:cubicBezTo>
                  <a:pt x="71505" y="770399"/>
                  <a:pt x="153789" y="843700"/>
                  <a:pt x="252602" y="843700"/>
                </a:cubicBezTo>
                <a:lnTo>
                  <a:pt x="280629" y="843700"/>
                </a:lnTo>
                <a:lnTo>
                  <a:pt x="280629" y="899754"/>
                </a:lnTo>
                <a:lnTo>
                  <a:pt x="252602" y="899754"/>
                </a:lnTo>
                <a:cubicBezTo>
                  <a:pt x="113186" y="899754"/>
                  <a:pt x="0" y="786568"/>
                  <a:pt x="0" y="647152"/>
                </a:cubicBezTo>
                <a:lnTo>
                  <a:pt x="0" y="619125"/>
                </a:lnTo>
                <a:close/>
                <a:moveTo>
                  <a:pt x="618946" y="338138"/>
                </a:moveTo>
                <a:cubicBezTo>
                  <a:pt x="773911" y="338138"/>
                  <a:pt x="899754" y="463621"/>
                  <a:pt x="899754" y="618946"/>
                </a:cubicBezTo>
                <a:cubicBezTo>
                  <a:pt x="899754" y="773912"/>
                  <a:pt x="773911" y="899754"/>
                  <a:pt x="618946" y="899754"/>
                </a:cubicBezTo>
                <a:cubicBezTo>
                  <a:pt x="463980" y="899754"/>
                  <a:pt x="338138" y="773912"/>
                  <a:pt x="338138" y="618946"/>
                </a:cubicBezTo>
                <a:cubicBezTo>
                  <a:pt x="338138" y="607800"/>
                  <a:pt x="338857" y="596294"/>
                  <a:pt x="340295" y="585148"/>
                </a:cubicBezTo>
                <a:cubicBezTo>
                  <a:pt x="463980" y="561418"/>
                  <a:pt x="561778" y="463980"/>
                  <a:pt x="585148" y="340296"/>
                </a:cubicBezTo>
                <a:cubicBezTo>
                  <a:pt x="596294" y="339217"/>
                  <a:pt x="607440" y="338138"/>
                  <a:pt x="618946" y="338138"/>
                </a:cubicBezTo>
                <a:close/>
                <a:moveTo>
                  <a:pt x="254262" y="112713"/>
                </a:moveTo>
                <a:lnTo>
                  <a:pt x="310528" y="112713"/>
                </a:lnTo>
                <a:lnTo>
                  <a:pt x="310528" y="140831"/>
                </a:lnTo>
                <a:lnTo>
                  <a:pt x="338661" y="140831"/>
                </a:lnTo>
                <a:lnTo>
                  <a:pt x="366794" y="140831"/>
                </a:lnTo>
                <a:lnTo>
                  <a:pt x="366794" y="197067"/>
                </a:lnTo>
                <a:lnTo>
                  <a:pt x="338661" y="197067"/>
                </a:lnTo>
                <a:lnTo>
                  <a:pt x="310528" y="197067"/>
                </a:lnTo>
                <a:lnTo>
                  <a:pt x="254262" y="197067"/>
                </a:lnTo>
                <a:cubicBezTo>
                  <a:pt x="238753" y="197067"/>
                  <a:pt x="226129" y="210044"/>
                  <a:pt x="226129" y="225545"/>
                </a:cubicBezTo>
                <a:cubicBezTo>
                  <a:pt x="226129" y="240686"/>
                  <a:pt x="238753" y="253663"/>
                  <a:pt x="254262" y="253663"/>
                </a:cubicBezTo>
                <a:lnTo>
                  <a:pt x="310528" y="253663"/>
                </a:lnTo>
                <a:cubicBezTo>
                  <a:pt x="357056" y="253663"/>
                  <a:pt x="394927" y="291514"/>
                  <a:pt x="394927" y="338017"/>
                </a:cubicBezTo>
                <a:cubicBezTo>
                  <a:pt x="394927" y="384521"/>
                  <a:pt x="357056" y="422732"/>
                  <a:pt x="310528" y="422732"/>
                </a:cubicBezTo>
                <a:lnTo>
                  <a:pt x="310528" y="450490"/>
                </a:lnTo>
                <a:lnTo>
                  <a:pt x="254262" y="450490"/>
                </a:lnTo>
                <a:lnTo>
                  <a:pt x="254262" y="422732"/>
                </a:lnTo>
                <a:lnTo>
                  <a:pt x="226129" y="422732"/>
                </a:lnTo>
                <a:lnTo>
                  <a:pt x="197996" y="422732"/>
                </a:lnTo>
                <a:lnTo>
                  <a:pt x="197996" y="366136"/>
                </a:lnTo>
                <a:lnTo>
                  <a:pt x="226129" y="366136"/>
                </a:lnTo>
                <a:lnTo>
                  <a:pt x="254262" y="366136"/>
                </a:lnTo>
                <a:lnTo>
                  <a:pt x="310528" y="366136"/>
                </a:lnTo>
                <a:cubicBezTo>
                  <a:pt x="326037" y="366136"/>
                  <a:pt x="338661" y="353519"/>
                  <a:pt x="338661" y="338017"/>
                </a:cubicBezTo>
                <a:cubicBezTo>
                  <a:pt x="338661" y="322516"/>
                  <a:pt x="326037" y="309899"/>
                  <a:pt x="310528" y="309899"/>
                </a:cubicBezTo>
                <a:lnTo>
                  <a:pt x="254262" y="309899"/>
                </a:lnTo>
                <a:cubicBezTo>
                  <a:pt x="207374" y="309899"/>
                  <a:pt x="169863" y="272048"/>
                  <a:pt x="169863" y="225545"/>
                </a:cubicBezTo>
                <a:cubicBezTo>
                  <a:pt x="169863" y="178682"/>
                  <a:pt x="207374" y="140831"/>
                  <a:pt x="254262" y="140831"/>
                </a:cubicBezTo>
                <a:lnTo>
                  <a:pt x="254262" y="112713"/>
                </a:lnTo>
                <a:close/>
                <a:moveTo>
                  <a:pt x="280808" y="56089"/>
                </a:moveTo>
                <a:cubicBezTo>
                  <a:pt x="156763" y="56089"/>
                  <a:pt x="56090" y="156763"/>
                  <a:pt x="56090" y="280807"/>
                </a:cubicBezTo>
                <a:cubicBezTo>
                  <a:pt x="56090" y="404493"/>
                  <a:pt x="156763" y="505526"/>
                  <a:pt x="280808" y="505526"/>
                </a:cubicBezTo>
                <a:cubicBezTo>
                  <a:pt x="404493" y="505526"/>
                  <a:pt x="505526" y="404493"/>
                  <a:pt x="505526" y="280807"/>
                </a:cubicBezTo>
                <a:cubicBezTo>
                  <a:pt x="505526" y="156763"/>
                  <a:pt x="404493" y="56089"/>
                  <a:pt x="280808" y="56089"/>
                </a:cubicBezTo>
                <a:close/>
                <a:moveTo>
                  <a:pt x="619125" y="0"/>
                </a:moveTo>
                <a:lnTo>
                  <a:pt x="647152" y="0"/>
                </a:lnTo>
                <a:cubicBezTo>
                  <a:pt x="786568" y="0"/>
                  <a:pt x="899754" y="113185"/>
                  <a:pt x="899754" y="252602"/>
                </a:cubicBezTo>
                <a:lnTo>
                  <a:pt x="899754" y="280628"/>
                </a:lnTo>
                <a:lnTo>
                  <a:pt x="787646" y="280628"/>
                </a:lnTo>
                <a:lnTo>
                  <a:pt x="787646" y="224575"/>
                </a:lnTo>
                <a:lnTo>
                  <a:pt x="841544" y="224575"/>
                </a:lnTo>
                <a:cubicBezTo>
                  <a:pt x="827890" y="129355"/>
                  <a:pt x="745965" y="56054"/>
                  <a:pt x="647152" y="56054"/>
                </a:cubicBezTo>
                <a:lnTo>
                  <a:pt x="619125" y="56054"/>
                </a:lnTo>
                <a:lnTo>
                  <a:pt x="619125" y="0"/>
                </a:lnTo>
                <a:close/>
                <a:moveTo>
                  <a:pt x="280808" y="0"/>
                </a:moveTo>
                <a:cubicBezTo>
                  <a:pt x="435773" y="0"/>
                  <a:pt x="561616" y="125482"/>
                  <a:pt x="561616" y="280807"/>
                </a:cubicBezTo>
                <a:cubicBezTo>
                  <a:pt x="561616" y="435774"/>
                  <a:pt x="435773" y="561616"/>
                  <a:pt x="280808" y="561616"/>
                </a:cubicBezTo>
                <a:cubicBezTo>
                  <a:pt x="125483" y="561616"/>
                  <a:pt x="0" y="435774"/>
                  <a:pt x="0" y="280807"/>
                </a:cubicBezTo>
                <a:cubicBezTo>
                  <a:pt x="0" y="125482"/>
                  <a:pt x="125483" y="0"/>
                  <a:pt x="280808" y="0"/>
                </a:cubicBezTo>
                <a:close/>
              </a:path>
            </a:pathLst>
          </a:custGeom>
          <a:solidFill>
            <a:schemeClr val="bg1"/>
          </a:solidFill>
          <a:ln>
            <a:noFill/>
          </a:ln>
          <a:effectLst/>
        </p:spPr>
        <p:txBody>
          <a:bodyPr anchor="ctr"/>
          <a:lstStyle/>
          <a:p>
            <a:endParaRPr lang="en-US" sz="1000"/>
          </a:p>
        </p:txBody>
      </p:sp>
      <p:sp>
        <p:nvSpPr>
          <p:cNvPr id="97" name="Freeform 90">
            <a:extLst>
              <a:ext uri="{FF2B5EF4-FFF2-40B4-BE49-F238E27FC236}">
                <a16:creationId xmlns:a16="http://schemas.microsoft.com/office/drawing/2014/main" id="{8EBEF519-E5B2-1144-938E-69A5C4CF24AE}"/>
              </a:ext>
            </a:extLst>
          </p:cNvPr>
          <p:cNvSpPr>
            <a:spLocks noChangeArrowheads="1"/>
          </p:cNvSpPr>
          <p:nvPr/>
        </p:nvSpPr>
        <p:spPr bwMode="auto">
          <a:xfrm>
            <a:off x="10444566" y="3302992"/>
            <a:ext cx="450850" cy="421481"/>
          </a:xfrm>
          <a:custGeom>
            <a:avLst/>
            <a:gdLst>
              <a:gd name="T0" fmla="*/ 619798 w 901340"/>
              <a:gd name="T1" fmla="*/ 730250 h 842602"/>
              <a:gd name="T2" fmla="*/ 845104 w 901340"/>
              <a:gd name="T3" fmla="*/ 730250 h 842602"/>
              <a:gd name="T4" fmla="*/ 901340 w 901340"/>
              <a:gd name="T5" fmla="*/ 786426 h 842602"/>
              <a:gd name="T6" fmla="*/ 901340 w 901340"/>
              <a:gd name="T7" fmla="*/ 842602 h 842602"/>
              <a:gd name="T8" fmla="*/ 563562 w 901340"/>
              <a:gd name="T9" fmla="*/ 842602 h 842602"/>
              <a:gd name="T10" fmla="*/ 563562 w 901340"/>
              <a:gd name="T11" fmla="*/ 786426 h 842602"/>
              <a:gd name="T12" fmla="*/ 56536 w 901340"/>
              <a:gd name="T13" fmla="*/ 730250 h 842602"/>
              <a:gd name="T14" fmla="*/ 281241 w 901340"/>
              <a:gd name="T15" fmla="*/ 730250 h 842602"/>
              <a:gd name="T16" fmla="*/ 337777 w 901340"/>
              <a:gd name="T17" fmla="*/ 786426 h 842602"/>
              <a:gd name="T18" fmla="*/ 337777 w 901340"/>
              <a:gd name="T19" fmla="*/ 842602 h 842602"/>
              <a:gd name="T20" fmla="*/ 0 w 901340"/>
              <a:gd name="T21" fmla="*/ 842602 h 842602"/>
              <a:gd name="T22" fmla="*/ 0 w 901340"/>
              <a:gd name="T23" fmla="*/ 786426 h 842602"/>
              <a:gd name="T24" fmla="*/ 318349 w 901340"/>
              <a:gd name="T25" fmla="*/ 612775 h 842602"/>
              <a:gd name="T26" fmla="*/ 582992 w 901340"/>
              <a:gd name="T27" fmla="*/ 612775 h 842602"/>
              <a:gd name="T28" fmla="*/ 609241 w 901340"/>
              <a:gd name="T29" fmla="*/ 662402 h 842602"/>
              <a:gd name="T30" fmla="*/ 450670 w 901340"/>
              <a:gd name="T31" fmla="*/ 701318 h 842602"/>
              <a:gd name="T32" fmla="*/ 292100 w 901340"/>
              <a:gd name="T33" fmla="*/ 662402 h 842602"/>
              <a:gd name="T34" fmla="*/ 732270 w 901340"/>
              <a:gd name="T35" fmla="*/ 504825 h 842602"/>
              <a:gd name="T36" fmla="*/ 817201 w 901340"/>
              <a:gd name="T37" fmla="*/ 588881 h 842602"/>
              <a:gd name="T38" fmla="*/ 817201 w 901340"/>
              <a:gd name="T39" fmla="*/ 616900 h 842602"/>
              <a:gd name="T40" fmla="*/ 732270 w 901340"/>
              <a:gd name="T41" fmla="*/ 701316 h 842602"/>
              <a:gd name="T42" fmla="*/ 647700 w 901340"/>
              <a:gd name="T43" fmla="*/ 616900 h 842602"/>
              <a:gd name="T44" fmla="*/ 647700 w 901340"/>
              <a:gd name="T45" fmla="*/ 588881 h 842602"/>
              <a:gd name="T46" fmla="*/ 732270 w 901340"/>
              <a:gd name="T47" fmla="*/ 504825 h 842602"/>
              <a:gd name="T48" fmla="*/ 168095 w 901340"/>
              <a:gd name="T49" fmla="*/ 504825 h 842602"/>
              <a:gd name="T50" fmla="*/ 252053 w 901340"/>
              <a:gd name="T51" fmla="*/ 588881 h 842602"/>
              <a:gd name="T52" fmla="*/ 252053 w 901340"/>
              <a:gd name="T53" fmla="*/ 616900 h 842602"/>
              <a:gd name="T54" fmla="*/ 168095 w 901340"/>
              <a:gd name="T55" fmla="*/ 701316 h 842602"/>
              <a:gd name="T56" fmla="*/ 84137 w 901340"/>
              <a:gd name="T57" fmla="*/ 616900 h 842602"/>
              <a:gd name="T58" fmla="*/ 84137 w 901340"/>
              <a:gd name="T59" fmla="*/ 588881 h 842602"/>
              <a:gd name="T60" fmla="*/ 168095 w 901340"/>
              <a:gd name="T61" fmla="*/ 504825 h 842602"/>
              <a:gd name="T62" fmla="*/ 337524 w 901340"/>
              <a:gd name="T63" fmla="*/ 223837 h 842602"/>
              <a:gd name="T64" fmla="*/ 562589 w 901340"/>
              <a:gd name="T65" fmla="*/ 223837 h 842602"/>
              <a:gd name="T66" fmla="*/ 618765 w 901340"/>
              <a:gd name="T67" fmla="*/ 280013 h 842602"/>
              <a:gd name="T68" fmla="*/ 618765 w 901340"/>
              <a:gd name="T69" fmla="*/ 336190 h 842602"/>
              <a:gd name="T70" fmla="*/ 280987 w 901340"/>
              <a:gd name="T71" fmla="*/ 336190 h 842602"/>
              <a:gd name="T72" fmla="*/ 280987 w 901340"/>
              <a:gd name="T73" fmla="*/ 280013 h 842602"/>
              <a:gd name="T74" fmla="*/ 337524 w 901340"/>
              <a:gd name="T75" fmla="*/ 223837 h 842602"/>
              <a:gd name="T76" fmla="*/ 637877 w 901340"/>
              <a:gd name="T77" fmla="*/ 142875 h 842602"/>
              <a:gd name="T78" fmla="*/ 788626 w 901340"/>
              <a:gd name="T79" fmla="*/ 421914 h 842602"/>
              <a:gd name="T80" fmla="*/ 732230 w 901340"/>
              <a:gd name="T81" fmla="*/ 421914 h 842602"/>
              <a:gd name="T82" fmla="*/ 606425 w 901340"/>
              <a:gd name="T83" fmla="*/ 189742 h 842602"/>
              <a:gd name="T84" fmla="*/ 261899 w 901340"/>
              <a:gd name="T85" fmla="*/ 142875 h 842602"/>
              <a:gd name="T86" fmla="*/ 293326 w 901340"/>
              <a:gd name="T87" fmla="*/ 189657 h 842602"/>
              <a:gd name="T88" fmla="*/ 169064 w 901340"/>
              <a:gd name="T89" fmla="*/ 420327 h 842602"/>
              <a:gd name="T90" fmla="*/ 112712 w 901340"/>
              <a:gd name="T91" fmla="*/ 420327 h 842602"/>
              <a:gd name="T92" fmla="*/ 261899 w 901340"/>
              <a:gd name="T93" fmla="*/ 142875 h 842602"/>
              <a:gd name="T94" fmla="*/ 450670 w 901340"/>
              <a:gd name="T95" fmla="*/ 0 h 842602"/>
              <a:gd name="T96" fmla="*/ 534628 w 901340"/>
              <a:gd name="T97" fmla="*/ 84415 h 842602"/>
              <a:gd name="T98" fmla="*/ 534628 w 901340"/>
              <a:gd name="T99" fmla="*/ 112434 h 842602"/>
              <a:gd name="T100" fmla="*/ 450670 w 901340"/>
              <a:gd name="T101" fmla="*/ 196491 h 842602"/>
              <a:gd name="T102" fmla="*/ 366712 w 901340"/>
              <a:gd name="T103" fmla="*/ 112434 h 842602"/>
              <a:gd name="T104" fmla="*/ 366712 w 901340"/>
              <a:gd name="T105" fmla="*/ 84415 h 842602"/>
              <a:gd name="T106" fmla="*/ 450670 w 901340"/>
              <a:gd name="T107" fmla="*/ 0 h 842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01340" h="842602">
                <a:moveTo>
                  <a:pt x="619798" y="730250"/>
                </a:moveTo>
                <a:lnTo>
                  <a:pt x="845104" y="730250"/>
                </a:lnTo>
                <a:cubicBezTo>
                  <a:pt x="867093" y="752216"/>
                  <a:pt x="879350" y="764460"/>
                  <a:pt x="901340" y="786426"/>
                </a:cubicBezTo>
                <a:lnTo>
                  <a:pt x="901340" y="842602"/>
                </a:lnTo>
                <a:lnTo>
                  <a:pt x="563562" y="842602"/>
                </a:lnTo>
                <a:lnTo>
                  <a:pt x="563562" y="786426"/>
                </a:lnTo>
                <a:lnTo>
                  <a:pt x="619798" y="730250"/>
                </a:lnTo>
                <a:close/>
                <a:moveTo>
                  <a:pt x="56536" y="730250"/>
                </a:moveTo>
                <a:lnTo>
                  <a:pt x="281241" y="730250"/>
                </a:lnTo>
                <a:lnTo>
                  <a:pt x="337777" y="786426"/>
                </a:lnTo>
                <a:lnTo>
                  <a:pt x="337777" y="842602"/>
                </a:lnTo>
                <a:lnTo>
                  <a:pt x="0" y="842602"/>
                </a:lnTo>
                <a:lnTo>
                  <a:pt x="0" y="786426"/>
                </a:lnTo>
                <a:lnTo>
                  <a:pt x="56536" y="730250"/>
                </a:lnTo>
                <a:close/>
                <a:moveTo>
                  <a:pt x="318349" y="612775"/>
                </a:moveTo>
                <a:cubicBezTo>
                  <a:pt x="399252" y="655618"/>
                  <a:pt x="502089" y="655618"/>
                  <a:pt x="582992" y="612775"/>
                </a:cubicBezTo>
                <a:lnTo>
                  <a:pt x="609241" y="662402"/>
                </a:lnTo>
                <a:cubicBezTo>
                  <a:pt x="561058" y="687751"/>
                  <a:pt x="506044" y="701318"/>
                  <a:pt x="450670" y="701318"/>
                </a:cubicBezTo>
                <a:cubicBezTo>
                  <a:pt x="395297" y="701318"/>
                  <a:pt x="340642" y="687751"/>
                  <a:pt x="292100" y="662402"/>
                </a:cubicBezTo>
                <a:lnTo>
                  <a:pt x="318349" y="612775"/>
                </a:lnTo>
                <a:close/>
                <a:moveTo>
                  <a:pt x="732270" y="504825"/>
                </a:moveTo>
                <a:cubicBezTo>
                  <a:pt x="778892" y="504825"/>
                  <a:pt x="817201" y="542542"/>
                  <a:pt x="817201" y="588881"/>
                </a:cubicBezTo>
                <a:lnTo>
                  <a:pt x="817201" y="616900"/>
                </a:lnTo>
                <a:cubicBezTo>
                  <a:pt x="817201" y="663598"/>
                  <a:pt x="778892" y="701316"/>
                  <a:pt x="732270" y="701316"/>
                </a:cubicBezTo>
                <a:cubicBezTo>
                  <a:pt x="685648" y="701316"/>
                  <a:pt x="647700" y="663598"/>
                  <a:pt x="647700" y="616900"/>
                </a:cubicBezTo>
                <a:lnTo>
                  <a:pt x="647700" y="588881"/>
                </a:lnTo>
                <a:cubicBezTo>
                  <a:pt x="647700" y="542542"/>
                  <a:pt x="685648" y="504825"/>
                  <a:pt x="732270" y="504825"/>
                </a:cubicBezTo>
                <a:close/>
                <a:moveTo>
                  <a:pt x="168095" y="504825"/>
                </a:moveTo>
                <a:cubicBezTo>
                  <a:pt x="214739" y="504825"/>
                  <a:pt x="252053" y="542542"/>
                  <a:pt x="252053" y="588881"/>
                </a:cubicBezTo>
                <a:lnTo>
                  <a:pt x="252053" y="616900"/>
                </a:lnTo>
                <a:cubicBezTo>
                  <a:pt x="252053" y="663598"/>
                  <a:pt x="214739" y="701316"/>
                  <a:pt x="168095" y="701316"/>
                </a:cubicBezTo>
                <a:cubicBezTo>
                  <a:pt x="121811" y="701316"/>
                  <a:pt x="84137" y="663598"/>
                  <a:pt x="84137" y="616900"/>
                </a:cubicBezTo>
                <a:lnTo>
                  <a:pt x="84137" y="588881"/>
                </a:lnTo>
                <a:cubicBezTo>
                  <a:pt x="84137" y="542542"/>
                  <a:pt x="121811" y="504825"/>
                  <a:pt x="168095" y="504825"/>
                </a:cubicBezTo>
                <a:close/>
                <a:moveTo>
                  <a:pt x="337524" y="223837"/>
                </a:moveTo>
                <a:lnTo>
                  <a:pt x="562589" y="223837"/>
                </a:lnTo>
                <a:cubicBezTo>
                  <a:pt x="584555" y="245803"/>
                  <a:pt x="596799" y="258407"/>
                  <a:pt x="618765" y="280013"/>
                </a:cubicBezTo>
                <a:lnTo>
                  <a:pt x="618765" y="336190"/>
                </a:lnTo>
                <a:lnTo>
                  <a:pt x="280987" y="336190"/>
                </a:lnTo>
                <a:lnTo>
                  <a:pt x="280987" y="280013"/>
                </a:lnTo>
                <a:cubicBezTo>
                  <a:pt x="302954" y="258407"/>
                  <a:pt x="315557" y="245803"/>
                  <a:pt x="337524" y="223837"/>
                </a:cubicBezTo>
                <a:close/>
                <a:moveTo>
                  <a:pt x="637877" y="142875"/>
                </a:moveTo>
                <a:cubicBezTo>
                  <a:pt x="732230" y="205605"/>
                  <a:pt x="788626" y="309794"/>
                  <a:pt x="788626" y="421914"/>
                </a:cubicBezTo>
                <a:lnTo>
                  <a:pt x="732230" y="421914"/>
                </a:lnTo>
                <a:cubicBezTo>
                  <a:pt x="732230" y="328901"/>
                  <a:pt x="685234" y="242017"/>
                  <a:pt x="606425" y="189742"/>
                </a:cubicBezTo>
                <a:lnTo>
                  <a:pt x="637877" y="142875"/>
                </a:lnTo>
                <a:close/>
                <a:moveTo>
                  <a:pt x="261899" y="142875"/>
                </a:moveTo>
                <a:lnTo>
                  <a:pt x="293326" y="189657"/>
                </a:lnTo>
                <a:cubicBezTo>
                  <a:pt x="215301" y="241477"/>
                  <a:pt x="169064" y="327843"/>
                  <a:pt x="169064" y="420327"/>
                </a:cubicBezTo>
                <a:lnTo>
                  <a:pt x="112712" y="420327"/>
                </a:lnTo>
                <a:cubicBezTo>
                  <a:pt x="112712" y="309130"/>
                  <a:pt x="168341" y="205491"/>
                  <a:pt x="261899" y="142875"/>
                </a:cubicBezTo>
                <a:close/>
                <a:moveTo>
                  <a:pt x="450670" y="0"/>
                </a:moveTo>
                <a:cubicBezTo>
                  <a:pt x="496955" y="0"/>
                  <a:pt x="534628" y="37717"/>
                  <a:pt x="534628" y="84415"/>
                </a:cubicBezTo>
                <a:lnTo>
                  <a:pt x="534628" y="112434"/>
                </a:lnTo>
                <a:cubicBezTo>
                  <a:pt x="534628" y="158773"/>
                  <a:pt x="496955" y="196491"/>
                  <a:pt x="450670" y="196491"/>
                </a:cubicBezTo>
                <a:cubicBezTo>
                  <a:pt x="404386" y="196491"/>
                  <a:pt x="366712" y="158773"/>
                  <a:pt x="366712" y="112434"/>
                </a:cubicBezTo>
                <a:lnTo>
                  <a:pt x="366712" y="84415"/>
                </a:lnTo>
                <a:cubicBezTo>
                  <a:pt x="366712" y="37717"/>
                  <a:pt x="404386" y="0"/>
                  <a:pt x="450670" y="0"/>
                </a:cubicBezTo>
                <a:close/>
              </a:path>
            </a:pathLst>
          </a:custGeom>
          <a:solidFill>
            <a:schemeClr val="bg1"/>
          </a:solidFill>
          <a:ln>
            <a:noFill/>
          </a:ln>
          <a:effectLst/>
        </p:spPr>
        <p:txBody>
          <a:bodyPr anchor="ctr"/>
          <a:lstStyle/>
          <a:p>
            <a:endParaRPr lang="en-US" sz="1000"/>
          </a:p>
        </p:txBody>
      </p:sp>
      <p:sp>
        <p:nvSpPr>
          <p:cNvPr id="98" name="Freeform 82">
            <a:extLst>
              <a:ext uri="{FF2B5EF4-FFF2-40B4-BE49-F238E27FC236}">
                <a16:creationId xmlns:a16="http://schemas.microsoft.com/office/drawing/2014/main" id="{C01B331E-7737-3D4B-B3E2-F6331A921580}"/>
              </a:ext>
            </a:extLst>
          </p:cNvPr>
          <p:cNvSpPr>
            <a:spLocks noChangeArrowheads="1"/>
          </p:cNvSpPr>
          <p:nvPr/>
        </p:nvSpPr>
        <p:spPr bwMode="auto">
          <a:xfrm>
            <a:off x="10444566" y="1518846"/>
            <a:ext cx="450057" cy="421482"/>
          </a:xfrm>
          <a:custGeom>
            <a:avLst/>
            <a:gdLst>
              <a:gd name="T0" fmla="*/ 28575 w 899753"/>
              <a:gd name="T1" fmla="*/ 444500 h 842603"/>
              <a:gd name="T2" fmla="*/ 65686 w 899753"/>
              <a:gd name="T3" fmla="*/ 449899 h 842603"/>
              <a:gd name="T4" fmla="*/ 366179 w 899753"/>
              <a:gd name="T5" fmla="*/ 475816 h 842603"/>
              <a:gd name="T6" fmla="*/ 366179 w 899753"/>
              <a:gd name="T7" fmla="*/ 533047 h 842603"/>
              <a:gd name="T8" fmla="*/ 535161 w 899753"/>
              <a:gd name="T9" fmla="*/ 533047 h 842603"/>
              <a:gd name="T10" fmla="*/ 535161 w 899753"/>
              <a:gd name="T11" fmla="*/ 475816 h 842603"/>
              <a:gd name="T12" fmla="*/ 835293 w 899753"/>
              <a:gd name="T13" fmla="*/ 449899 h 842603"/>
              <a:gd name="T14" fmla="*/ 872765 w 899753"/>
              <a:gd name="T15" fmla="*/ 444500 h 842603"/>
              <a:gd name="T16" fmla="*/ 872765 w 899753"/>
              <a:gd name="T17" fmla="*/ 769894 h 842603"/>
              <a:gd name="T18" fmla="*/ 799984 w 899753"/>
              <a:gd name="T19" fmla="*/ 842603 h 842603"/>
              <a:gd name="T20" fmla="*/ 101356 w 899753"/>
              <a:gd name="T21" fmla="*/ 842603 h 842603"/>
              <a:gd name="T22" fmla="*/ 28575 w 899753"/>
              <a:gd name="T23" fmla="*/ 769894 h 842603"/>
              <a:gd name="T24" fmla="*/ 348884 w 899753"/>
              <a:gd name="T25" fmla="*/ 56606 h 842603"/>
              <a:gd name="T26" fmla="*/ 337362 w 899753"/>
              <a:gd name="T27" fmla="*/ 68144 h 842603"/>
              <a:gd name="T28" fmla="*/ 337362 w 899753"/>
              <a:gd name="T29" fmla="*/ 112852 h 842603"/>
              <a:gd name="T30" fmla="*/ 562391 w 899753"/>
              <a:gd name="T31" fmla="*/ 112852 h 842603"/>
              <a:gd name="T32" fmla="*/ 562391 w 899753"/>
              <a:gd name="T33" fmla="*/ 68144 h 842603"/>
              <a:gd name="T34" fmla="*/ 550869 w 899753"/>
              <a:gd name="T35" fmla="*/ 56606 h 842603"/>
              <a:gd name="T36" fmla="*/ 325841 w 899753"/>
              <a:gd name="T37" fmla="*/ 0 h 842603"/>
              <a:gd name="T38" fmla="*/ 573912 w 899753"/>
              <a:gd name="T39" fmla="*/ 0 h 842603"/>
              <a:gd name="T40" fmla="*/ 618558 w 899753"/>
              <a:gd name="T41" fmla="*/ 44708 h 842603"/>
              <a:gd name="T42" fmla="*/ 618558 w 899753"/>
              <a:gd name="T43" fmla="*/ 112852 h 842603"/>
              <a:gd name="T44" fmla="*/ 855108 w 899753"/>
              <a:gd name="T45" fmla="*/ 112852 h 842603"/>
              <a:gd name="T46" fmla="*/ 899753 w 899753"/>
              <a:gd name="T47" fmla="*/ 157561 h 842603"/>
              <a:gd name="T48" fmla="*/ 899753 w 899753"/>
              <a:gd name="T49" fmla="*/ 390837 h 842603"/>
              <a:gd name="T50" fmla="*/ 816943 w 899753"/>
              <a:gd name="T51" fmla="*/ 402014 h 842603"/>
              <a:gd name="T52" fmla="*/ 534307 w 899753"/>
              <a:gd name="T53" fmla="*/ 425089 h 842603"/>
              <a:gd name="T54" fmla="*/ 534307 w 899753"/>
              <a:gd name="T55" fmla="*/ 366320 h 842603"/>
              <a:gd name="T56" fmla="*/ 365446 w 899753"/>
              <a:gd name="T57" fmla="*/ 366320 h 842603"/>
              <a:gd name="T58" fmla="*/ 365446 w 899753"/>
              <a:gd name="T59" fmla="*/ 425089 h 842603"/>
              <a:gd name="T60" fmla="*/ 83171 w 899753"/>
              <a:gd name="T61" fmla="*/ 402014 h 842603"/>
              <a:gd name="T62" fmla="*/ 0 w 899753"/>
              <a:gd name="T63" fmla="*/ 390837 h 842603"/>
              <a:gd name="T64" fmla="*/ 0 w 899753"/>
              <a:gd name="T65" fmla="*/ 157561 h 842603"/>
              <a:gd name="T66" fmla="*/ 44646 w 899753"/>
              <a:gd name="T67" fmla="*/ 112852 h 842603"/>
              <a:gd name="T68" fmla="*/ 281195 w 899753"/>
              <a:gd name="T69" fmla="*/ 112852 h 842603"/>
              <a:gd name="T70" fmla="*/ 281195 w 899753"/>
              <a:gd name="T71" fmla="*/ 44708 h 8426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9753" h="842603">
                <a:moveTo>
                  <a:pt x="28575" y="444500"/>
                </a:moveTo>
                <a:lnTo>
                  <a:pt x="65686" y="449899"/>
                </a:lnTo>
                <a:cubicBezTo>
                  <a:pt x="165490" y="463937"/>
                  <a:pt x="265654" y="472576"/>
                  <a:pt x="366179" y="475816"/>
                </a:cubicBezTo>
                <a:lnTo>
                  <a:pt x="366179" y="533047"/>
                </a:lnTo>
                <a:lnTo>
                  <a:pt x="535161" y="533047"/>
                </a:lnTo>
                <a:lnTo>
                  <a:pt x="535161" y="475816"/>
                </a:lnTo>
                <a:cubicBezTo>
                  <a:pt x="635325" y="472576"/>
                  <a:pt x="735850" y="463937"/>
                  <a:pt x="835293" y="449899"/>
                </a:cubicBezTo>
                <a:lnTo>
                  <a:pt x="872765" y="444500"/>
                </a:lnTo>
                <a:lnTo>
                  <a:pt x="872765" y="769894"/>
                </a:lnTo>
                <a:lnTo>
                  <a:pt x="799984" y="842603"/>
                </a:lnTo>
                <a:lnTo>
                  <a:pt x="101356" y="842603"/>
                </a:lnTo>
                <a:lnTo>
                  <a:pt x="28575" y="769894"/>
                </a:lnTo>
                <a:lnTo>
                  <a:pt x="28575" y="444500"/>
                </a:lnTo>
                <a:close/>
                <a:moveTo>
                  <a:pt x="348884" y="56606"/>
                </a:moveTo>
                <a:lnTo>
                  <a:pt x="337362" y="68144"/>
                </a:lnTo>
                <a:lnTo>
                  <a:pt x="337362" y="112852"/>
                </a:lnTo>
                <a:lnTo>
                  <a:pt x="562391" y="112852"/>
                </a:lnTo>
                <a:lnTo>
                  <a:pt x="562391" y="68144"/>
                </a:lnTo>
                <a:lnTo>
                  <a:pt x="550869" y="56606"/>
                </a:lnTo>
                <a:lnTo>
                  <a:pt x="348884" y="56606"/>
                </a:lnTo>
                <a:close/>
                <a:moveTo>
                  <a:pt x="325841" y="0"/>
                </a:moveTo>
                <a:lnTo>
                  <a:pt x="573912" y="0"/>
                </a:lnTo>
                <a:lnTo>
                  <a:pt x="618558" y="44708"/>
                </a:lnTo>
                <a:lnTo>
                  <a:pt x="618558" y="112852"/>
                </a:lnTo>
                <a:lnTo>
                  <a:pt x="855108" y="112852"/>
                </a:lnTo>
                <a:lnTo>
                  <a:pt x="899753" y="157561"/>
                </a:lnTo>
                <a:lnTo>
                  <a:pt x="899753" y="390837"/>
                </a:lnTo>
                <a:lnTo>
                  <a:pt x="816943" y="402014"/>
                </a:lnTo>
                <a:cubicBezTo>
                  <a:pt x="722971" y="414633"/>
                  <a:pt x="628639" y="422205"/>
                  <a:pt x="534307" y="425089"/>
                </a:cubicBezTo>
                <a:lnTo>
                  <a:pt x="534307" y="366320"/>
                </a:lnTo>
                <a:lnTo>
                  <a:pt x="365446" y="366320"/>
                </a:lnTo>
                <a:lnTo>
                  <a:pt x="365446" y="425089"/>
                </a:lnTo>
                <a:cubicBezTo>
                  <a:pt x="271114" y="422205"/>
                  <a:pt x="176782" y="414633"/>
                  <a:pt x="83171" y="402014"/>
                </a:cubicBezTo>
                <a:lnTo>
                  <a:pt x="0" y="390837"/>
                </a:lnTo>
                <a:lnTo>
                  <a:pt x="0" y="157561"/>
                </a:lnTo>
                <a:lnTo>
                  <a:pt x="44646" y="112852"/>
                </a:lnTo>
                <a:lnTo>
                  <a:pt x="281195" y="112852"/>
                </a:lnTo>
                <a:lnTo>
                  <a:pt x="281195" y="44708"/>
                </a:lnTo>
                <a:lnTo>
                  <a:pt x="325841" y="0"/>
                </a:lnTo>
                <a:close/>
              </a:path>
            </a:pathLst>
          </a:custGeom>
          <a:solidFill>
            <a:schemeClr val="bg1"/>
          </a:solidFill>
          <a:ln>
            <a:noFill/>
          </a:ln>
          <a:effectLst/>
        </p:spPr>
        <p:txBody>
          <a:bodyPr anchor="ctr"/>
          <a:lstStyle/>
          <a:p>
            <a:endParaRPr lang="en-US" sz="1000"/>
          </a:p>
        </p:txBody>
      </p:sp>
      <p:sp>
        <p:nvSpPr>
          <p:cNvPr id="36" name="TextBox 35">
            <a:extLst>
              <a:ext uri="{FF2B5EF4-FFF2-40B4-BE49-F238E27FC236}">
                <a16:creationId xmlns:a16="http://schemas.microsoft.com/office/drawing/2014/main" id="{D12E32BC-6CCF-4102-AFD8-D3A366E888A7}"/>
              </a:ext>
            </a:extLst>
          </p:cNvPr>
          <p:cNvSpPr txBox="1"/>
          <p:nvPr/>
        </p:nvSpPr>
        <p:spPr>
          <a:xfrm>
            <a:off x="1920443" y="5097309"/>
            <a:ext cx="3796702" cy="577530"/>
          </a:xfrm>
          <a:prstGeom prst="rect">
            <a:avLst/>
          </a:prstGeom>
          <a:noFill/>
        </p:spPr>
        <p:txBody>
          <a:bodyPr wrap="square" rtlCol="0" anchor="t">
            <a:spAutoFit/>
          </a:bodyPr>
          <a:lstStyle/>
          <a:p>
            <a:pPr marR="0" lvl="0" indent="0" fontAlgn="auto">
              <a:lnSpc>
                <a:spcPts val="1750"/>
              </a:lnSpc>
              <a:spcBef>
                <a:spcPts val="0"/>
              </a:spcBef>
              <a:spcAft>
                <a:spcPts val="0"/>
              </a:spcAft>
              <a:buClrTx/>
              <a:buSzTx/>
              <a:buFontTx/>
              <a:buNone/>
              <a:tabLst/>
              <a:defRPr/>
            </a:pPr>
            <a:r>
              <a:rPr lang="en-US" sz="2400">
                <a:ea typeface="Lato Light" panose="020F0502020204030203" pitchFamily="34" charset="0"/>
                <a:cs typeface="Lato Light" panose="020F0502020204030203" pitchFamily="34" charset="0"/>
              </a:rPr>
              <a:t>Improve information sharing and research visibility</a:t>
            </a:r>
          </a:p>
        </p:txBody>
      </p:sp>
      <p:pic>
        <p:nvPicPr>
          <p:cNvPr id="7" name="Graphic 6" descr="Group of men with solid fill">
            <a:extLst>
              <a:ext uri="{FF2B5EF4-FFF2-40B4-BE49-F238E27FC236}">
                <a16:creationId xmlns:a16="http://schemas.microsoft.com/office/drawing/2014/main" id="{2EAD12A1-0414-4520-B534-83C6BB1FD0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0071" y="5071065"/>
            <a:ext cx="588376" cy="588376"/>
          </a:xfrm>
          <a:prstGeom prst="rect">
            <a:avLst/>
          </a:prstGeom>
        </p:spPr>
      </p:pic>
      <p:pic>
        <p:nvPicPr>
          <p:cNvPr id="33" name="Picture 32" descr="Text&#10;&#10;Description automatically generated">
            <a:extLst>
              <a:ext uri="{FF2B5EF4-FFF2-40B4-BE49-F238E27FC236}">
                <a16:creationId xmlns:a16="http://schemas.microsoft.com/office/drawing/2014/main" id="{95E70C04-4C99-48E6-A549-0AFFF1FE7C30}"/>
              </a:ext>
            </a:extLst>
          </p:cNvPr>
          <p:cNvPicPr>
            <a:picLocks noChangeAspect="1"/>
          </p:cNvPicPr>
          <p:nvPr/>
        </p:nvPicPr>
        <p:blipFill>
          <a:blip r:embed="rId5"/>
          <a:stretch>
            <a:fillRect/>
          </a:stretch>
        </p:blipFill>
        <p:spPr>
          <a:xfrm>
            <a:off x="36947" y="27709"/>
            <a:ext cx="1524434" cy="812144"/>
          </a:xfrm>
          <a:prstGeom prst="rect">
            <a:avLst/>
          </a:prstGeom>
          <a:ln w="19050">
            <a:solidFill>
              <a:schemeClr val="tx1"/>
            </a:solidFill>
          </a:ln>
        </p:spPr>
      </p:pic>
    </p:spTree>
    <p:extLst>
      <p:ext uri="{BB962C8B-B14F-4D97-AF65-F5344CB8AC3E}">
        <p14:creationId xmlns:p14="http://schemas.microsoft.com/office/powerpoint/2010/main" val="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0962E2E-E9F7-46F1-9EB4-CA5459BF9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3154" y="1764107"/>
            <a:ext cx="1816727" cy="2434789"/>
          </a:xfrm>
          <a:prstGeom prst="rect">
            <a:avLst/>
          </a:prstGeom>
        </p:spPr>
      </p:pic>
      <p:sp>
        <p:nvSpPr>
          <p:cNvPr id="2" name="TextBox 1">
            <a:extLst>
              <a:ext uri="{FF2B5EF4-FFF2-40B4-BE49-F238E27FC236}">
                <a16:creationId xmlns:a16="http://schemas.microsoft.com/office/drawing/2014/main" id="{F75ADF56-DF3D-4B1E-9CE5-E28622E07518}"/>
              </a:ext>
            </a:extLst>
          </p:cNvPr>
          <p:cNvSpPr txBox="1"/>
          <p:nvPr/>
        </p:nvSpPr>
        <p:spPr>
          <a:xfrm>
            <a:off x="792731" y="1645310"/>
            <a:ext cx="10550433" cy="4170372"/>
          </a:xfrm>
          <a:prstGeom prst="rect">
            <a:avLst/>
          </a:prstGeom>
          <a:noFill/>
        </p:spPr>
        <p:txBody>
          <a:bodyPr wrap="square" lIns="91440" tIns="45720" rIns="91440" bIns="45720" rtlCol="0" anchor="t">
            <a:spAutoFit/>
          </a:bodyPr>
          <a:lstStyle/>
          <a:p>
            <a:pPr algn="l">
              <a:spcAft>
                <a:spcPts val="600"/>
              </a:spcAft>
            </a:pPr>
            <a:r>
              <a:rPr lang="en-US" sz="3600" b="1" i="0" u="none" strike="noStrike" baseline="0">
                <a:solidFill>
                  <a:srgbClr val="44546A"/>
                </a:solidFill>
              </a:rPr>
              <a:t>Registry Diversity, Equity and Inclusion Goals:</a:t>
            </a:r>
          </a:p>
          <a:p>
            <a:pPr marL="285750" indent="-285750" algn="l">
              <a:buFont typeface="Arial" panose="020B0604020202020204" pitchFamily="34" charset="0"/>
              <a:buChar char="•"/>
            </a:pPr>
            <a:r>
              <a:rPr lang="en-US" sz="2800" i="0" u="none" strike="noStrike" baseline="0"/>
              <a:t>Actively promote Inclusion, Diversity, Equity, and Access in VA Research </a:t>
            </a:r>
          </a:p>
          <a:p>
            <a:pPr marL="285750" indent="-285750" algn="l">
              <a:buFont typeface="Arial" panose="020B0604020202020204" pitchFamily="34" charset="0"/>
              <a:buChar char="•"/>
            </a:pPr>
            <a:r>
              <a:rPr lang="en-US" sz="2800" i="0" u="none" strike="noStrike" baseline="0"/>
              <a:t>Increasing awareness and recruitment capacity at facilities in </a:t>
            </a:r>
            <a:br>
              <a:rPr lang="en-US" sz="2800" i="0" u="none" strike="noStrike" baseline="0"/>
            </a:br>
            <a:r>
              <a:rPr lang="en-US" sz="2800" i="0" u="none" strike="noStrike" baseline="0"/>
              <a:t>rural areas or </a:t>
            </a:r>
            <a:r>
              <a:rPr lang="en-US" sz="2800"/>
              <a:t>reaching out to </a:t>
            </a:r>
            <a:r>
              <a:rPr lang="en-US" sz="2800" i="0" u="none" strike="noStrike" baseline="0"/>
              <a:t>under-represented populations</a:t>
            </a:r>
          </a:p>
          <a:p>
            <a:pPr marL="285750" indent="-285750" algn="l">
              <a:buFont typeface="Arial" panose="020B0604020202020204" pitchFamily="34" charset="0"/>
              <a:buChar char="•"/>
            </a:pPr>
            <a:r>
              <a:rPr lang="en-US" sz="2800"/>
              <a:t>Working with specific study team to support focused recruitment of under-represented populations</a:t>
            </a:r>
          </a:p>
          <a:p>
            <a:pPr marL="285750" indent="-285750" algn="l">
              <a:buFont typeface="Arial" panose="020B0604020202020204" pitchFamily="34" charset="0"/>
              <a:buChar char="•"/>
            </a:pPr>
            <a:r>
              <a:rPr lang="en-US" sz="2800"/>
              <a:t>Collaborate with DEI Workgroups to increase recruitment into VA Research across diverse groups</a:t>
            </a:r>
          </a:p>
        </p:txBody>
      </p:sp>
      <p:sp>
        <p:nvSpPr>
          <p:cNvPr id="16" name="Google Shape;650;p28">
            <a:extLst>
              <a:ext uri="{FF2B5EF4-FFF2-40B4-BE49-F238E27FC236}">
                <a16:creationId xmlns:a16="http://schemas.microsoft.com/office/drawing/2014/main" id="{663F8380-503D-4110-82F9-3F65804ECA65}"/>
              </a:ext>
            </a:extLst>
          </p:cNvPr>
          <p:cNvSpPr txBox="1"/>
          <p:nvPr/>
        </p:nvSpPr>
        <p:spPr>
          <a:xfrm>
            <a:off x="0" y="115830"/>
            <a:ext cx="12192000" cy="636391"/>
          </a:xfrm>
          <a:prstGeom prst="rect">
            <a:avLst/>
          </a:prstGeom>
          <a:noFill/>
          <a:ln>
            <a:noFill/>
          </a:ln>
        </p:spPr>
        <p:txBody>
          <a:bodyPr spcFirstLastPara="1" wrap="square" lIns="45713" tIns="22850" rIns="45713" bIns="22850" anchor="t" anchorCtr="0">
            <a:noAutofit/>
          </a:bodyPr>
          <a:lstStyle/>
          <a:p>
            <a:pPr algn="ctr">
              <a:defRPr/>
            </a:pPr>
            <a:r>
              <a:rPr lang="en-US" sz="4400" b="1">
                <a:solidFill>
                  <a:schemeClr val="bg1"/>
                </a:solidFill>
                <a:latin typeface="Calibri" panose="020F0502020204030204"/>
                <a:ea typeface="Lato"/>
                <a:cs typeface="Lato"/>
              </a:rPr>
              <a:t>   </a:t>
            </a:r>
            <a:r>
              <a:rPr kumimoji="0" lang="en-US" sz="4400" b="1" i="0" u="none" strike="noStrike" kern="1200" cap="none" spc="0" normalizeH="0" baseline="0" noProof="0">
                <a:ln>
                  <a:noFill/>
                </a:ln>
                <a:solidFill>
                  <a:schemeClr val="bg1"/>
                </a:solidFill>
                <a:effectLst/>
                <a:uLnTx/>
                <a:uFillTx/>
                <a:latin typeface="Calibri" panose="020F0502020204030204"/>
                <a:ea typeface="Lato"/>
                <a:cs typeface="Lato"/>
              </a:rPr>
              <a:t> VA Research Volunteer Registry</a:t>
            </a:r>
            <a:endParaRPr lang="en-US" sz="4400" b="1" i="0" u="none" strike="noStrike" kern="1200" cap="none" spc="0" normalizeH="0" baseline="0" noProof="0">
              <a:ln>
                <a:noFill/>
              </a:ln>
              <a:solidFill>
                <a:schemeClr val="bg1"/>
              </a:solidFill>
              <a:effectLst/>
              <a:uLnTx/>
              <a:uFillTx/>
              <a:latin typeface="Calibri" panose="020F0502020204030204"/>
              <a:ea typeface="Lato"/>
              <a:cs typeface="Lato"/>
            </a:endParaRPr>
          </a:p>
        </p:txBody>
      </p:sp>
      <p:pic>
        <p:nvPicPr>
          <p:cNvPr id="5" name="Picture 4" descr="Text&#10;&#10;Description automatically generated">
            <a:extLst>
              <a:ext uri="{FF2B5EF4-FFF2-40B4-BE49-F238E27FC236}">
                <a16:creationId xmlns:a16="http://schemas.microsoft.com/office/drawing/2014/main" id="{F182B287-9B85-415A-AA76-B6F65FF79095}"/>
              </a:ext>
            </a:extLst>
          </p:cNvPr>
          <p:cNvPicPr>
            <a:picLocks noChangeAspect="1"/>
          </p:cNvPicPr>
          <p:nvPr/>
        </p:nvPicPr>
        <p:blipFill>
          <a:blip r:embed="rId4"/>
          <a:stretch>
            <a:fillRect/>
          </a:stretch>
        </p:blipFill>
        <p:spPr>
          <a:xfrm>
            <a:off x="36947" y="27709"/>
            <a:ext cx="1524434" cy="812144"/>
          </a:xfrm>
          <a:prstGeom prst="rect">
            <a:avLst/>
          </a:prstGeom>
          <a:ln w="19050">
            <a:solidFill>
              <a:schemeClr val="tx1"/>
            </a:solidFill>
          </a:ln>
        </p:spPr>
      </p:pic>
    </p:spTree>
    <p:extLst>
      <p:ext uri="{BB962C8B-B14F-4D97-AF65-F5344CB8AC3E}">
        <p14:creationId xmlns:p14="http://schemas.microsoft.com/office/powerpoint/2010/main" val="192556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649"/>
        <p:cNvGrpSpPr/>
        <p:nvPr/>
      </p:nvGrpSpPr>
      <p:grpSpPr>
        <a:xfrm>
          <a:off x="0" y="0"/>
          <a:ext cx="0" cy="0"/>
          <a:chOff x="0" y="0"/>
          <a:chExt cx="0" cy="0"/>
        </a:xfrm>
      </p:grpSpPr>
      <p:sp>
        <p:nvSpPr>
          <p:cNvPr id="35" name="Arrow: Curved Down 34">
            <a:extLst>
              <a:ext uri="{FF2B5EF4-FFF2-40B4-BE49-F238E27FC236}">
                <a16:creationId xmlns:a16="http://schemas.microsoft.com/office/drawing/2014/main" id="{D682479C-AB10-44E3-A342-FDF130BF2DC2}"/>
              </a:ext>
            </a:extLst>
          </p:cNvPr>
          <p:cNvSpPr/>
          <p:nvPr/>
        </p:nvSpPr>
        <p:spPr>
          <a:xfrm>
            <a:off x="7065244" y="1780025"/>
            <a:ext cx="2019201" cy="591023"/>
          </a:xfrm>
          <a:prstGeom prst="curvedDownArrow">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urved Down 33">
            <a:extLst>
              <a:ext uri="{FF2B5EF4-FFF2-40B4-BE49-F238E27FC236}">
                <a16:creationId xmlns:a16="http://schemas.microsoft.com/office/drawing/2014/main" id="{3C32FF88-80B5-496E-A50D-26BDC9C9E07A}"/>
              </a:ext>
            </a:extLst>
          </p:cNvPr>
          <p:cNvSpPr/>
          <p:nvPr/>
        </p:nvSpPr>
        <p:spPr>
          <a:xfrm>
            <a:off x="2731424" y="1783554"/>
            <a:ext cx="2019201" cy="591023"/>
          </a:xfrm>
          <a:prstGeom prst="curvedDownArrow">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0" name="Google Shape;650;p28"/>
          <p:cNvSpPr txBox="1"/>
          <p:nvPr/>
        </p:nvSpPr>
        <p:spPr>
          <a:xfrm>
            <a:off x="0" y="115830"/>
            <a:ext cx="12192000" cy="636391"/>
          </a:xfrm>
          <a:prstGeom prst="rect">
            <a:avLst/>
          </a:prstGeom>
          <a:noFill/>
          <a:ln>
            <a:noFill/>
          </a:ln>
        </p:spPr>
        <p:txBody>
          <a:bodyPr spcFirstLastPara="1" wrap="square" lIns="45713" tIns="22850" rIns="45713" bIns="22850" anchor="t" anchorCtr="0">
            <a:noAutofit/>
          </a:bodyPr>
          <a:lstStyle/>
          <a:p>
            <a:pPr algn="ctr">
              <a:defRPr/>
            </a:pPr>
            <a:r>
              <a:rPr lang="en-US" sz="4400" b="1">
                <a:solidFill>
                  <a:schemeClr val="bg1"/>
                </a:solidFill>
                <a:latin typeface="Calibri" panose="020F0502020204030204"/>
                <a:ea typeface="Lato"/>
                <a:cs typeface="Lato"/>
              </a:rPr>
              <a:t>   </a:t>
            </a:r>
            <a:r>
              <a:rPr kumimoji="0" lang="en-US" sz="4400" b="1" i="0" u="none" strike="noStrike" kern="1200" cap="none" spc="0" normalizeH="0" baseline="0" noProof="0">
                <a:ln>
                  <a:noFill/>
                </a:ln>
                <a:solidFill>
                  <a:schemeClr val="bg1"/>
                </a:solidFill>
                <a:effectLst/>
                <a:uLnTx/>
                <a:uFillTx/>
                <a:latin typeface="Calibri" panose="020F0502020204030204"/>
                <a:ea typeface="Lato"/>
                <a:cs typeface="Lato"/>
              </a:rPr>
              <a:t> VA Research Volunteer Program</a:t>
            </a:r>
            <a:endParaRPr lang="en-US" sz="4400" b="1" i="0" u="none" strike="noStrike" kern="1200" cap="none" spc="0" normalizeH="0" baseline="30000" noProof="0">
              <a:ln>
                <a:noFill/>
              </a:ln>
              <a:solidFill>
                <a:schemeClr val="bg1"/>
              </a:solidFill>
              <a:effectLst/>
              <a:uLnTx/>
              <a:uFillTx/>
              <a:latin typeface="Calibri" panose="020F0502020204030204"/>
              <a:ea typeface="Lato"/>
              <a:cs typeface="Lato"/>
            </a:endParaRPr>
          </a:p>
        </p:txBody>
      </p:sp>
      <p:sp>
        <p:nvSpPr>
          <p:cNvPr id="651" name="Google Shape;651;p28"/>
          <p:cNvSpPr txBox="1"/>
          <p:nvPr/>
        </p:nvSpPr>
        <p:spPr>
          <a:xfrm>
            <a:off x="2879640" y="997435"/>
            <a:ext cx="6432720" cy="207949"/>
          </a:xfrm>
          <a:prstGeom prst="rect">
            <a:avLst/>
          </a:prstGeom>
          <a:noFill/>
          <a:ln>
            <a:noFill/>
          </a:ln>
        </p:spPr>
        <p:txBody>
          <a:bodyPr spcFirstLastPara="1" wrap="square" lIns="45713" tIns="22850" rIns="45713" bIns="2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Poppins Light"/>
                <a:sym typeface="Poppins Light"/>
              </a:rPr>
              <a:t>Veteran’s Enrollment to Participation </a:t>
            </a: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Google Shape;656;p28"/>
          <p:cNvSpPr/>
          <p:nvPr/>
        </p:nvSpPr>
        <p:spPr>
          <a:xfrm>
            <a:off x="2717333" y="5154716"/>
            <a:ext cx="45719" cy="470224"/>
          </a:xfrm>
          <a:custGeom>
            <a:avLst/>
            <a:gdLst/>
            <a:ahLst/>
            <a:cxnLst/>
            <a:rect l="l" t="t" r="r" b="b"/>
            <a:pathLst>
              <a:path w="32" h="975" extrusionOk="0">
                <a:moveTo>
                  <a:pt x="31" y="974"/>
                </a:moveTo>
                <a:lnTo>
                  <a:pt x="0" y="974"/>
                </a:lnTo>
                <a:lnTo>
                  <a:pt x="0" y="0"/>
                </a:lnTo>
                <a:lnTo>
                  <a:pt x="31" y="0"/>
                </a:lnTo>
                <a:lnTo>
                  <a:pt x="31" y="974"/>
                </a:lnTo>
              </a:path>
            </a:pathLst>
          </a:custGeom>
          <a:solidFill>
            <a:schemeClr val="accent6"/>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7" name="Google Shape;657;p28"/>
          <p:cNvSpPr/>
          <p:nvPr/>
        </p:nvSpPr>
        <p:spPr>
          <a:xfrm>
            <a:off x="2625897" y="5429042"/>
            <a:ext cx="219718" cy="219718"/>
          </a:xfrm>
          <a:custGeom>
            <a:avLst/>
            <a:gdLst/>
            <a:ahLst/>
            <a:cxnLst/>
            <a:rect l="l" t="t" r="r" b="b"/>
            <a:pathLst>
              <a:path w="354" h="354" extrusionOk="0">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6"/>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9" name="Google Shape;659;p28"/>
          <p:cNvSpPr/>
          <p:nvPr/>
        </p:nvSpPr>
        <p:spPr>
          <a:xfrm>
            <a:off x="9225638" y="5496928"/>
            <a:ext cx="219718" cy="222465"/>
          </a:xfrm>
          <a:custGeom>
            <a:avLst/>
            <a:gdLst/>
            <a:ahLst/>
            <a:cxnLst/>
            <a:rect l="l" t="t" r="r" b="b"/>
            <a:pathLst>
              <a:path w="354" h="355" extrusionOk="0">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chemeClr val="accent6"/>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0" name="Google Shape;660;p28"/>
          <p:cNvSpPr/>
          <p:nvPr/>
        </p:nvSpPr>
        <p:spPr>
          <a:xfrm>
            <a:off x="8441729" y="2446295"/>
            <a:ext cx="1741261" cy="2708421"/>
          </a:xfrm>
          <a:custGeom>
            <a:avLst/>
            <a:gdLst/>
            <a:ahLst/>
            <a:cxnLst/>
            <a:rect l="l" t="t" r="r" b="b"/>
            <a:pathLst>
              <a:path w="2794" h="3411" extrusionOk="0">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5"/>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1" name="Google Shape;661;p28"/>
          <p:cNvSpPr/>
          <p:nvPr/>
        </p:nvSpPr>
        <p:spPr>
          <a:xfrm>
            <a:off x="6291246" y="2446295"/>
            <a:ext cx="1741261" cy="2708422"/>
          </a:xfrm>
          <a:custGeom>
            <a:avLst/>
            <a:gdLst/>
            <a:ahLst/>
            <a:cxnLst/>
            <a:rect l="l" t="t" r="r" b="b"/>
            <a:pathLst>
              <a:path w="2794" h="3411" extrusionOk="0">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accent4"/>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2" name="Google Shape;662;p28"/>
          <p:cNvSpPr/>
          <p:nvPr/>
        </p:nvSpPr>
        <p:spPr>
          <a:xfrm>
            <a:off x="6969622" y="2180483"/>
            <a:ext cx="381760" cy="407750"/>
          </a:xfrm>
          <a:custGeom>
            <a:avLst/>
            <a:gdLst/>
            <a:ahLst/>
            <a:cxnLst/>
            <a:rect l="l" t="t" r="r" b="b"/>
            <a:pathLst>
              <a:path w="612" h="611" extrusionOk="0">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accent4"/>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3" name="Google Shape;663;p28"/>
          <p:cNvSpPr/>
          <p:nvPr/>
        </p:nvSpPr>
        <p:spPr>
          <a:xfrm>
            <a:off x="4072246" y="2446295"/>
            <a:ext cx="1738515" cy="2708422"/>
          </a:xfrm>
          <a:custGeom>
            <a:avLst/>
            <a:gdLst/>
            <a:ahLst/>
            <a:cxnLst/>
            <a:rect l="l" t="t" r="r" b="b"/>
            <a:pathLst>
              <a:path w="2793" h="3411" extrusionOk="0">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2"/>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5" name="Google Shape;665;p28"/>
          <p:cNvSpPr/>
          <p:nvPr/>
        </p:nvSpPr>
        <p:spPr>
          <a:xfrm>
            <a:off x="1919015" y="2446295"/>
            <a:ext cx="1741261" cy="2708423"/>
          </a:xfrm>
          <a:custGeom>
            <a:avLst/>
            <a:gdLst/>
            <a:ahLst/>
            <a:cxnLst/>
            <a:rect l="l" t="t" r="r" b="b"/>
            <a:pathLst>
              <a:path w="2794" h="3411" extrusionOk="0">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chemeClr val="accent1"/>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6" name="Google Shape;666;p28"/>
          <p:cNvSpPr/>
          <p:nvPr/>
        </p:nvSpPr>
        <p:spPr>
          <a:xfrm>
            <a:off x="2600139" y="2180483"/>
            <a:ext cx="381760" cy="415469"/>
          </a:xfrm>
          <a:custGeom>
            <a:avLst/>
            <a:gdLst/>
            <a:ahLst/>
            <a:cxnLst/>
            <a:rect l="l" t="t" r="r" b="b"/>
            <a:pathLst>
              <a:path w="612" h="611" extrusionOk="0">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7" name="Google Shape;667;p28"/>
          <p:cNvSpPr/>
          <p:nvPr/>
        </p:nvSpPr>
        <p:spPr>
          <a:xfrm>
            <a:off x="4750625" y="2180483"/>
            <a:ext cx="381758" cy="415469"/>
          </a:xfrm>
          <a:custGeom>
            <a:avLst/>
            <a:gdLst/>
            <a:ahLst/>
            <a:cxnLst/>
            <a:rect l="l" t="t" r="r" b="b"/>
            <a:pathLst>
              <a:path w="611" h="611" extrusionOk="0">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2"/>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9" name="Google Shape;669;p28"/>
          <p:cNvSpPr/>
          <p:nvPr/>
        </p:nvSpPr>
        <p:spPr>
          <a:xfrm>
            <a:off x="9122853" y="2180483"/>
            <a:ext cx="381760" cy="407750"/>
          </a:xfrm>
          <a:custGeom>
            <a:avLst/>
            <a:gdLst/>
            <a:ahLst/>
            <a:cxnLst/>
            <a:rect l="l" t="t" r="r" b="b"/>
            <a:pathLst>
              <a:path w="612" h="611" extrusionOk="0">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5"/>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0" name="Google Shape;670;p28"/>
          <p:cNvSpPr txBox="1"/>
          <p:nvPr/>
        </p:nvSpPr>
        <p:spPr>
          <a:xfrm>
            <a:off x="1984509" y="3238890"/>
            <a:ext cx="1741262" cy="1762083"/>
          </a:xfrm>
          <a:prstGeom prst="rect">
            <a:avLst/>
          </a:prstGeom>
          <a:noFill/>
          <a:ln>
            <a:noFill/>
          </a:ln>
        </p:spPr>
        <p:txBody>
          <a:bodyPr spcFirstLastPara="1" wrap="square" lIns="45713" tIns="22850" rIns="45713" bIns="22850"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a:cs typeface="Lato Light"/>
              </a:rPr>
              <a:t>VA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ea typeface="Lato Light"/>
                <a:cs typeface="Lato Light"/>
              </a:rPr>
              <a:t>Social Media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a:cs typeface="Lato Light"/>
              </a:rPr>
              <a:t>Articles in local/national publications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ea typeface="Lato Light"/>
                <a:cs typeface="Lato Light"/>
              </a:rPr>
              <a:t>Veterans Groups</a:t>
            </a:r>
            <a:endParaRPr kumimoji="0" lang="en-US" sz="1600" b="0" i="0" u="none" strike="noStrike" kern="1200" cap="none" spc="0" normalizeH="0" baseline="0" noProof="0">
              <a:ln>
                <a:noFill/>
              </a:ln>
              <a:solidFill>
                <a:prstClr val="black"/>
              </a:solidFill>
              <a:effectLst/>
              <a:uLnTx/>
              <a:uFillTx/>
              <a:latin typeface="Calibri" panose="020F0502020204030204"/>
              <a:ea typeface="Lato Light"/>
              <a:cs typeface="Lato Light"/>
            </a:endParaRPr>
          </a:p>
        </p:txBody>
      </p:sp>
      <p:sp>
        <p:nvSpPr>
          <p:cNvPr id="671" name="Google Shape;671;p28"/>
          <p:cNvSpPr txBox="1"/>
          <p:nvPr/>
        </p:nvSpPr>
        <p:spPr>
          <a:xfrm>
            <a:off x="2050581" y="2682214"/>
            <a:ext cx="1478130" cy="318206"/>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LEARN</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Google Shape;673;p28"/>
          <p:cNvSpPr txBox="1"/>
          <p:nvPr/>
        </p:nvSpPr>
        <p:spPr>
          <a:xfrm>
            <a:off x="4140761" y="2718831"/>
            <a:ext cx="1518205" cy="318206"/>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mn-ea"/>
                <a:cs typeface="Poppins"/>
                <a:sym typeface="Poppins"/>
              </a:rPr>
              <a:t>JOIN RVR</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7" name="Google Shape;677;p28"/>
          <p:cNvSpPr txBox="1"/>
          <p:nvPr/>
        </p:nvSpPr>
        <p:spPr>
          <a:xfrm>
            <a:off x="6391954" y="2682214"/>
            <a:ext cx="1539845" cy="312294"/>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MATCH</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Google Shape;679;p28"/>
          <p:cNvSpPr txBox="1"/>
          <p:nvPr/>
        </p:nvSpPr>
        <p:spPr>
          <a:xfrm>
            <a:off x="8545243" y="2682214"/>
            <a:ext cx="1534235" cy="312294"/>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ENROLL</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Google Shape;680;p28"/>
          <p:cNvSpPr txBox="1"/>
          <p:nvPr/>
        </p:nvSpPr>
        <p:spPr>
          <a:xfrm>
            <a:off x="2703634" y="2238150"/>
            <a:ext cx="169277" cy="318206"/>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1</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Google Shape;681;p28"/>
          <p:cNvSpPr txBox="1"/>
          <p:nvPr/>
        </p:nvSpPr>
        <p:spPr>
          <a:xfrm>
            <a:off x="4836828" y="2238150"/>
            <a:ext cx="209352" cy="318206"/>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2</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Google Shape;683;p28"/>
          <p:cNvSpPr txBox="1"/>
          <p:nvPr/>
        </p:nvSpPr>
        <p:spPr>
          <a:xfrm>
            <a:off x="7045006" y="2238150"/>
            <a:ext cx="230993" cy="312294"/>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3</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Google Shape;684;p28"/>
          <p:cNvSpPr txBox="1"/>
          <p:nvPr/>
        </p:nvSpPr>
        <p:spPr>
          <a:xfrm>
            <a:off x="9199668" y="2238150"/>
            <a:ext cx="225382" cy="312294"/>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4</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Google Shape;685;p28"/>
          <p:cNvSpPr txBox="1"/>
          <p:nvPr/>
        </p:nvSpPr>
        <p:spPr>
          <a:xfrm>
            <a:off x="2332814" y="5746246"/>
            <a:ext cx="818625" cy="281950"/>
          </a:xfrm>
          <a:prstGeom prst="rect">
            <a:avLst/>
          </a:prstGeom>
          <a:noFill/>
          <a:ln>
            <a:noFill/>
          </a:ln>
        </p:spPr>
        <p:txBody>
          <a:bodyPr spcFirstLastPara="1" wrap="square" lIns="45713" tIns="22850" rIns="45713" bIns="2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546A"/>
                </a:solidFill>
                <a:effectLst/>
                <a:uLnTx/>
                <a:uFillTx/>
                <a:latin typeface="Poppins"/>
                <a:ea typeface="Poppins"/>
                <a:cs typeface="Poppins"/>
                <a:sym typeface="Poppins"/>
              </a:rPr>
              <a:t>START</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Google Shape;686;p28"/>
          <p:cNvSpPr txBox="1"/>
          <p:nvPr/>
        </p:nvSpPr>
        <p:spPr>
          <a:xfrm>
            <a:off x="8706456" y="5744442"/>
            <a:ext cx="1285882" cy="292388"/>
          </a:xfrm>
          <a:prstGeom prst="rect">
            <a:avLst/>
          </a:prstGeom>
          <a:noFill/>
          <a:ln>
            <a:noFill/>
          </a:ln>
        </p:spPr>
        <p:txBody>
          <a:bodyPr spcFirstLastPara="1" wrap="square" lIns="45713" tIns="22850" rIns="45713" bIns="2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546A"/>
                </a:solidFill>
                <a:effectLst/>
                <a:uLnTx/>
                <a:uFillTx/>
                <a:latin typeface="Poppins"/>
                <a:ea typeface="Poppins"/>
                <a:cs typeface="Poppins"/>
                <a:sym typeface="Poppins"/>
              </a:rPr>
              <a:t>MILESTONE</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CD2DB804-2A28-475A-8893-A39BD00B95B2}"/>
              </a:ext>
            </a:extLst>
          </p:cNvPr>
          <p:cNvSpPr txBox="1"/>
          <p:nvPr/>
        </p:nvSpPr>
        <p:spPr>
          <a:xfrm>
            <a:off x="4094327" y="3222009"/>
            <a:ext cx="1686989"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Consent to be contacted</a:t>
            </a:r>
            <a:endParaRPr lang="en-US" sz="1600">
              <a:solidFill>
                <a:prstClr val="black"/>
              </a:solidFill>
              <a:latin typeface="Calibri" panose="020F0502020204030204"/>
              <a:ea typeface="Lato Light" panose="020F0502020204030203" pitchFamily="34" charset="0"/>
              <a:cs typeface="Lato Light"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Provide requested info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ea typeface="Lato Light" panose="020F0502020204030203" pitchFamily="34" charset="0"/>
                <a:cs typeface="Lato Light" panose="020F0502020204030203" pitchFamily="34" charset="0"/>
              </a:rPr>
              <a:t>Document research </a:t>
            </a: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interests.</a:t>
            </a:r>
          </a:p>
        </p:txBody>
      </p:sp>
      <p:sp>
        <p:nvSpPr>
          <p:cNvPr id="40" name="Google Shape;670;p28">
            <a:extLst>
              <a:ext uri="{FF2B5EF4-FFF2-40B4-BE49-F238E27FC236}">
                <a16:creationId xmlns:a16="http://schemas.microsoft.com/office/drawing/2014/main" id="{A1A17E1E-1727-4043-8212-C77955AB1555}"/>
              </a:ext>
            </a:extLst>
          </p:cNvPr>
          <p:cNvSpPr txBox="1"/>
          <p:nvPr/>
        </p:nvSpPr>
        <p:spPr>
          <a:xfrm>
            <a:off x="6339927" y="3135939"/>
            <a:ext cx="1591872" cy="2025026"/>
          </a:xfrm>
          <a:prstGeom prst="rect">
            <a:avLst/>
          </a:prstGeom>
          <a:noFill/>
          <a:ln>
            <a:noFill/>
          </a:ln>
        </p:spPr>
        <p:txBody>
          <a:bodyPr spcFirstLastPara="1" wrap="square" lIns="45713" tIns="22850" rIns="45713" bIns="22850"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Receive match email notification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Contact information shared with matched study team.</a:t>
            </a:r>
          </a:p>
        </p:txBody>
      </p:sp>
      <p:sp>
        <p:nvSpPr>
          <p:cNvPr id="41" name="Google Shape;670;p28">
            <a:extLst>
              <a:ext uri="{FF2B5EF4-FFF2-40B4-BE49-F238E27FC236}">
                <a16:creationId xmlns:a16="http://schemas.microsoft.com/office/drawing/2014/main" id="{C0786C70-A46F-47B6-913F-B8D686F7E8D8}"/>
              </a:ext>
            </a:extLst>
          </p:cNvPr>
          <p:cNvSpPr txBox="1"/>
          <p:nvPr/>
        </p:nvSpPr>
        <p:spPr>
          <a:xfrm>
            <a:off x="8512992" y="3240864"/>
            <a:ext cx="1677484" cy="1385000"/>
          </a:xfrm>
          <a:prstGeom prst="rect">
            <a:avLst/>
          </a:prstGeom>
          <a:noFill/>
          <a:ln>
            <a:noFill/>
          </a:ln>
        </p:spPr>
        <p:txBody>
          <a:bodyPr spcFirstLastPara="1" wrap="square" lIns="45713" tIns="22850" rIns="45713" bIns="22850"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If eligible, contact by study team for enrollment in research study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Participate in study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endParaRPr>
          </a:p>
        </p:txBody>
      </p:sp>
      <p:sp>
        <p:nvSpPr>
          <p:cNvPr id="53" name="Google Shape;656;p28">
            <a:extLst>
              <a:ext uri="{FF2B5EF4-FFF2-40B4-BE49-F238E27FC236}">
                <a16:creationId xmlns:a16="http://schemas.microsoft.com/office/drawing/2014/main" id="{2B137C48-6B9C-437A-BA3B-C72AB99E54AC}"/>
              </a:ext>
            </a:extLst>
          </p:cNvPr>
          <p:cNvSpPr/>
          <p:nvPr/>
        </p:nvSpPr>
        <p:spPr>
          <a:xfrm flipH="1">
            <a:off x="9308201" y="5115988"/>
            <a:ext cx="45719" cy="404150"/>
          </a:xfrm>
          <a:custGeom>
            <a:avLst/>
            <a:gdLst/>
            <a:ahLst/>
            <a:cxnLst/>
            <a:rect l="l" t="t" r="r" b="b"/>
            <a:pathLst>
              <a:path w="32" h="975" extrusionOk="0">
                <a:moveTo>
                  <a:pt x="31" y="974"/>
                </a:moveTo>
                <a:lnTo>
                  <a:pt x="0" y="974"/>
                </a:lnTo>
                <a:lnTo>
                  <a:pt x="0" y="0"/>
                </a:lnTo>
                <a:lnTo>
                  <a:pt x="31" y="0"/>
                </a:lnTo>
                <a:lnTo>
                  <a:pt x="31" y="974"/>
                </a:lnTo>
              </a:path>
            </a:pathLst>
          </a:custGeom>
          <a:solidFill>
            <a:schemeClr val="accent6"/>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33" name="Picture 32" descr="Text&#10;&#10;Description automatically generated">
            <a:extLst>
              <a:ext uri="{FF2B5EF4-FFF2-40B4-BE49-F238E27FC236}">
                <a16:creationId xmlns:a16="http://schemas.microsoft.com/office/drawing/2014/main" id="{833038A0-A931-4954-8AD6-D5A59AA39673}"/>
              </a:ext>
            </a:extLst>
          </p:cNvPr>
          <p:cNvPicPr>
            <a:picLocks noChangeAspect="1"/>
          </p:cNvPicPr>
          <p:nvPr/>
        </p:nvPicPr>
        <p:blipFill>
          <a:blip r:embed="rId3"/>
          <a:stretch>
            <a:fillRect/>
          </a:stretch>
        </p:blipFill>
        <p:spPr>
          <a:xfrm>
            <a:off x="36947" y="27709"/>
            <a:ext cx="1524434" cy="812144"/>
          </a:xfrm>
          <a:prstGeom prst="rect">
            <a:avLst/>
          </a:prstGeom>
          <a:ln w="19050">
            <a:solidFill>
              <a:schemeClr val="tx1"/>
            </a:solidFill>
          </a:ln>
        </p:spPr>
      </p:pic>
      <p:sp>
        <p:nvSpPr>
          <p:cNvPr id="36" name="Arrow: Curved Down 35">
            <a:extLst>
              <a:ext uri="{FF2B5EF4-FFF2-40B4-BE49-F238E27FC236}">
                <a16:creationId xmlns:a16="http://schemas.microsoft.com/office/drawing/2014/main" id="{6FA50D5E-A2B4-4964-A80A-121CD4C60DE8}"/>
              </a:ext>
            </a:extLst>
          </p:cNvPr>
          <p:cNvSpPr/>
          <p:nvPr/>
        </p:nvSpPr>
        <p:spPr>
          <a:xfrm flipV="1">
            <a:off x="5081354" y="5152564"/>
            <a:ext cx="2019201" cy="591023"/>
          </a:xfrm>
          <a:prstGeom prst="curvedDownArrow">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7117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649"/>
        <p:cNvGrpSpPr/>
        <p:nvPr/>
      </p:nvGrpSpPr>
      <p:grpSpPr>
        <a:xfrm>
          <a:off x="0" y="0"/>
          <a:ext cx="0" cy="0"/>
          <a:chOff x="0" y="0"/>
          <a:chExt cx="0" cy="0"/>
        </a:xfrm>
      </p:grpSpPr>
      <p:sp>
        <p:nvSpPr>
          <p:cNvPr id="650" name="Google Shape;650;p28"/>
          <p:cNvSpPr txBox="1"/>
          <p:nvPr/>
        </p:nvSpPr>
        <p:spPr>
          <a:xfrm>
            <a:off x="969728" y="115830"/>
            <a:ext cx="11222271" cy="636391"/>
          </a:xfrm>
          <a:prstGeom prst="rect">
            <a:avLst/>
          </a:prstGeom>
          <a:noFill/>
          <a:ln>
            <a:noFill/>
          </a:ln>
        </p:spPr>
        <p:txBody>
          <a:bodyPr spcFirstLastPara="1" wrap="square" lIns="45713" tIns="22850" rIns="45713" bIns="2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solidFill>
                  <a:prstClr val="white"/>
                </a:solidFill>
                <a:latin typeface="Calibri" panose="020F0502020204030204"/>
                <a:ea typeface="Lato" panose="020F0502020204030203" pitchFamily="34" charset="0"/>
                <a:cs typeface="Lato" panose="020F0502020204030203" pitchFamily="34" charset="0"/>
                <a:sym typeface="Poppins"/>
              </a:rPr>
              <a:t>From Research to Health Care</a:t>
            </a:r>
            <a:endParaRPr kumimoji="0" sz="1200" b="0" i="0" u="none" strike="noStrike" kern="1200" cap="none" spc="0" normalizeH="0" baseline="0" noProof="0">
              <a:ln>
                <a:noFill/>
              </a:ln>
              <a:solidFill>
                <a:prstClr val="white"/>
              </a:solidFill>
              <a:effectLst/>
              <a:uLnTx/>
              <a:uFillTx/>
              <a:latin typeface="Calibri" panose="020F0502020204030204"/>
              <a:ea typeface="Lato" panose="020F0502020204030203" pitchFamily="34" charset="0"/>
              <a:cs typeface="Lato" panose="020F0502020204030203" pitchFamily="34" charset="0"/>
            </a:endParaRPr>
          </a:p>
        </p:txBody>
      </p:sp>
      <p:pic>
        <p:nvPicPr>
          <p:cNvPr id="3" name="Picture 2" descr="A planet with rings around it&#10;&#10;Description automatically generated with low confidence">
            <a:extLst>
              <a:ext uri="{FF2B5EF4-FFF2-40B4-BE49-F238E27FC236}">
                <a16:creationId xmlns:a16="http://schemas.microsoft.com/office/drawing/2014/main" id="{38191568-4F24-4EB0-A3E5-850ECE5D0ED3}"/>
              </a:ext>
            </a:extLst>
          </p:cNvPr>
          <p:cNvPicPr>
            <a:picLocks noChangeAspect="1"/>
          </p:cNvPicPr>
          <p:nvPr/>
        </p:nvPicPr>
        <p:blipFill>
          <a:blip r:embed="rId3"/>
          <a:stretch>
            <a:fillRect/>
          </a:stretch>
        </p:blipFill>
        <p:spPr>
          <a:xfrm>
            <a:off x="3546397" y="949459"/>
            <a:ext cx="4887740" cy="2647678"/>
          </a:xfrm>
          <a:prstGeom prst="rect">
            <a:avLst/>
          </a:prstGeom>
        </p:spPr>
      </p:pic>
      <p:sp>
        <p:nvSpPr>
          <p:cNvPr id="651" name="Google Shape;651;p28"/>
          <p:cNvSpPr txBox="1"/>
          <p:nvPr/>
        </p:nvSpPr>
        <p:spPr>
          <a:xfrm>
            <a:off x="2849520" y="1837714"/>
            <a:ext cx="6492960" cy="530576"/>
          </a:xfrm>
          <a:prstGeom prst="rect">
            <a:avLst/>
          </a:prstGeom>
          <a:noFill/>
          <a:ln>
            <a:noFill/>
          </a:ln>
        </p:spPr>
        <p:txBody>
          <a:bodyPr spcFirstLastPara="1" wrap="square" lIns="45713" tIns="22850" rIns="45713" bIns="2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Poppins Light"/>
                <a:sym typeface="Poppins Light"/>
              </a:rPr>
              <a:t>Research Volunteer Registry</a:t>
            </a:r>
            <a:endParaRPr kumimoji="0"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Teams&#10;&#10;Description automatically generated with low confidence">
            <a:extLst>
              <a:ext uri="{FF2B5EF4-FFF2-40B4-BE49-F238E27FC236}">
                <a16:creationId xmlns:a16="http://schemas.microsoft.com/office/drawing/2014/main" id="{E1D6BA1C-FD15-455B-B2A6-19966032A1B8}"/>
              </a:ext>
            </a:extLst>
          </p:cNvPr>
          <p:cNvPicPr>
            <a:picLocks noChangeAspect="1"/>
          </p:cNvPicPr>
          <p:nvPr/>
        </p:nvPicPr>
        <p:blipFill>
          <a:blip r:embed="rId4"/>
          <a:stretch>
            <a:fillRect/>
          </a:stretch>
        </p:blipFill>
        <p:spPr>
          <a:xfrm>
            <a:off x="650175" y="4056955"/>
            <a:ext cx="2886075" cy="1581150"/>
          </a:xfrm>
          <a:prstGeom prst="rect">
            <a:avLst/>
          </a:prstGeom>
        </p:spPr>
      </p:pic>
      <p:sp>
        <p:nvSpPr>
          <p:cNvPr id="10" name="Arrow: Bent 9">
            <a:extLst>
              <a:ext uri="{FF2B5EF4-FFF2-40B4-BE49-F238E27FC236}">
                <a16:creationId xmlns:a16="http://schemas.microsoft.com/office/drawing/2014/main" id="{716DF058-25AA-4E58-833C-3F35440F818E}"/>
              </a:ext>
            </a:extLst>
          </p:cNvPr>
          <p:cNvSpPr/>
          <p:nvPr/>
        </p:nvSpPr>
        <p:spPr>
          <a:xfrm>
            <a:off x="2040932" y="2189747"/>
            <a:ext cx="1495318" cy="1867208"/>
          </a:xfrm>
          <a:prstGeom prst="bentArrow">
            <a:avLst>
              <a:gd name="adj1" fmla="val 9468"/>
              <a:gd name="adj2" fmla="val 13479"/>
              <a:gd name="adj3" fmla="val 21592"/>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Left 13">
            <a:extLst>
              <a:ext uri="{FF2B5EF4-FFF2-40B4-BE49-F238E27FC236}">
                <a16:creationId xmlns:a16="http://schemas.microsoft.com/office/drawing/2014/main" id="{79FBEEDA-4D9D-47A9-90C8-1A083626C02A}"/>
              </a:ext>
            </a:extLst>
          </p:cNvPr>
          <p:cNvSpPr/>
          <p:nvPr/>
        </p:nvSpPr>
        <p:spPr>
          <a:xfrm>
            <a:off x="7985257" y="4696012"/>
            <a:ext cx="1060298" cy="330258"/>
          </a:xfrm>
          <a:prstGeom prst="leftArrow">
            <a:avLst>
              <a:gd name="adj1" fmla="val 50000"/>
              <a:gd name="adj2" fmla="val 755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10;&#10;Description automatically generated with low confidence">
            <a:extLst>
              <a:ext uri="{FF2B5EF4-FFF2-40B4-BE49-F238E27FC236}">
                <a16:creationId xmlns:a16="http://schemas.microsoft.com/office/drawing/2014/main" id="{4703AED2-28CB-4D14-9CDF-B5B11A10D55F}"/>
              </a:ext>
            </a:extLst>
          </p:cNvPr>
          <p:cNvPicPr>
            <a:picLocks noChangeAspect="1"/>
          </p:cNvPicPr>
          <p:nvPr/>
        </p:nvPicPr>
        <p:blipFill>
          <a:blip r:embed="rId5"/>
          <a:stretch>
            <a:fillRect/>
          </a:stretch>
        </p:blipFill>
        <p:spPr>
          <a:xfrm>
            <a:off x="8843209" y="3984382"/>
            <a:ext cx="2427949" cy="1753518"/>
          </a:xfrm>
          <a:prstGeom prst="rect">
            <a:avLst/>
          </a:prstGeom>
        </p:spPr>
      </p:pic>
      <p:sp>
        <p:nvSpPr>
          <p:cNvPr id="56" name="Arrow: Left 55">
            <a:extLst>
              <a:ext uri="{FF2B5EF4-FFF2-40B4-BE49-F238E27FC236}">
                <a16:creationId xmlns:a16="http://schemas.microsoft.com/office/drawing/2014/main" id="{AC972287-36B7-4906-99C2-827B9539F576}"/>
              </a:ext>
            </a:extLst>
          </p:cNvPr>
          <p:cNvSpPr/>
          <p:nvPr/>
        </p:nvSpPr>
        <p:spPr>
          <a:xfrm>
            <a:off x="3546397" y="4729177"/>
            <a:ext cx="1060298" cy="330258"/>
          </a:xfrm>
          <a:prstGeom prst="leftArrow">
            <a:avLst>
              <a:gd name="adj1" fmla="val 50000"/>
              <a:gd name="adj2" fmla="val 755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A8B700D-B291-491D-B271-C727350AE63D}"/>
              </a:ext>
            </a:extLst>
          </p:cNvPr>
          <p:cNvGrpSpPr/>
          <p:nvPr/>
        </p:nvGrpSpPr>
        <p:grpSpPr>
          <a:xfrm>
            <a:off x="4531919" y="3870692"/>
            <a:ext cx="3469081" cy="2037849"/>
            <a:chOff x="4014561" y="3870692"/>
            <a:chExt cx="3469081" cy="2037849"/>
          </a:xfrm>
        </p:grpSpPr>
        <p:sp>
          <p:nvSpPr>
            <p:cNvPr id="11" name="Rectangle: Rounded Corners 10">
              <a:extLst>
                <a:ext uri="{FF2B5EF4-FFF2-40B4-BE49-F238E27FC236}">
                  <a16:creationId xmlns:a16="http://schemas.microsoft.com/office/drawing/2014/main" id="{03678E12-EF86-466E-8202-14671996F6E0}"/>
                </a:ext>
              </a:extLst>
            </p:cNvPr>
            <p:cNvSpPr/>
            <p:nvPr/>
          </p:nvSpPr>
          <p:spPr>
            <a:xfrm>
              <a:off x="4014561" y="3870692"/>
              <a:ext cx="3469081" cy="203784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vector graphics&#10;&#10;Description automatically generated">
              <a:extLst>
                <a:ext uri="{FF2B5EF4-FFF2-40B4-BE49-F238E27FC236}">
                  <a16:creationId xmlns:a16="http://schemas.microsoft.com/office/drawing/2014/main" id="{DD6302A6-956A-4F8E-8790-3A2F452C55FC}"/>
                </a:ext>
              </a:extLst>
            </p:cNvPr>
            <p:cNvPicPr>
              <a:picLocks noChangeAspect="1"/>
            </p:cNvPicPr>
            <p:nvPr/>
          </p:nvPicPr>
          <p:blipFill>
            <a:blip r:embed="rId6"/>
            <a:stretch>
              <a:fillRect/>
            </a:stretch>
          </p:blipFill>
          <p:spPr>
            <a:xfrm>
              <a:off x="4220349" y="3984382"/>
              <a:ext cx="3045204" cy="1753518"/>
            </a:xfrm>
            <a:prstGeom prst="rect">
              <a:avLst/>
            </a:prstGeom>
          </p:spPr>
        </p:pic>
      </p:grpSp>
      <p:sp>
        <p:nvSpPr>
          <p:cNvPr id="15" name="TextBox 14">
            <a:extLst>
              <a:ext uri="{FF2B5EF4-FFF2-40B4-BE49-F238E27FC236}">
                <a16:creationId xmlns:a16="http://schemas.microsoft.com/office/drawing/2014/main" id="{04FAAD0D-22D7-46F7-88CF-82226CC4EB00}"/>
              </a:ext>
            </a:extLst>
          </p:cNvPr>
          <p:cNvSpPr txBox="1"/>
          <p:nvPr/>
        </p:nvSpPr>
        <p:spPr>
          <a:xfrm>
            <a:off x="4207350" y="3958408"/>
            <a:ext cx="2547053" cy="646331"/>
          </a:xfrm>
          <a:prstGeom prst="rect">
            <a:avLst/>
          </a:prstGeom>
          <a:noFill/>
        </p:spPr>
        <p:txBody>
          <a:bodyPr wrap="square" rtlCol="0">
            <a:spAutoFit/>
          </a:bodyPr>
          <a:lstStyle/>
          <a:p>
            <a:pPr algn="ctr"/>
            <a:r>
              <a:rPr lang="en-US" b="1">
                <a:solidFill>
                  <a:srgbClr val="4472C4"/>
                </a:solidFill>
              </a:rPr>
              <a:t>VA Healthcare </a:t>
            </a:r>
          </a:p>
          <a:p>
            <a:pPr algn="ctr"/>
            <a:r>
              <a:rPr lang="en-US" b="1">
                <a:solidFill>
                  <a:srgbClr val="4472C4"/>
                </a:solidFill>
              </a:rPr>
              <a:t>Facilities</a:t>
            </a:r>
          </a:p>
        </p:txBody>
      </p:sp>
      <p:sp>
        <p:nvSpPr>
          <p:cNvPr id="58" name="TextBox 57">
            <a:extLst>
              <a:ext uri="{FF2B5EF4-FFF2-40B4-BE49-F238E27FC236}">
                <a16:creationId xmlns:a16="http://schemas.microsoft.com/office/drawing/2014/main" id="{417D5DF5-DBD3-4E38-AC13-9857DE402723}"/>
              </a:ext>
            </a:extLst>
          </p:cNvPr>
          <p:cNvSpPr txBox="1"/>
          <p:nvPr/>
        </p:nvSpPr>
        <p:spPr>
          <a:xfrm>
            <a:off x="586854" y="5658612"/>
            <a:ext cx="2990339" cy="369332"/>
          </a:xfrm>
          <a:prstGeom prst="rect">
            <a:avLst/>
          </a:prstGeom>
          <a:noFill/>
        </p:spPr>
        <p:txBody>
          <a:bodyPr wrap="square" rtlCol="0">
            <a:spAutoFit/>
          </a:bodyPr>
          <a:lstStyle/>
          <a:p>
            <a:pPr algn="ctr"/>
            <a:r>
              <a:rPr lang="en-US" b="1">
                <a:solidFill>
                  <a:srgbClr val="4472C4"/>
                </a:solidFill>
              </a:rPr>
              <a:t>Veterans, families and friends</a:t>
            </a:r>
          </a:p>
        </p:txBody>
      </p:sp>
      <p:sp>
        <p:nvSpPr>
          <p:cNvPr id="59" name="TextBox 58">
            <a:extLst>
              <a:ext uri="{FF2B5EF4-FFF2-40B4-BE49-F238E27FC236}">
                <a16:creationId xmlns:a16="http://schemas.microsoft.com/office/drawing/2014/main" id="{18199A52-6740-4559-AD0A-3471E7753718}"/>
              </a:ext>
            </a:extLst>
          </p:cNvPr>
          <p:cNvSpPr txBox="1"/>
          <p:nvPr/>
        </p:nvSpPr>
        <p:spPr>
          <a:xfrm>
            <a:off x="8783656" y="5737900"/>
            <a:ext cx="2547053" cy="369332"/>
          </a:xfrm>
          <a:prstGeom prst="rect">
            <a:avLst/>
          </a:prstGeom>
          <a:noFill/>
        </p:spPr>
        <p:txBody>
          <a:bodyPr wrap="square" rtlCol="0">
            <a:spAutoFit/>
          </a:bodyPr>
          <a:lstStyle/>
          <a:p>
            <a:pPr algn="ctr"/>
            <a:r>
              <a:rPr lang="en-US" b="1">
                <a:solidFill>
                  <a:srgbClr val="4472C4"/>
                </a:solidFill>
              </a:rPr>
              <a:t>VA Researchers</a:t>
            </a:r>
          </a:p>
        </p:txBody>
      </p:sp>
      <p:sp>
        <p:nvSpPr>
          <p:cNvPr id="17" name="Oval 16">
            <a:extLst>
              <a:ext uri="{FF2B5EF4-FFF2-40B4-BE49-F238E27FC236}">
                <a16:creationId xmlns:a16="http://schemas.microsoft.com/office/drawing/2014/main" id="{CE810FE7-75E9-49B4-81FA-20865DCB05C2}"/>
              </a:ext>
            </a:extLst>
          </p:cNvPr>
          <p:cNvSpPr/>
          <p:nvPr/>
        </p:nvSpPr>
        <p:spPr>
          <a:xfrm>
            <a:off x="1937627" y="4133188"/>
            <a:ext cx="365760" cy="365760"/>
          </a:xfrm>
          <a:prstGeom prst="ellipse">
            <a:avLst/>
          </a:prstGeom>
          <a:solidFill>
            <a:srgbClr val="9FC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62" name="Oval 61">
            <a:extLst>
              <a:ext uri="{FF2B5EF4-FFF2-40B4-BE49-F238E27FC236}">
                <a16:creationId xmlns:a16="http://schemas.microsoft.com/office/drawing/2014/main" id="{ED1981A5-6E5A-4EEE-985C-AD22687CFB6D}"/>
              </a:ext>
            </a:extLst>
          </p:cNvPr>
          <p:cNvSpPr/>
          <p:nvPr/>
        </p:nvSpPr>
        <p:spPr>
          <a:xfrm>
            <a:off x="7084649" y="2363653"/>
            <a:ext cx="365760" cy="365760"/>
          </a:xfrm>
          <a:prstGeom prst="ellipse">
            <a:avLst/>
          </a:prstGeom>
          <a:solidFill>
            <a:srgbClr val="9FC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63" name="Oval 62">
            <a:extLst>
              <a:ext uri="{FF2B5EF4-FFF2-40B4-BE49-F238E27FC236}">
                <a16:creationId xmlns:a16="http://schemas.microsoft.com/office/drawing/2014/main" id="{8B717C9C-3A7B-4867-8C3A-CF69E38394A8}"/>
              </a:ext>
            </a:extLst>
          </p:cNvPr>
          <p:cNvSpPr/>
          <p:nvPr/>
        </p:nvSpPr>
        <p:spPr>
          <a:xfrm>
            <a:off x="8996669" y="5270738"/>
            <a:ext cx="365760" cy="365760"/>
          </a:xfrm>
          <a:prstGeom prst="ellipse">
            <a:avLst/>
          </a:prstGeom>
          <a:solidFill>
            <a:srgbClr val="9FC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3</a:t>
            </a:r>
          </a:p>
        </p:txBody>
      </p:sp>
      <p:sp>
        <p:nvSpPr>
          <p:cNvPr id="64" name="Oval 63">
            <a:extLst>
              <a:ext uri="{FF2B5EF4-FFF2-40B4-BE49-F238E27FC236}">
                <a16:creationId xmlns:a16="http://schemas.microsoft.com/office/drawing/2014/main" id="{3AB2CBAA-7675-4C37-AC75-43F029B82104}"/>
              </a:ext>
            </a:extLst>
          </p:cNvPr>
          <p:cNvSpPr/>
          <p:nvPr/>
        </p:nvSpPr>
        <p:spPr>
          <a:xfrm>
            <a:off x="6096000" y="5455443"/>
            <a:ext cx="365760" cy="365760"/>
          </a:xfrm>
          <a:prstGeom prst="ellipse">
            <a:avLst/>
          </a:prstGeom>
          <a:solidFill>
            <a:srgbClr val="9FC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4</a:t>
            </a:r>
          </a:p>
        </p:txBody>
      </p:sp>
      <p:sp>
        <p:nvSpPr>
          <p:cNvPr id="2" name="Arrow: Left-Up 1">
            <a:extLst>
              <a:ext uri="{FF2B5EF4-FFF2-40B4-BE49-F238E27FC236}">
                <a16:creationId xmlns:a16="http://schemas.microsoft.com/office/drawing/2014/main" id="{D115DAC4-F4F3-484B-B03C-A1FF65E89A2A}"/>
              </a:ext>
            </a:extLst>
          </p:cNvPr>
          <p:cNvSpPr/>
          <p:nvPr/>
        </p:nvSpPr>
        <p:spPr>
          <a:xfrm rot="16200000">
            <a:off x="8241749" y="1953009"/>
            <a:ext cx="2146669" cy="1916078"/>
          </a:xfrm>
          <a:prstGeom prst="leftUpArrow">
            <a:avLst>
              <a:gd name="adj1" fmla="val 7590"/>
              <a:gd name="adj2" fmla="val 9641"/>
              <a:gd name="adj3" fmla="val 15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Group of people outline">
            <a:extLst>
              <a:ext uri="{FF2B5EF4-FFF2-40B4-BE49-F238E27FC236}">
                <a16:creationId xmlns:a16="http://schemas.microsoft.com/office/drawing/2014/main" id="{3E33E660-7F86-45FB-A31F-91AFC5AB4B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69211" y="2391801"/>
            <a:ext cx="802084" cy="802084"/>
          </a:xfrm>
          <a:prstGeom prst="rect">
            <a:avLst/>
          </a:prstGeom>
        </p:spPr>
      </p:pic>
      <p:pic>
        <p:nvPicPr>
          <p:cNvPr id="33" name="Graphic 32" descr="Group of people outline">
            <a:extLst>
              <a:ext uri="{FF2B5EF4-FFF2-40B4-BE49-F238E27FC236}">
                <a16:creationId xmlns:a16="http://schemas.microsoft.com/office/drawing/2014/main" id="{938A41BA-EB32-4FB7-B851-B86DD99C0B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74042" y="2261696"/>
            <a:ext cx="741829" cy="741829"/>
          </a:xfrm>
          <a:prstGeom prst="rect">
            <a:avLst/>
          </a:prstGeom>
        </p:spPr>
      </p:pic>
      <p:pic>
        <p:nvPicPr>
          <p:cNvPr id="35" name="Graphic 34" descr="Group of people outline">
            <a:extLst>
              <a:ext uri="{FF2B5EF4-FFF2-40B4-BE49-F238E27FC236}">
                <a16:creationId xmlns:a16="http://schemas.microsoft.com/office/drawing/2014/main" id="{D2472FA0-602F-4974-96E1-DE9DA5A6C3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32821" y="1330023"/>
            <a:ext cx="613090" cy="613090"/>
          </a:xfrm>
          <a:prstGeom prst="rect">
            <a:avLst/>
          </a:prstGeom>
        </p:spPr>
      </p:pic>
      <p:pic>
        <p:nvPicPr>
          <p:cNvPr id="36" name="Graphic 35" descr="Group of people outline">
            <a:extLst>
              <a:ext uri="{FF2B5EF4-FFF2-40B4-BE49-F238E27FC236}">
                <a16:creationId xmlns:a16="http://schemas.microsoft.com/office/drawing/2014/main" id="{F1098843-633C-4D30-A0FA-51E18B6988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97283" y="1304784"/>
            <a:ext cx="613090" cy="613090"/>
          </a:xfrm>
          <a:prstGeom prst="rect">
            <a:avLst/>
          </a:prstGeom>
        </p:spPr>
      </p:pic>
      <p:pic>
        <p:nvPicPr>
          <p:cNvPr id="34" name="Picture 33" descr="Text&#10;&#10;Description automatically generated">
            <a:extLst>
              <a:ext uri="{FF2B5EF4-FFF2-40B4-BE49-F238E27FC236}">
                <a16:creationId xmlns:a16="http://schemas.microsoft.com/office/drawing/2014/main" id="{1DEFD6C0-7F19-4639-ABA9-38D29CB1B81D}"/>
              </a:ext>
            </a:extLst>
          </p:cNvPr>
          <p:cNvPicPr>
            <a:picLocks noChangeAspect="1"/>
          </p:cNvPicPr>
          <p:nvPr/>
        </p:nvPicPr>
        <p:blipFill>
          <a:blip r:embed="rId9"/>
          <a:stretch>
            <a:fillRect/>
          </a:stretch>
        </p:blipFill>
        <p:spPr>
          <a:xfrm>
            <a:off x="36947" y="27709"/>
            <a:ext cx="1524434" cy="812144"/>
          </a:xfrm>
          <a:prstGeom prst="rect">
            <a:avLst/>
          </a:prstGeom>
          <a:ln w="19050">
            <a:solidFill>
              <a:schemeClr val="tx1"/>
            </a:solidFill>
          </a:ln>
        </p:spPr>
      </p:pic>
    </p:spTree>
    <p:extLst>
      <p:ext uri="{BB962C8B-B14F-4D97-AF65-F5344CB8AC3E}">
        <p14:creationId xmlns:p14="http://schemas.microsoft.com/office/powerpoint/2010/main" val="382935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69B67C-10AA-C543-A21E-BBA728B10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Google Shape;189;p10">
            <a:extLst>
              <a:ext uri="{FF2B5EF4-FFF2-40B4-BE49-F238E27FC236}">
                <a16:creationId xmlns:a16="http://schemas.microsoft.com/office/drawing/2014/main" id="{8CE4051A-7C77-864D-B35D-30F628A7D346}"/>
              </a:ext>
            </a:extLst>
          </p:cNvPr>
          <p:cNvSpPr txBox="1"/>
          <p:nvPr/>
        </p:nvSpPr>
        <p:spPr>
          <a:xfrm>
            <a:off x="3236751" y="1403931"/>
            <a:ext cx="408125" cy="415499"/>
          </a:xfrm>
          <a:prstGeom prst="rect">
            <a:avLst/>
          </a:prstGeom>
          <a:noFill/>
          <a:ln>
            <a:noFill/>
          </a:ln>
        </p:spPr>
        <p:txBody>
          <a:bodyPr spcFirstLastPara="1" wrap="square" lIns="45713" tIns="22850" rIns="45713" bIns="2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Poppins"/>
                <a:ea typeface="Poppins"/>
                <a:cs typeface="Poppins"/>
                <a:sym typeface="Poppins"/>
              </a:rPr>
              <a:t>1</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191;p10">
            <a:extLst>
              <a:ext uri="{FF2B5EF4-FFF2-40B4-BE49-F238E27FC236}">
                <a16:creationId xmlns:a16="http://schemas.microsoft.com/office/drawing/2014/main" id="{0A5C18B1-71A5-FB4E-8FAB-F7723634E74F}"/>
              </a:ext>
            </a:extLst>
          </p:cNvPr>
          <p:cNvSpPr txBox="1"/>
          <p:nvPr/>
        </p:nvSpPr>
        <p:spPr>
          <a:xfrm>
            <a:off x="4676731" y="910574"/>
            <a:ext cx="7077965" cy="4938886"/>
          </a:xfrm>
          <a:prstGeom prst="rect">
            <a:avLst/>
          </a:prstGeom>
          <a:noFill/>
          <a:ln>
            <a:noFill/>
          </a:ln>
        </p:spPr>
        <p:txBody>
          <a:bodyPr spcFirstLastPara="1" wrap="square" lIns="45713" tIns="22850" rIns="45713" bIns="2285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a:ln>
                  <a:noFill/>
                </a:ln>
                <a:solidFill>
                  <a:srgbClr val="44546A"/>
                </a:solidFill>
                <a:effectLst/>
                <a:uLnTx/>
                <a:uFillTx/>
                <a:latin typeface="Calibri" panose="020F0502020204030204"/>
                <a:ea typeface="+mn-ea"/>
                <a:cs typeface="Poppins"/>
                <a:sym typeface="Poppins"/>
              </a:rPr>
              <a:t>What is the Research Volunteer Program?</a:t>
            </a:r>
          </a:p>
          <a:p>
            <a:pPr marL="396875" marR="0" lvl="0" indent="-396875" algn="l" defTabSz="914400" rtl="0" eaLnBrk="1" fontAlgn="auto" latinLnBrk="0" hangingPunct="1">
              <a:lnSpc>
                <a:spcPct val="100000"/>
              </a:lnSpc>
              <a:spcBef>
                <a:spcPts val="0"/>
              </a:spcBef>
              <a:spcAft>
                <a:spcPts val="600"/>
              </a:spcAft>
              <a:buClrTx/>
              <a:buSzTx/>
              <a:buFontTx/>
              <a:buNone/>
              <a:tabLst>
                <a:tab pos="396875" algn="l"/>
              </a:tabLst>
              <a:defRPr/>
            </a:pPr>
            <a:r>
              <a:rPr lang="en-US" sz="2800">
                <a:solidFill>
                  <a:srgbClr val="44546A"/>
                </a:solidFill>
                <a:latin typeface="Calibri" panose="020F0502020204030204"/>
                <a:cs typeface="Poppins"/>
                <a:sym typeface="Poppins"/>
              </a:rPr>
              <a:t>	</a:t>
            </a:r>
            <a:r>
              <a:rPr lang="en-US" sz="2000">
                <a:solidFill>
                  <a:srgbClr val="44546A"/>
                </a:solidFill>
                <a:latin typeface="Calibri" panose="020F0502020204030204"/>
                <a:cs typeface="Poppins"/>
                <a:sym typeface="Poppins"/>
              </a:rPr>
              <a:t>VA-wide, centrally managed program to link research volunteers to VA research resources and research opportunities.</a:t>
            </a:r>
            <a:endParaRPr lang="en-US" sz="2000">
              <a:solidFill>
                <a:srgbClr val="44546A"/>
              </a:solidFill>
              <a:latin typeface="Calibri" panose="020F0502020204030204"/>
              <a:cs typeface="Poppins"/>
            </a:endParaRPr>
          </a:p>
          <a:p>
            <a:pPr>
              <a:spcAft>
                <a:spcPts val="600"/>
              </a:spcAft>
              <a:tabLst>
                <a:tab pos="285750" algn="l"/>
              </a:tabLst>
              <a:defRPr/>
            </a:pPr>
            <a:r>
              <a:rPr lang="en-US" sz="2800" b="1" u="sng">
                <a:solidFill>
                  <a:srgbClr val="44546A"/>
                </a:solidFill>
                <a:latin typeface="Calibri" panose="020F0502020204030204"/>
                <a:cs typeface="Poppins"/>
                <a:sym typeface="Poppins"/>
              </a:rPr>
              <a:t>Why are we starting this Research Volunteer Program?</a:t>
            </a:r>
            <a:endParaRPr lang="en-US" sz="2800" b="1" u="sng">
              <a:solidFill>
                <a:srgbClr val="44546A"/>
              </a:solidFill>
              <a:latin typeface="Calibri" panose="020F0502020204030204"/>
              <a:cs typeface="Poppins"/>
            </a:endParaRPr>
          </a:p>
          <a:p>
            <a:pPr marL="340995" marR="0" lvl="0" indent="-340995" algn="l" defTabSz="914400" rtl="0" eaLnBrk="1" fontAlgn="auto" latinLnBrk="0" hangingPunct="1">
              <a:lnSpc>
                <a:spcPct val="100000"/>
              </a:lnSpc>
              <a:spcBef>
                <a:spcPts val="0"/>
              </a:spcBef>
              <a:spcAft>
                <a:spcPts val="600"/>
              </a:spcAft>
              <a:buClr>
                <a:prstClr val="black"/>
              </a:buClr>
              <a:buSzPts val="2400"/>
              <a:buFontTx/>
              <a:buNone/>
              <a:tabLst>
                <a:tab pos="341313" algn="l"/>
              </a:tabLst>
              <a:defRPr/>
            </a:pPr>
            <a:r>
              <a:rPr lang="en-US" sz="2000">
                <a:solidFill>
                  <a:srgbClr val="44546A"/>
                </a:solidFill>
                <a:latin typeface="Calibri" panose="020F0502020204030204"/>
                <a:cs typeface="Poppins"/>
              </a:rPr>
              <a:t>	VA research is done to improve Veteran healthcare and well-being of our Veteran population. The program will put Veterans in touch with VA research that matters to them; without Veteran participation we would not have a research program.</a:t>
            </a:r>
          </a:p>
          <a:p>
            <a:pPr marL="396875" indent="-396875">
              <a:spcAft>
                <a:spcPts val="600"/>
              </a:spcAft>
              <a:tabLst>
                <a:tab pos="396875" algn="l"/>
              </a:tabLst>
              <a:defRPr/>
            </a:pPr>
            <a:r>
              <a:rPr lang="en-US" sz="2800" b="1" u="sng">
                <a:solidFill>
                  <a:srgbClr val="44546A"/>
                </a:solidFill>
                <a:latin typeface="Calibri" panose="020F0502020204030204"/>
                <a:cs typeface="Poppins"/>
                <a:sym typeface="Poppins"/>
              </a:rPr>
              <a:t>What is the Vision of the Program?</a:t>
            </a:r>
            <a:endParaRPr lang="en-US" sz="2800" b="1" u="sng">
              <a:solidFill>
                <a:srgbClr val="44546A"/>
              </a:solidFill>
              <a:latin typeface="Calibri" panose="020F0502020204030204"/>
              <a:cs typeface="Poppins"/>
            </a:endParaRPr>
          </a:p>
          <a:p>
            <a:pPr marL="396875" indent="-396875">
              <a:spcAft>
                <a:spcPts val="600"/>
              </a:spcAft>
              <a:tabLst>
                <a:tab pos="396875" algn="l"/>
              </a:tabLst>
              <a:defRPr/>
            </a:pPr>
            <a:r>
              <a:rPr lang="en-US" sz="2000">
                <a:solidFill>
                  <a:srgbClr val="44546A"/>
                </a:solidFill>
                <a:latin typeface="Calibri" panose="020F0502020204030204"/>
                <a:cs typeface="Poppins"/>
              </a:rPr>
              <a:t>	Creating a sustained, modernized connection between VA Research and Research Volunteers.</a:t>
            </a:r>
            <a:endParaRPr kumimoji="0" lang="en-US" sz="2000" i="0"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Text&#10;&#10;Description automatically generated">
            <a:extLst>
              <a:ext uri="{FF2B5EF4-FFF2-40B4-BE49-F238E27FC236}">
                <a16:creationId xmlns:a16="http://schemas.microsoft.com/office/drawing/2014/main" id="{89114960-B734-4445-87E8-9BD3221F3BBA}"/>
              </a:ext>
            </a:extLst>
          </p:cNvPr>
          <p:cNvPicPr>
            <a:picLocks noChangeAspect="1"/>
          </p:cNvPicPr>
          <p:nvPr/>
        </p:nvPicPr>
        <p:blipFill>
          <a:blip r:embed="rId3"/>
          <a:stretch>
            <a:fillRect/>
          </a:stretch>
        </p:blipFill>
        <p:spPr>
          <a:xfrm>
            <a:off x="36947" y="27709"/>
            <a:ext cx="1524434" cy="812144"/>
          </a:xfrm>
          <a:prstGeom prst="rect">
            <a:avLst/>
          </a:prstGeom>
          <a:ln w="19050">
            <a:solidFill>
              <a:schemeClr val="tx1"/>
            </a:solidFill>
          </a:ln>
        </p:spPr>
      </p:pic>
      <p:pic>
        <p:nvPicPr>
          <p:cNvPr id="4" name="Picture 4">
            <a:extLst>
              <a:ext uri="{FF2B5EF4-FFF2-40B4-BE49-F238E27FC236}">
                <a16:creationId xmlns:a16="http://schemas.microsoft.com/office/drawing/2014/main" id="{E75429ED-BD9C-1024-C25C-97B04BC50377}"/>
              </a:ext>
            </a:extLst>
          </p:cNvPr>
          <p:cNvPicPr>
            <a:picLocks noChangeAspect="1"/>
          </p:cNvPicPr>
          <p:nvPr/>
        </p:nvPicPr>
        <p:blipFill>
          <a:blip r:embed="rId4"/>
          <a:stretch>
            <a:fillRect/>
          </a:stretch>
        </p:blipFill>
        <p:spPr>
          <a:xfrm>
            <a:off x="263273" y="1347782"/>
            <a:ext cx="4083755" cy="4265245"/>
          </a:xfrm>
          <a:prstGeom prst="rect">
            <a:avLst/>
          </a:prstGeom>
        </p:spPr>
      </p:pic>
      <p:sp>
        <p:nvSpPr>
          <p:cNvPr id="9" name="Google Shape;650;p28">
            <a:extLst>
              <a:ext uri="{FF2B5EF4-FFF2-40B4-BE49-F238E27FC236}">
                <a16:creationId xmlns:a16="http://schemas.microsoft.com/office/drawing/2014/main" id="{4394CCAA-1366-4137-AA4D-FBD974823B34}"/>
              </a:ext>
            </a:extLst>
          </p:cNvPr>
          <p:cNvSpPr txBox="1"/>
          <p:nvPr/>
        </p:nvSpPr>
        <p:spPr>
          <a:xfrm>
            <a:off x="0" y="115830"/>
            <a:ext cx="12192000" cy="636391"/>
          </a:xfrm>
          <a:prstGeom prst="rect">
            <a:avLst/>
          </a:prstGeom>
          <a:noFill/>
          <a:ln>
            <a:noFill/>
          </a:ln>
        </p:spPr>
        <p:txBody>
          <a:bodyPr spcFirstLastPara="1" wrap="square" lIns="45713" tIns="22850" rIns="45713" bIns="22850" anchor="t" anchorCtr="0">
            <a:noAutofit/>
          </a:bodyPr>
          <a:lstStyle/>
          <a:p>
            <a:pPr algn="ctr">
              <a:defRPr/>
            </a:pPr>
            <a:r>
              <a:rPr lang="en-US" sz="4400" b="1">
                <a:solidFill>
                  <a:schemeClr val="bg1"/>
                </a:solidFill>
                <a:latin typeface="Calibri" panose="020F0502020204030204"/>
                <a:ea typeface="Lato"/>
                <a:cs typeface="Lato"/>
              </a:rPr>
              <a:t>   </a:t>
            </a:r>
            <a:r>
              <a:rPr kumimoji="0" lang="en-US" sz="4400" b="1" i="0" u="none" strike="noStrike" kern="1200" cap="none" spc="0" normalizeH="0" baseline="0" noProof="0">
                <a:ln>
                  <a:noFill/>
                </a:ln>
                <a:solidFill>
                  <a:schemeClr val="bg1"/>
                </a:solidFill>
                <a:effectLst/>
                <a:uLnTx/>
                <a:uFillTx/>
                <a:latin typeface="Calibri" panose="020F0502020204030204"/>
                <a:ea typeface="Lato"/>
                <a:cs typeface="Lato"/>
              </a:rPr>
              <a:t> ORD Research Volunteer Program</a:t>
            </a:r>
            <a:endParaRPr lang="en-US" sz="4400" b="1" i="0" u="none" strike="noStrike" kern="1200" cap="none" spc="0" normalizeH="0" baseline="0" noProof="0">
              <a:ln>
                <a:noFill/>
              </a:ln>
              <a:solidFill>
                <a:schemeClr val="bg1"/>
              </a:solidFill>
              <a:effectLst/>
              <a:uLnTx/>
              <a:uFillTx/>
              <a:latin typeface="Calibri" panose="020F0502020204030204"/>
              <a:ea typeface="Lato"/>
              <a:cs typeface="Lato"/>
            </a:endParaRPr>
          </a:p>
        </p:txBody>
      </p:sp>
    </p:spTree>
    <p:extLst>
      <p:ext uri="{BB962C8B-B14F-4D97-AF65-F5344CB8AC3E}">
        <p14:creationId xmlns:p14="http://schemas.microsoft.com/office/powerpoint/2010/main" val="24599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5ADF56-DF3D-4B1E-9CE5-E28622E07518}"/>
              </a:ext>
            </a:extLst>
          </p:cNvPr>
          <p:cNvSpPr txBox="1"/>
          <p:nvPr/>
        </p:nvSpPr>
        <p:spPr>
          <a:xfrm>
            <a:off x="939035" y="1159743"/>
            <a:ext cx="10550433" cy="4741426"/>
          </a:xfrm>
          <a:prstGeom prst="rect">
            <a:avLst/>
          </a:prstGeom>
          <a:noFill/>
        </p:spPr>
        <p:txBody>
          <a:bodyPr wrap="square" rtlCol="0">
            <a:spAutoFit/>
          </a:bodyPr>
          <a:lstStyle/>
          <a:p>
            <a:pPr>
              <a:lnSpc>
                <a:spcPct val="114999"/>
              </a:lnSpc>
              <a:spcAft>
                <a:spcPts val="600"/>
              </a:spcAft>
            </a:pPr>
            <a:r>
              <a:rPr lang="en-US" sz="3600" b="1">
                <a:solidFill>
                  <a:srgbClr val="44546A"/>
                </a:solidFill>
              </a:rPr>
              <a:t>Focus / Mission</a:t>
            </a:r>
          </a:p>
          <a:p>
            <a:pPr marL="285750" indent="-285750">
              <a:lnSpc>
                <a:spcPct val="114999"/>
              </a:lnSpc>
              <a:buFont typeface="Arial"/>
              <a:buChar char="•"/>
            </a:pPr>
            <a:r>
              <a:rPr lang="en-US" sz="2800"/>
              <a:t>Increase efficiency with information sharing</a:t>
            </a:r>
          </a:p>
          <a:p>
            <a:pPr marL="742950" lvl="1" indent="-285750">
              <a:lnSpc>
                <a:spcPct val="114999"/>
              </a:lnSpc>
              <a:buFont typeface="Arial"/>
              <a:buChar char="•"/>
            </a:pPr>
            <a:r>
              <a:rPr lang="en-US" sz="2800"/>
              <a:t>Reduce duplicative efforts</a:t>
            </a:r>
          </a:p>
          <a:p>
            <a:pPr marL="742950" lvl="1" indent="-285750">
              <a:lnSpc>
                <a:spcPct val="114999"/>
              </a:lnSpc>
              <a:buFont typeface="Arial"/>
              <a:buChar char="•"/>
            </a:pPr>
            <a:r>
              <a:rPr lang="en-US" sz="2800"/>
              <a:t>Improve visibility of research initiatives across the enterprise </a:t>
            </a:r>
          </a:p>
          <a:p>
            <a:pPr marL="742950" lvl="1" indent="-285750">
              <a:lnSpc>
                <a:spcPct val="114999"/>
              </a:lnSpc>
              <a:buFont typeface="Arial"/>
              <a:buChar char="•"/>
            </a:pPr>
            <a:r>
              <a:rPr lang="en-US" sz="2800"/>
              <a:t>Build a VA Research community for Veterans and volunteers </a:t>
            </a:r>
          </a:p>
          <a:p>
            <a:pPr marL="285750" indent="-285750">
              <a:lnSpc>
                <a:spcPct val="114999"/>
              </a:lnSpc>
              <a:buFont typeface="Arial"/>
              <a:buChar char="•"/>
            </a:pPr>
            <a:r>
              <a:rPr lang="en-US" sz="2800"/>
              <a:t>Increase Veteran awareness of and participation in VA Research </a:t>
            </a:r>
          </a:p>
          <a:p>
            <a:pPr marL="285750" indent="-285750">
              <a:lnSpc>
                <a:spcPct val="114999"/>
              </a:lnSpc>
              <a:buFont typeface="Arial"/>
              <a:buChar char="•"/>
            </a:pPr>
            <a:r>
              <a:rPr lang="en-US" sz="2800"/>
              <a:t>Increase Inclusion, Diversity, Equity, and Access (IDEA) in VA Research </a:t>
            </a:r>
          </a:p>
          <a:p>
            <a:pPr marL="285750" indent="-285750">
              <a:lnSpc>
                <a:spcPct val="114999"/>
              </a:lnSpc>
              <a:buFont typeface="Arial"/>
              <a:buChar char="•"/>
            </a:pPr>
            <a:r>
              <a:rPr lang="en-US" sz="2800"/>
              <a:t>Augment research volunteer recruitment efforts to decrease study delays and cancellations </a:t>
            </a:r>
          </a:p>
        </p:txBody>
      </p:sp>
      <p:sp>
        <p:nvSpPr>
          <p:cNvPr id="16" name="Google Shape;650;p28">
            <a:extLst>
              <a:ext uri="{FF2B5EF4-FFF2-40B4-BE49-F238E27FC236}">
                <a16:creationId xmlns:a16="http://schemas.microsoft.com/office/drawing/2014/main" id="{663F8380-503D-4110-82F9-3F65804ECA65}"/>
              </a:ext>
            </a:extLst>
          </p:cNvPr>
          <p:cNvSpPr txBox="1"/>
          <p:nvPr/>
        </p:nvSpPr>
        <p:spPr>
          <a:xfrm>
            <a:off x="0" y="115830"/>
            <a:ext cx="12192000" cy="636391"/>
          </a:xfrm>
          <a:prstGeom prst="rect">
            <a:avLst/>
          </a:prstGeom>
          <a:noFill/>
          <a:ln>
            <a:noFill/>
          </a:ln>
        </p:spPr>
        <p:txBody>
          <a:bodyPr spcFirstLastPara="1" wrap="square" lIns="45713" tIns="22850" rIns="45713" bIns="22850" anchor="t" anchorCtr="0">
            <a:noAutofit/>
          </a:bodyPr>
          <a:lstStyle/>
          <a:p>
            <a:pPr algn="ctr">
              <a:defRPr/>
            </a:pPr>
            <a:r>
              <a:rPr lang="en-US" sz="4400" b="1">
                <a:solidFill>
                  <a:schemeClr val="bg1"/>
                </a:solidFill>
                <a:latin typeface="Calibri" panose="020F0502020204030204"/>
                <a:ea typeface="Lato"/>
                <a:cs typeface="Lato"/>
              </a:rPr>
              <a:t>   </a:t>
            </a:r>
            <a:r>
              <a:rPr kumimoji="0" lang="en-US" sz="4400" b="1" i="0" u="none" strike="noStrike" kern="1200" cap="none" spc="0" normalizeH="0" baseline="0" noProof="0">
                <a:ln>
                  <a:noFill/>
                </a:ln>
                <a:solidFill>
                  <a:schemeClr val="bg1"/>
                </a:solidFill>
                <a:effectLst/>
                <a:uLnTx/>
                <a:uFillTx/>
                <a:latin typeface="Calibri" panose="020F0502020204030204"/>
                <a:ea typeface="Lato"/>
                <a:cs typeface="Lato"/>
              </a:rPr>
              <a:t> VA Research Volunteer Program</a:t>
            </a:r>
            <a:endParaRPr lang="en-US" sz="4400" b="1" i="0" u="none" strike="noStrike" kern="1200" cap="none" spc="0" normalizeH="0" baseline="0" noProof="0">
              <a:ln>
                <a:noFill/>
              </a:ln>
              <a:solidFill>
                <a:schemeClr val="bg1"/>
              </a:solidFill>
              <a:effectLst/>
              <a:uLnTx/>
              <a:uFillTx/>
              <a:latin typeface="Calibri" panose="020F0502020204030204"/>
              <a:ea typeface="Lato"/>
              <a:cs typeface="Lato"/>
            </a:endParaRPr>
          </a:p>
        </p:txBody>
      </p:sp>
      <p:pic>
        <p:nvPicPr>
          <p:cNvPr id="5" name="Picture 4" descr="Text&#10;&#10;Description automatically generated">
            <a:extLst>
              <a:ext uri="{FF2B5EF4-FFF2-40B4-BE49-F238E27FC236}">
                <a16:creationId xmlns:a16="http://schemas.microsoft.com/office/drawing/2014/main" id="{F182B287-9B85-415A-AA76-B6F65FF79095}"/>
              </a:ext>
            </a:extLst>
          </p:cNvPr>
          <p:cNvPicPr>
            <a:picLocks noChangeAspect="1"/>
          </p:cNvPicPr>
          <p:nvPr/>
        </p:nvPicPr>
        <p:blipFill>
          <a:blip r:embed="rId4"/>
          <a:stretch>
            <a:fillRect/>
          </a:stretch>
        </p:blipFill>
        <p:spPr>
          <a:xfrm>
            <a:off x="36947" y="27709"/>
            <a:ext cx="1524434" cy="812144"/>
          </a:xfrm>
          <a:prstGeom prst="rect">
            <a:avLst/>
          </a:prstGeom>
          <a:ln w="19050">
            <a:solidFill>
              <a:schemeClr val="tx1"/>
            </a:solidFill>
          </a:ln>
        </p:spPr>
      </p:pic>
    </p:spTree>
    <p:extLst>
      <p:ext uri="{BB962C8B-B14F-4D97-AF65-F5344CB8AC3E}">
        <p14:creationId xmlns:p14="http://schemas.microsoft.com/office/powerpoint/2010/main" val="294630153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5ADF56-DF3D-4B1E-9CE5-E28622E07518}"/>
              </a:ext>
            </a:extLst>
          </p:cNvPr>
          <p:cNvSpPr txBox="1"/>
          <p:nvPr/>
        </p:nvSpPr>
        <p:spPr>
          <a:xfrm>
            <a:off x="799164" y="1420758"/>
            <a:ext cx="10550433" cy="4447371"/>
          </a:xfrm>
          <a:prstGeom prst="rect">
            <a:avLst/>
          </a:prstGeom>
          <a:noFill/>
        </p:spPr>
        <p:txBody>
          <a:bodyPr wrap="square" lIns="91440" tIns="45720" rIns="91440" bIns="45720" rtlCol="0" anchor="t">
            <a:spAutoFit/>
          </a:bodyPr>
          <a:lstStyle/>
          <a:p>
            <a:pPr>
              <a:lnSpc>
                <a:spcPct val="114999"/>
              </a:lnSpc>
              <a:spcAft>
                <a:spcPts val="600"/>
              </a:spcAft>
            </a:pPr>
            <a:r>
              <a:rPr lang="en-US" sz="3600" b="1">
                <a:solidFill>
                  <a:srgbClr val="44546A"/>
                </a:solidFill>
              </a:rPr>
              <a:t>Implementation of a Research Volunteer Registry </a:t>
            </a:r>
          </a:p>
          <a:p>
            <a:pPr marL="285750" indent="-285750">
              <a:lnSpc>
                <a:spcPct val="114999"/>
              </a:lnSpc>
              <a:buFont typeface="Arial"/>
              <a:buChar char="•"/>
            </a:pPr>
            <a:r>
              <a:rPr lang="en-US" sz="2800"/>
              <a:t>Enhance volunteer recruitment for research participation</a:t>
            </a:r>
          </a:p>
          <a:p>
            <a:pPr marL="742950" lvl="1" indent="-285750">
              <a:lnSpc>
                <a:spcPct val="114999"/>
              </a:lnSpc>
              <a:buFont typeface="Arial"/>
              <a:buChar char="•"/>
            </a:pPr>
            <a:r>
              <a:rPr lang="en-US" sz="2800"/>
              <a:t>Does not replace current recruitment</a:t>
            </a:r>
            <a:endParaRPr lang="en-US" sz="2800">
              <a:ea typeface="Calibri"/>
              <a:cs typeface="Calibri"/>
            </a:endParaRPr>
          </a:p>
          <a:p>
            <a:pPr marL="742950" lvl="1" indent="-285750">
              <a:lnSpc>
                <a:spcPct val="114999"/>
              </a:lnSpc>
              <a:buFont typeface="Arial"/>
              <a:buChar char="•"/>
            </a:pPr>
            <a:r>
              <a:rPr lang="en-US" sz="2800"/>
              <a:t>Provide volunteers who have consented to be contacted</a:t>
            </a:r>
          </a:p>
          <a:p>
            <a:pPr marL="285750" indent="-285750">
              <a:buFont typeface="Arial"/>
              <a:buChar char="•"/>
            </a:pPr>
            <a:r>
              <a:rPr lang="en-US" sz="2800"/>
              <a:t>Increase Veterans' access and awareness to our VA clinical trials </a:t>
            </a:r>
          </a:p>
          <a:p>
            <a:pPr marL="285750" indent="-285750">
              <a:buFont typeface="Arial"/>
              <a:buChar char="•"/>
            </a:pPr>
            <a:r>
              <a:rPr lang="en-US" sz="2800"/>
              <a:t>Volunteer will provide demographic, medical history and research interests</a:t>
            </a:r>
          </a:p>
          <a:p>
            <a:pPr marL="285750" indent="-285750">
              <a:buFont typeface="Arial"/>
              <a:buChar char="•"/>
            </a:pPr>
            <a:r>
              <a:rPr lang="en-US" sz="2800"/>
              <a:t>Work with VA Researchers to provide list of Volunteers who meet criteria</a:t>
            </a:r>
          </a:p>
        </p:txBody>
      </p:sp>
      <p:sp>
        <p:nvSpPr>
          <p:cNvPr id="16" name="Google Shape;650;p28">
            <a:extLst>
              <a:ext uri="{FF2B5EF4-FFF2-40B4-BE49-F238E27FC236}">
                <a16:creationId xmlns:a16="http://schemas.microsoft.com/office/drawing/2014/main" id="{663F8380-503D-4110-82F9-3F65804ECA65}"/>
              </a:ext>
            </a:extLst>
          </p:cNvPr>
          <p:cNvSpPr txBox="1"/>
          <p:nvPr/>
        </p:nvSpPr>
        <p:spPr>
          <a:xfrm>
            <a:off x="0" y="115830"/>
            <a:ext cx="12192000" cy="636391"/>
          </a:xfrm>
          <a:prstGeom prst="rect">
            <a:avLst/>
          </a:prstGeom>
          <a:noFill/>
          <a:ln>
            <a:noFill/>
          </a:ln>
        </p:spPr>
        <p:txBody>
          <a:bodyPr spcFirstLastPara="1" wrap="square" lIns="45713" tIns="22850" rIns="45713" bIns="22850" anchor="t" anchorCtr="0">
            <a:noAutofit/>
          </a:bodyPr>
          <a:lstStyle/>
          <a:p>
            <a:pPr algn="ctr">
              <a:defRPr/>
            </a:pPr>
            <a:r>
              <a:rPr lang="en-US" sz="4400" b="1">
                <a:solidFill>
                  <a:schemeClr val="bg1"/>
                </a:solidFill>
                <a:latin typeface="Calibri" panose="020F0502020204030204"/>
                <a:ea typeface="Lato"/>
                <a:cs typeface="Lato"/>
              </a:rPr>
              <a:t>   </a:t>
            </a:r>
            <a:r>
              <a:rPr kumimoji="0" lang="en-US" sz="4400" b="1" i="0" u="none" strike="noStrike" kern="1200" cap="none" spc="0" normalizeH="0" baseline="0" noProof="0">
                <a:ln>
                  <a:noFill/>
                </a:ln>
                <a:solidFill>
                  <a:schemeClr val="bg1"/>
                </a:solidFill>
                <a:effectLst/>
                <a:uLnTx/>
                <a:uFillTx/>
                <a:latin typeface="Calibri" panose="020F0502020204030204"/>
                <a:ea typeface="Lato"/>
                <a:cs typeface="Lato"/>
              </a:rPr>
              <a:t> VA Research Volunteer Registry</a:t>
            </a:r>
            <a:endParaRPr lang="en-US" sz="4400" b="1" i="0" u="none" strike="noStrike" kern="1200" cap="none" spc="0" normalizeH="0" baseline="0" noProof="0">
              <a:ln>
                <a:noFill/>
              </a:ln>
              <a:solidFill>
                <a:schemeClr val="bg1"/>
              </a:solidFill>
              <a:effectLst/>
              <a:uLnTx/>
              <a:uFillTx/>
              <a:latin typeface="Calibri" panose="020F0502020204030204"/>
              <a:ea typeface="Lato"/>
              <a:cs typeface="Lato"/>
            </a:endParaRPr>
          </a:p>
        </p:txBody>
      </p:sp>
      <p:pic>
        <p:nvPicPr>
          <p:cNvPr id="5" name="Picture 4" descr="Text&#10;&#10;Description automatically generated">
            <a:extLst>
              <a:ext uri="{FF2B5EF4-FFF2-40B4-BE49-F238E27FC236}">
                <a16:creationId xmlns:a16="http://schemas.microsoft.com/office/drawing/2014/main" id="{F182B287-9B85-415A-AA76-B6F65FF79095}"/>
              </a:ext>
            </a:extLst>
          </p:cNvPr>
          <p:cNvPicPr>
            <a:picLocks noChangeAspect="1"/>
          </p:cNvPicPr>
          <p:nvPr/>
        </p:nvPicPr>
        <p:blipFill>
          <a:blip r:embed="rId4"/>
          <a:stretch>
            <a:fillRect/>
          </a:stretch>
        </p:blipFill>
        <p:spPr>
          <a:xfrm>
            <a:off x="36947" y="27709"/>
            <a:ext cx="1524434" cy="812144"/>
          </a:xfrm>
          <a:prstGeom prst="rect">
            <a:avLst/>
          </a:prstGeom>
          <a:ln w="19050">
            <a:solidFill>
              <a:schemeClr val="tx1"/>
            </a:solidFill>
          </a:ln>
        </p:spPr>
      </p:pic>
    </p:spTree>
    <p:extLst>
      <p:ext uri="{BB962C8B-B14F-4D97-AF65-F5344CB8AC3E}">
        <p14:creationId xmlns:p14="http://schemas.microsoft.com/office/powerpoint/2010/main" val="134085072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7" name="Arrow: Curved Down 6">
            <a:extLst>
              <a:ext uri="{FF2B5EF4-FFF2-40B4-BE49-F238E27FC236}">
                <a16:creationId xmlns:a16="http://schemas.microsoft.com/office/drawing/2014/main" id="{F798D580-019A-4C95-9B2F-93CC66E0788E}"/>
              </a:ext>
            </a:extLst>
          </p:cNvPr>
          <p:cNvSpPr/>
          <p:nvPr/>
        </p:nvSpPr>
        <p:spPr>
          <a:xfrm>
            <a:off x="5913013" y="1758212"/>
            <a:ext cx="2019201" cy="591023"/>
          </a:xfrm>
          <a:prstGeom prst="curvedDownArrow">
            <a:avLst/>
          </a:prstGeom>
          <a:solidFill>
            <a:schemeClr val="accent6">
              <a:lumMod val="60000"/>
              <a:lumOff val="40000"/>
            </a:schemeClr>
          </a:solidFill>
          <a:ln>
            <a:solidFill>
              <a:srgbClr val="00C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Arrow: Curved Down 46">
            <a:extLst>
              <a:ext uri="{FF2B5EF4-FFF2-40B4-BE49-F238E27FC236}">
                <a16:creationId xmlns:a16="http://schemas.microsoft.com/office/drawing/2014/main" id="{320AFF22-2022-45C3-8410-9DB521ED64F1}"/>
              </a:ext>
            </a:extLst>
          </p:cNvPr>
          <p:cNvSpPr/>
          <p:nvPr/>
        </p:nvSpPr>
        <p:spPr>
          <a:xfrm>
            <a:off x="1611689" y="1464742"/>
            <a:ext cx="4072441" cy="872952"/>
          </a:xfrm>
          <a:prstGeom prst="curvedDownArrow">
            <a:avLst/>
          </a:prstGeom>
          <a:solidFill>
            <a:schemeClr val="bg2">
              <a:lumMod val="75000"/>
            </a:schemeClr>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0" name="Google Shape;650;p28"/>
          <p:cNvSpPr txBox="1"/>
          <p:nvPr/>
        </p:nvSpPr>
        <p:spPr>
          <a:xfrm>
            <a:off x="0" y="115830"/>
            <a:ext cx="12192000" cy="636391"/>
          </a:xfrm>
          <a:prstGeom prst="rect">
            <a:avLst/>
          </a:prstGeom>
          <a:noFill/>
          <a:ln>
            <a:noFill/>
          </a:ln>
        </p:spPr>
        <p:txBody>
          <a:bodyPr spcFirstLastPara="1" wrap="square" lIns="45713" tIns="22850" rIns="45713" bIns="2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Lato" panose="020F0502020204030203" pitchFamily="34" charset="0"/>
                <a:cs typeface="Lato" panose="020F0502020204030203" pitchFamily="34" charset="0"/>
                <a:sym typeface="Poppins"/>
              </a:rPr>
              <a:t>Research Volunteer Registry</a:t>
            </a:r>
            <a:endParaRPr kumimoji="0" sz="1200" b="0" i="0" u="none" strike="noStrike" kern="1200" cap="none" spc="0" normalizeH="0" baseline="0" noProof="0">
              <a:ln>
                <a:noFill/>
              </a:ln>
              <a:solidFill>
                <a:prstClr val="white"/>
              </a:solidFill>
              <a:effectLst/>
              <a:uLnTx/>
              <a:uFillTx/>
              <a:latin typeface="Calibri" panose="020F0502020204030204"/>
              <a:ea typeface="Lato" panose="020F0502020204030203" pitchFamily="34" charset="0"/>
              <a:cs typeface="Lato" panose="020F0502020204030203" pitchFamily="34" charset="0"/>
            </a:endParaRPr>
          </a:p>
        </p:txBody>
      </p:sp>
      <p:sp>
        <p:nvSpPr>
          <p:cNvPr id="651" name="Google Shape;651;p28"/>
          <p:cNvSpPr txBox="1"/>
          <p:nvPr/>
        </p:nvSpPr>
        <p:spPr>
          <a:xfrm>
            <a:off x="3459529" y="960367"/>
            <a:ext cx="5204327" cy="268457"/>
          </a:xfrm>
          <a:prstGeom prst="rect">
            <a:avLst/>
          </a:prstGeom>
          <a:noFill/>
          <a:ln>
            <a:noFill/>
          </a:ln>
        </p:spPr>
        <p:txBody>
          <a:bodyPr spcFirstLastPara="1" wrap="square" lIns="45713" tIns="22850" rIns="45713" bIns="2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Poppins Light"/>
                <a:sym typeface="Poppins Light"/>
              </a:rPr>
              <a:t>Researcher Experience</a:t>
            </a: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Google Shape;656;p28"/>
          <p:cNvSpPr/>
          <p:nvPr/>
        </p:nvSpPr>
        <p:spPr>
          <a:xfrm>
            <a:off x="1611689" y="5136058"/>
            <a:ext cx="45719" cy="472220"/>
          </a:xfrm>
          <a:custGeom>
            <a:avLst/>
            <a:gdLst/>
            <a:ahLst/>
            <a:cxnLst/>
            <a:rect l="l" t="t" r="r" b="b"/>
            <a:pathLst>
              <a:path w="32" h="975" extrusionOk="0">
                <a:moveTo>
                  <a:pt x="31" y="974"/>
                </a:moveTo>
                <a:lnTo>
                  <a:pt x="0" y="974"/>
                </a:lnTo>
                <a:lnTo>
                  <a:pt x="0" y="0"/>
                </a:lnTo>
                <a:lnTo>
                  <a:pt x="31" y="0"/>
                </a:lnTo>
                <a:lnTo>
                  <a:pt x="31" y="974"/>
                </a:lnTo>
              </a:path>
            </a:pathLst>
          </a:custGeom>
          <a:solidFill>
            <a:schemeClr val="accent6"/>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7" name="Google Shape;657;p28"/>
          <p:cNvSpPr/>
          <p:nvPr/>
        </p:nvSpPr>
        <p:spPr>
          <a:xfrm>
            <a:off x="1523165" y="5405556"/>
            <a:ext cx="219718" cy="219718"/>
          </a:xfrm>
          <a:custGeom>
            <a:avLst/>
            <a:gdLst/>
            <a:ahLst/>
            <a:cxnLst/>
            <a:rect l="l" t="t" r="r" b="b"/>
            <a:pathLst>
              <a:path w="354" h="354" extrusionOk="0">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6"/>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8" name="Google Shape;658;p28"/>
          <p:cNvSpPr/>
          <p:nvPr/>
        </p:nvSpPr>
        <p:spPr>
          <a:xfrm>
            <a:off x="10283193" y="1822665"/>
            <a:ext cx="19226" cy="606970"/>
          </a:xfrm>
          <a:custGeom>
            <a:avLst/>
            <a:gdLst/>
            <a:ahLst/>
            <a:cxnLst/>
            <a:rect l="l" t="t" r="r" b="b"/>
            <a:pathLst>
              <a:path w="31" h="974" extrusionOk="0">
                <a:moveTo>
                  <a:pt x="30" y="973"/>
                </a:moveTo>
                <a:lnTo>
                  <a:pt x="0" y="973"/>
                </a:lnTo>
                <a:lnTo>
                  <a:pt x="0" y="0"/>
                </a:lnTo>
                <a:lnTo>
                  <a:pt x="30" y="0"/>
                </a:lnTo>
                <a:lnTo>
                  <a:pt x="30" y="973"/>
                </a:lnTo>
              </a:path>
            </a:pathLst>
          </a:custGeom>
          <a:solidFill>
            <a:schemeClr val="accent6"/>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9" name="Google Shape;659;p28"/>
          <p:cNvSpPr/>
          <p:nvPr/>
        </p:nvSpPr>
        <p:spPr>
          <a:xfrm>
            <a:off x="10181574" y="1712806"/>
            <a:ext cx="219718" cy="222465"/>
          </a:xfrm>
          <a:custGeom>
            <a:avLst/>
            <a:gdLst/>
            <a:ahLst/>
            <a:cxnLst/>
            <a:rect l="l" t="t" r="r" b="b"/>
            <a:pathLst>
              <a:path w="354" h="355" extrusionOk="0">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chemeClr val="accent6"/>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0" name="Google Shape;660;p28"/>
          <p:cNvSpPr/>
          <p:nvPr/>
        </p:nvSpPr>
        <p:spPr>
          <a:xfrm>
            <a:off x="9420802" y="2429633"/>
            <a:ext cx="1741261" cy="2708421"/>
          </a:xfrm>
          <a:custGeom>
            <a:avLst/>
            <a:gdLst/>
            <a:ahLst/>
            <a:cxnLst/>
            <a:rect l="l" t="t" r="r" b="b"/>
            <a:pathLst>
              <a:path w="2794" h="3411" extrusionOk="0">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5"/>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1" name="Google Shape;661;p28"/>
          <p:cNvSpPr/>
          <p:nvPr/>
        </p:nvSpPr>
        <p:spPr>
          <a:xfrm>
            <a:off x="7270318" y="2429633"/>
            <a:ext cx="1741261" cy="2708422"/>
          </a:xfrm>
          <a:custGeom>
            <a:avLst/>
            <a:gdLst/>
            <a:ahLst/>
            <a:cxnLst/>
            <a:rect l="l" t="t" r="r" b="b"/>
            <a:pathLst>
              <a:path w="2794" h="3411" extrusionOk="0">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accent4"/>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2" name="Google Shape;662;p28"/>
          <p:cNvSpPr/>
          <p:nvPr/>
        </p:nvSpPr>
        <p:spPr>
          <a:xfrm>
            <a:off x="7948695" y="2163821"/>
            <a:ext cx="381760" cy="407750"/>
          </a:xfrm>
          <a:custGeom>
            <a:avLst/>
            <a:gdLst/>
            <a:ahLst/>
            <a:cxnLst/>
            <a:rect l="l" t="t" r="r" b="b"/>
            <a:pathLst>
              <a:path w="612" h="611" extrusionOk="0">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accent4"/>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3" name="Google Shape;663;p28"/>
          <p:cNvSpPr/>
          <p:nvPr/>
        </p:nvSpPr>
        <p:spPr>
          <a:xfrm>
            <a:off x="2966602" y="2429633"/>
            <a:ext cx="1738515" cy="2708422"/>
          </a:xfrm>
          <a:custGeom>
            <a:avLst/>
            <a:gdLst/>
            <a:ahLst/>
            <a:cxnLst/>
            <a:rect l="l" t="t" r="r" b="b"/>
            <a:pathLst>
              <a:path w="2793" h="3411" extrusionOk="0">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2"/>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5" name="Google Shape;665;p28"/>
          <p:cNvSpPr/>
          <p:nvPr/>
        </p:nvSpPr>
        <p:spPr>
          <a:xfrm>
            <a:off x="813371" y="2429633"/>
            <a:ext cx="1741261" cy="2708423"/>
          </a:xfrm>
          <a:custGeom>
            <a:avLst/>
            <a:gdLst/>
            <a:ahLst/>
            <a:cxnLst/>
            <a:rect l="l" t="t" r="r" b="b"/>
            <a:pathLst>
              <a:path w="2794" h="3411" extrusionOk="0">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chemeClr val="accent1"/>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7" name="Google Shape;667;p28"/>
          <p:cNvSpPr/>
          <p:nvPr/>
        </p:nvSpPr>
        <p:spPr>
          <a:xfrm>
            <a:off x="3644981" y="2163821"/>
            <a:ext cx="381758" cy="415469"/>
          </a:xfrm>
          <a:custGeom>
            <a:avLst/>
            <a:gdLst/>
            <a:ahLst/>
            <a:cxnLst/>
            <a:rect l="l" t="t" r="r" b="b"/>
            <a:pathLst>
              <a:path w="611" h="611" extrusionOk="0">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2"/>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9" name="Google Shape;669;p28"/>
          <p:cNvSpPr/>
          <p:nvPr/>
        </p:nvSpPr>
        <p:spPr>
          <a:xfrm>
            <a:off x="10101926" y="2163821"/>
            <a:ext cx="381760" cy="407750"/>
          </a:xfrm>
          <a:custGeom>
            <a:avLst/>
            <a:gdLst/>
            <a:ahLst/>
            <a:cxnLst/>
            <a:rect l="l" t="t" r="r" b="b"/>
            <a:pathLst>
              <a:path w="612" h="611" extrusionOk="0">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5"/>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6" name="Google Shape;666;p28"/>
          <p:cNvSpPr/>
          <p:nvPr/>
        </p:nvSpPr>
        <p:spPr>
          <a:xfrm>
            <a:off x="1494495" y="2163821"/>
            <a:ext cx="381760" cy="415469"/>
          </a:xfrm>
          <a:custGeom>
            <a:avLst/>
            <a:gdLst/>
            <a:ahLst/>
            <a:cxnLst/>
            <a:rect l="l" t="t" r="r" b="b"/>
            <a:pathLst>
              <a:path w="612" h="611" extrusionOk="0">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0" name="Google Shape;670;p28"/>
          <p:cNvSpPr txBox="1"/>
          <p:nvPr/>
        </p:nvSpPr>
        <p:spPr>
          <a:xfrm>
            <a:off x="810624" y="3222229"/>
            <a:ext cx="1816727" cy="1440628"/>
          </a:xfrm>
          <a:prstGeom prst="rect">
            <a:avLst/>
          </a:prstGeom>
          <a:noFill/>
          <a:ln>
            <a:noFill/>
          </a:ln>
        </p:spPr>
        <p:txBody>
          <a:bodyPr spcFirstLastPara="1" wrap="square" lIns="45713" tIns="22850" rIns="45713" bIns="22850" anchor="t" anchorCtr="0">
            <a:noAutofit/>
          </a:bodyPr>
          <a:lstStyle/>
          <a:p>
            <a:pPr marL="182880" marR="0" lvl="0" indent="-182880" algn="l" defTabSz="914400" rtl="0" eaLnBrk="1" fontAlgn="auto" latinLnBrk="0" hangingPunct="1">
              <a:spcBef>
                <a:spcPts val="0"/>
              </a:spcBef>
              <a:spcAft>
                <a:spcPts val="600"/>
              </a:spcAft>
              <a:buClr>
                <a:prstClr val="black"/>
              </a:buClr>
              <a:buSzPts val="24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a:cs typeface="Lato Light"/>
                <a:sym typeface="Lato Light"/>
              </a:rPr>
              <a:t>Program Website</a:t>
            </a:r>
          </a:p>
          <a:p>
            <a:pPr marL="182880" marR="0" lvl="0" indent="-182880" algn="l" defTabSz="914400" rtl="0" eaLnBrk="1" fontAlgn="auto" latinLnBrk="0" hangingPunct="1">
              <a:spcBef>
                <a:spcPts val="0"/>
              </a:spcBef>
              <a:spcAft>
                <a:spcPts val="600"/>
              </a:spcAft>
              <a:buClr>
                <a:prstClr val="black"/>
              </a:buClr>
              <a:buSzPts val="24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a:cs typeface="Lato Light"/>
                <a:sym typeface="Lato Light"/>
              </a:rPr>
              <a:t>ORD Comms</a:t>
            </a:r>
          </a:p>
          <a:p>
            <a:pPr marL="182880" marR="0" lvl="0" indent="-182880" algn="l" defTabSz="914400" rtl="0" eaLnBrk="1" fontAlgn="auto" latinLnBrk="0" hangingPunct="1">
              <a:spcBef>
                <a:spcPts val="0"/>
              </a:spcBef>
              <a:spcAft>
                <a:spcPts val="600"/>
              </a:spcAft>
              <a:buClr>
                <a:prstClr val="black"/>
              </a:buClr>
              <a:buSzPts val="24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a:cs typeface="Lato Light"/>
                <a:sym typeface="Lato Light"/>
              </a:rPr>
              <a:t>Research List Servs</a:t>
            </a:r>
          </a:p>
          <a:p>
            <a:pPr marL="182880" marR="0" lvl="0" indent="-182880" algn="l" defTabSz="914400" rtl="0" eaLnBrk="1" fontAlgn="auto" latinLnBrk="0" hangingPunct="1">
              <a:spcBef>
                <a:spcPts val="0"/>
              </a:spcBef>
              <a:spcAft>
                <a:spcPts val="600"/>
              </a:spcAft>
              <a:buClr>
                <a:prstClr val="black"/>
              </a:buClr>
              <a:buSzPts val="24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a:cs typeface="Lato Light"/>
                <a:sym typeface="Lato Light"/>
              </a:rPr>
              <a:t>CTMS</a:t>
            </a:r>
          </a:p>
        </p:txBody>
      </p:sp>
      <p:sp>
        <p:nvSpPr>
          <p:cNvPr id="671" name="Google Shape;671;p28"/>
          <p:cNvSpPr txBox="1"/>
          <p:nvPr/>
        </p:nvSpPr>
        <p:spPr>
          <a:xfrm>
            <a:off x="944937" y="2665552"/>
            <a:ext cx="1478130" cy="318206"/>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LEARN</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Google Shape;673;p28"/>
          <p:cNvSpPr txBox="1"/>
          <p:nvPr/>
        </p:nvSpPr>
        <p:spPr>
          <a:xfrm>
            <a:off x="3042718" y="2808332"/>
            <a:ext cx="1518205" cy="318206"/>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mn-ea"/>
                <a:cs typeface="Poppins"/>
                <a:sym typeface="Poppins"/>
              </a:rPr>
              <a:t>AGGREGATE DATA</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Google Shape;677;p28"/>
          <p:cNvSpPr txBox="1"/>
          <p:nvPr/>
        </p:nvSpPr>
        <p:spPr>
          <a:xfrm>
            <a:off x="7371027" y="2665552"/>
            <a:ext cx="1539845" cy="312294"/>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MATCH</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Google Shape;679;p28"/>
          <p:cNvSpPr txBox="1"/>
          <p:nvPr/>
        </p:nvSpPr>
        <p:spPr>
          <a:xfrm>
            <a:off x="9524315" y="2665552"/>
            <a:ext cx="1534235" cy="312294"/>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ENROLL</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Google Shape;681;p28"/>
          <p:cNvSpPr txBox="1"/>
          <p:nvPr/>
        </p:nvSpPr>
        <p:spPr>
          <a:xfrm>
            <a:off x="3731184" y="2221488"/>
            <a:ext cx="209352" cy="318206"/>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2</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Google Shape;683;p28"/>
          <p:cNvSpPr txBox="1"/>
          <p:nvPr/>
        </p:nvSpPr>
        <p:spPr>
          <a:xfrm>
            <a:off x="8024079" y="2221488"/>
            <a:ext cx="230993" cy="312294"/>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4</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Google Shape;684;p28"/>
          <p:cNvSpPr txBox="1"/>
          <p:nvPr/>
        </p:nvSpPr>
        <p:spPr>
          <a:xfrm>
            <a:off x="10178741" y="2221488"/>
            <a:ext cx="225382" cy="312294"/>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5</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Google Shape;685;p28"/>
          <p:cNvSpPr txBox="1"/>
          <p:nvPr/>
        </p:nvSpPr>
        <p:spPr>
          <a:xfrm>
            <a:off x="1232377" y="5708274"/>
            <a:ext cx="843528" cy="270617"/>
          </a:xfrm>
          <a:prstGeom prst="rect">
            <a:avLst/>
          </a:prstGeom>
          <a:noFill/>
          <a:ln>
            <a:noFill/>
          </a:ln>
        </p:spPr>
        <p:txBody>
          <a:bodyPr spcFirstLastPara="1" wrap="square" lIns="45713" tIns="22850" rIns="45713" bIns="2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546A"/>
                </a:solidFill>
                <a:effectLst/>
                <a:uLnTx/>
                <a:uFillTx/>
                <a:latin typeface="Poppins"/>
                <a:ea typeface="Poppins"/>
                <a:cs typeface="Poppins"/>
                <a:sym typeface="Poppins"/>
              </a:rPr>
              <a:t>START</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Google Shape;686;p28"/>
          <p:cNvSpPr txBox="1"/>
          <p:nvPr/>
        </p:nvSpPr>
        <p:spPr>
          <a:xfrm>
            <a:off x="9595368" y="1292708"/>
            <a:ext cx="1375652" cy="259731"/>
          </a:xfrm>
          <a:prstGeom prst="rect">
            <a:avLst/>
          </a:prstGeom>
          <a:noFill/>
          <a:ln>
            <a:noFill/>
          </a:ln>
        </p:spPr>
        <p:txBody>
          <a:bodyPr spcFirstLastPara="1" wrap="square" lIns="45713" tIns="22850" rIns="45713" bIns="2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546A"/>
                </a:solidFill>
                <a:effectLst/>
                <a:uLnTx/>
                <a:uFillTx/>
                <a:latin typeface="Poppins"/>
                <a:ea typeface="Poppins"/>
                <a:cs typeface="Poppins"/>
                <a:sym typeface="Poppins"/>
              </a:rPr>
              <a:t>MILESTONE</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CD2DB804-2A28-475A-8893-A39BD00B95B2}"/>
              </a:ext>
            </a:extLst>
          </p:cNvPr>
          <p:cNvSpPr txBox="1"/>
          <p:nvPr/>
        </p:nvSpPr>
        <p:spPr>
          <a:xfrm>
            <a:off x="2984111" y="3225769"/>
            <a:ext cx="1769688" cy="1723549"/>
          </a:xfrm>
          <a:prstGeom prst="rect">
            <a:avLst/>
          </a:prstGeom>
          <a:noFill/>
        </p:spPr>
        <p:txBody>
          <a:bodyPr wrap="square" rtlCol="0">
            <a:spAutoFit/>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Query to see # of potential enrollees </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Benefit Grant Writing</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Study Feasibility</a:t>
            </a:r>
          </a:p>
        </p:txBody>
      </p:sp>
      <p:grpSp>
        <p:nvGrpSpPr>
          <p:cNvPr id="2" name="Group 1">
            <a:extLst>
              <a:ext uri="{FF2B5EF4-FFF2-40B4-BE49-F238E27FC236}">
                <a16:creationId xmlns:a16="http://schemas.microsoft.com/office/drawing/2014/main" id="{1210F39E-929B-475A-BB99-2FC6EFA38428}"/>
              </a:ext>
            </a:extLst>
          </p:cNvPr>
          <p:cNvGrpSpPr/>
          <p:nvPr/>
        </p:nvGrpSpPr>
        <p:grpSpPr>
          <a:xfrm>
            <a:off x="5109854" y="2163821"/>
            <a:ext cx="1745747" cy="2974234"/>
            <a:chOff x="5109854" y="2163821"/>
            <a:chExt cx="1745747" cy="2974234"/>
          </a:xfrm>
        </p:grpSpPr>
        <p:sp>
          <p:nvSpPr>
            <p:cNvPr id="664" name="Google Shape;664;p28"/>
            <p:cNvSpPr/>
            <p:nvPr/>
          </p:nvSpPr>
          <p:spPr>
            <a:xfrm>
              <a:off x="5117087" y="2429633"/>
              <a:ext cx="1738514" cy="2708422"/>
            </a:xfrm>
            <a:custGeom>
              <a:avLst/>
              <a:gdLst/>
              <a:ahLst/>
              <a:cxnLst/>
              <a:rect l="l" t="t" r="r" b="b"/>
              <a:pathLst>
                <a:path w="2793" h="3411" extrusionOk="0">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chemeClr val="accent3"/>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8" name="Google Shape;668;p28"/>
            <p:cNvSpPr/>
            <p:nvPr/>
          </p:nvSpPr>
          <p:spPr>
            <a:xfrm>
              <a:off x="5798211" y="2163821"/>
              <a:ext cx="381758" cy="443754"/>
            </a:xfrm>
            <a:custGeom>
              <a:avLst/>
              <a:gdLst/>
              <a:ahLst/>
              <a:cxnLst/>
              <a:rect l="l" t="t" r="r" b="b"/>
              <a:pathLst>
                <a:path w="611" h="611" extrusionOk="0">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chemeClr val="accent3"/>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5" name="Google Shape;675;p28"/>
            <p:cNvSpPr txBox="1"/>
            <p:nvPr/>
          </p:nvSpPr>
          <p:spPr>
            <a:xfrm>
              <a:off x="5223635" y="2665551"/>
              <a:ext cx="1525418" cy="339869"/>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CONNECT</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Google Shape;682;p28"/>
            <p:cNvSpPr txBox="1"/>
            <p:nvPr/>
          </p:nvSpPr>
          <p:spPr>
            <a:xfrm>
              <a:off x="5879434" y="2221487"/>
              <a:ext cx="216566" cy="339869"/>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3</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670;p28">
              <a:extLst>
                <a:ext uri="{FF2B5EF4-FFF2-40B4-BE49-F238E27FC236}">
                  <a16:creationId xmlns:a16="http://schemas.microsoft.com/office/drawing/2014/main" id="{33AF52B4-093E-49F8-ADA5-A0C7D96C8C16}"/>
                </a:ext>
              </a:extLst>
            </p:cNvPr>
            <p:cNvSpPr txBox="1"/>
            <p:nvPr/>
          </p:nvSpPr>
          <p:spPr>
            <a:xfrm>
              <a:off x="5109854" y="3216658"/>
              <a:ext cx="1738514" cy="1450759"/>
            </a:xfrm>
            <a:prstGeom prst="rect">
              <a:avLst/>
            </a:prstGeom>
            <a:noFill/>
            <a:ln>
              <a:noFill/>
            </a:ln>
          </p:spPr>
          <p:txBody>
            <a:bodyPr spcFirstLastPara="1" wrap="square" lIns="45713" tIns="22850" rIns="45713" bIns="22850" anchor="t" anchorCtr="0">
              <a:noAutofit/>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IRB/R&amp;DC Approval to Recruit (template provided)</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Coordinate with Registry Staff to Pull Specific Data</a:t>
              </a:r>
            </a:p>
          </p:txBody>
        </p:sp>
      </p:grpSp>
      <p:sp>
        <p:nvSpPr>
          <p:cNvPr id="40" name="Google Shape;670;p28">
            <a:extLst>
              <a:ext uri="{FF2B5EF4-FFF2-40B4-BE49-F238E27FC236}">
                <a16:creationId xmlns:a16="http://schemas.microsoft.com/office/drawing/2014/main" id="{A1A17E1E-1727-4043-8212-C77955AB1555}"/>
              </a:ext>
            </a:extLst>
          </p:cNvPr>
          <p:cNvSpPr txBox="1"/>
          <p:nvPr/>
        </p:nvSpPr>
        <p:spPr>
          <a:xfrm>
            <a:off x="7319000" y="3214813"/>
            <a:ext cx="1591872" cy="2025026"/>
          </a:xfrm>
          <a:prstGeom prst="rect">
            <a:avLst/>
          </a:prstGeom>
          <a:noFill/>
          <a:ln>
            <a:noFill/>
          </a:ln>
        </p:spPr>
        <p:txBody>
          <a:bodyPr spcFirstLastPara="1" wrap="square" lIns="45713" tIns="22850" rIns="45713" bIns="22850" anchor="t" anchorCtr="0">
            <a:noAutofit/>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Review List of Veterans Consented to be contacted</a:t>
            </a:r>
            <a:endParaRPr lang="en-US" sz="1600">
              <a:solidFill>
                <a:prstClr val="black"/>
              </a:solidFill>
              <a:latin typeface="Calibri" panose="020F0502020204030204"/>
              <a:ea typeface="Lato Light" panose="020F0502020204030203" pitchFamily="34" charset="0"/>
              <a:cs typeface="Lato Light" panose="020F0502020204030203" pitchFamily="34" charset="0"/>
            </a:endParaRP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Meet Study Specific Criteria</a:t>
            </a:r>
          </a:p>
        </p:txBody>
      </p:sp>
      <p:sp>
        <p:nvSpPr>
          <p:cNvPr id="41" name="Google Shape;670;p28">
            <a:extLst>
              <a:ext uri="{FF2B5EF4-FFF2-40B4-BE49-F238E27FC236}">
                <a16:creationId xmlns:a16="http://schemas.microsoft.com/office/drawing/2014/main" id="{C0786C70-A46F-47B6-913F-B8D686F7E8D8}"/>
              </a:ext>
            </a:extLst>
          </p:cNvPr>
          <p:cNvSpPr txBox="1"/>
          <p:nvPr/>
        </p:nvSpPr>
        <p:spPr>
          <a:xfrm>
            <a:off x="9473530" y="3249282"/>
            <a:ext cx="1677484" cy="1385000"/>
          </a:xfrm>
          <a:prstGeom prst="rect">
            <a:avLst/>
          </a:prstGeom>
          <a:noFill/>
          <a:ln>
            <a:noFill/>
          </a:ln>
        </p:spPr>
        <p:txBody>
          <a:bodyPr spcFirstLastPara="1" wrap="square" lIns="45713" tIns="22850" rIns="45713" bIns="22850" anchor="t" anchorCtr="0">
            <a:noAutofit/>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Contact Veteran Directly</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No Letter Mail Outs Needed</a:t>
            </a:r>
          </a:p>
        </p:txBody>
      </p:sp>
      <p:pic>
        <p:nvPicPr>
          <p:cNvPr id="53" name="Picture 52" descr="Text&#10;&#10;Description automatically generated">
            <a:extLst>
              <a:ext uri="{FF2B5EF4-FFF2-40B4-BE49-F238E27FC236}">
                <a16:creationId xmlns:a16="http://schemas.microsoft.com/office/drawing/2014/main" id="{D1B2B8C2-1C73-4530-B5EF-3FE7DE2D0A3D}"/>
              </a:ext>
            </a:extLst>
          </p:cNvPr>
          <p:cNvPicPr>
            <a:picLocks noChangeAspect="1"/>
          </p:cNvPicPr>
          <p:nvPr/>
        </p:nvPicPr>
        <p:blipFill>
          <a:blip r:embed="rId3"/>
          <a:stretch>
            <a:fillRect/>
          </a:stretch>
        </p:blipFill>
        <p:spPr>
          <a:xfrm>
            <a:off x="36947" y="27709"/>
            <a:ext cx="1524434" cy="812144"/>
          </a:xfrm>
          <a:prstGeom prst="rect">
            <a:avLst/>
          </a:prstGeom>
          <a:ln w="19050">
            <a:solidFill>
              <a:schemeClr val="tx1"/>
            </a:solidFill>
          </a:ln>
        </p:spPr>
      </p:pic>
      <p:sp>
        <p:nvSpPr>
          <p:cNvPr id="48" name="Arrow: Curved Down 47">
            <a:extLst>
              <a:ext uri="{FF2B5EF4-FFF2-40B4-BE49-F238E27FC236}">
                <a16:creationId xmlns:a16="http://schemas.microsoft.com/office/drawing/2014/main" id="{84E0841C-4456-446B-AFB1-921054D443AE}"/>
              </a:ext>
            </a:extLst>
          </p:cNvPr>
          <p:cNvSpPr/>
          <p:nvPr/>
        </p:nvSpPr>
        <p:spPr>
          <a:xfrm>
            <a:off x="1878733" y="1925350"/>
            <a:ext cx="1766246" cy="501731"/>
          </a:xfrm>
          <a:prstGeom prst="curvedDownArrow">
            <a:avLst/>
          </a:prstGeom>
          <a:solidFill>
            <a:schemeClr val="accent6">
              <a:lumMod val="60000"/>
              <a:lumOff val="40000"/>
            </a:schemeClr>
          </a:solidFill>
          <a:ln>
            <a:solidFill>
              <a:srgbClr val="00C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0" name="Google Shape;680;p28"/>
          <p:cNvSpPr txBox="1"/>
          <p:nvPr/>
        </p:nvSpPr>
        <p:spPr>
          <a:xfrm>
            <a:off x="1597990" y="2221488"/>
            <a:ext cx="169277" cy="318206"/>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1</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Arrow: Curved Down 48">
            <a:extLst>
              <a:ext uri="{FF2B5EF4-FFF2-40B4-BE49-F238E27FC236}">
                <a16:creationId xmlns:a16="http://schemas.microsoft.com/office/drawing/2014/main" id="{1BFB8C8B-52EA-4F63-81C4-7735FA3DB2B6}"/>
              </a:ext>
            </a:extLst>
          </p:cNvPr>
          <p:cNvSpPr/>
          <p:nvPr/>
        </p:nvSpPr>
        <p:spPr>
          <a:xfrm flipV="1">
            <a:off x="3810002" y="5130692"/>
            <a:ext cx="2169109" cy="591023"/>
          </a:xfrm>
          <a:prstGeom prst="curvedDownArrow">
            <a:avLst/>
          </a:prstGeom>
          <a:solidFill>
            <a:schemeClr val="accent6">
              <a:lumMod val="60000"/>
              <a:lumOff val="40000"/>
            </a:schemeClr>
          </a:solidFill>
          <a:ln>
            <a:solidFill>
              <a:srgbClr val="00C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urved Down 49">
            <a:extLst>
              <a:ext uri="{FF2B5EF4-FFF2-40B4-BE49-F238E27FC236}">
                <a16:creationId xmlns:a16="http://schemas.microsoft.com/office/drawing/2014/main" id="{78FCD257-0AFE-491E-A13D-E740FDC8E7D6}"/>
              </a:ext>
            </a:extLst>
          </p:cNvPr>
          <p:cNvSpPr/>
          <p:nvPr/>
        </p:nvSpPr>
        <p:spPr>
          <a:xfrm flipV="1">
            <a:off x="8131636" y="5138054"/>
            <a:ext cx="2169109" cy="591023"/>
          </a:xfrm>
          <a:prstGeom prst="curvedDownArrow">
            <a:avLst/>
          </a:prstGeom>
          <a:solidFill>
            <a:schemeClr val="accent6">
              <a:lumMod val="60000"/>
              <a:lumOff val="4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5463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5ADF56-DF3D-4B1E-9CE5-E28622E07518}"/>
              </a:ext>
            </a:extLst>
          </p:cNvPr>
          <p:cNvSpPr txBox="1"/>
          <p:nvPr/>
        </p:nvSpPr>
        <p:spPr>
          <a:xfrm>
            <a:off x="792731" y="1645310"/>
            <a:ext cx="10550433" cy="3090077"/>
          </a:xfrm>
          <a:prstGeom prst="rect">
            <a:avLst/>
          </a:prstGeom>
          <a:noFill/>
        </p:spPr>
        <p:txBody>
          <a:bodyPr wrap="square" rtlCol="0">
            <a:spAutoFit/>
          </a:bodyPr>
          <a:lstStyle/>
          <a:p>
            <a:pPr>
              <a:lnSpc>
                <a:spcPct val="114999"/>
              </a:lnSpc>
              <a:spcAft>
                <a:spcPts val="600"/>
              </a:spcAft>
            </a:pPr>
            <a:r>
              <a:rPr lang="en-US" sz="3600" b="1">
                <a:solidFill>
                  <a:srgbClr val="44546A"/>
                </a:solidFill>
              </a:rPr>
              <a:t>Connecting with the Research Volunteer Registry </a:t>
            </a:r>
          </a:p>
          <a:p>
            <a:pPr marL="285750" indent="-285750">
              <a:lnSpc>
                <a:spcPct val="114999"/>
              </a:lnSpc>
              <a:buFont typeface="Arial"/>
              <a:buChar char="•"/>
            </a:pPr>
            <a:r>
              <a:rPr lang="en-US" sz="2800"/>
              <a:t>View Aggregate Data During Study Design</a:t>
            </a:r>
          </a:p>
          <a:p>
            <a:pPr marL="285750" indent="-285750">
              <a:lnSpc>
                <a:spcPct val="114999"/>
              </a:lnSpc>
              <a:buFont typeface="Arial"/>
              <a:buChar char="•"/>
            </a:pPr>
            <a:r>
              <a:rPr lang="en-US" sz="2800"/>
              <a:t>Only VA-Approved Research Activities See PHI</a:t>
            </a:r>
          </a:p>
          <a:p>
            <a:pPr marL="285750" indent="-285750">
              <a:buFont typeface="Arial"/>
              <a:buChar char="•"/>
            </a:pPr>
            <a:r>
              <a:rPr lang="en-US" sz="2800"/>
              <a:t>Must Provide IRB and RDC Approvals</a:t>
            </a:r>
          </a:p>
          <a:p>
            <a:pPr marL="285750" indent="-285750">
              <a:buFont typeface="Arial"/>
              <a:buChar char="•"/>
            </a:pPr>
            <a:r>
              <a:rPr lang="en-US" sz="2800"/>
              <a:t>Must Have Approved Waiver of HIPAA</a:t>
            </a:r>
          </a:p>
          <a:p>
            <a:pPr marL="285750" indent="-285750">
              <a:buFont typeface="Arial"/>
              <a:buChar char="•"/>
            </a:pPr>
            <a:r>
              <a:rPr lang="en-US" sz="2800"/>
              <a:t>Access within CTMS</a:t>
            </a:r>
          </a:p>
        </p:txBody>
      </p:sp>
      <p:sp>
        <p:nvSpPr>
          <p:cNvPr id="16" name="Google Shape;650;p28">
            <a:extLst>
              <a:ext uri="{FF2B5EF4-FFF2-40B4-BE49-F238E27FC236}">
                <a16:creationId xmlns:a16="http://schemas.microsoft.com/office/drawing/2014/main" id="{663F8380-503D-4110-82F9-3F65804ECA65}"/>
              </a:ext>
            </a:extLst>
          </p:cNvPr>
          <p:cNvSpPr txBox="1"/>
          <p:nvPr/>
        </p:nvSpPr>
        <p:spPr>
          <a:xfrm>
            <a:off x="0" y="115830"/>
            <a:ext cx="12192000" cy="636391"/>
          </a:xfrm>
          <a:prstGeom prst="rect">
            <a:avLst/>
          </a:prstGeom>
          <a:noFill/>
          <a:ln>
            <a:noFill/>
          </a:ln>
        </p:spPr>
        <p:txBody>
          <a:bodyPr spcFirstLastPara="1" wrap="square" lIns="45713" tIns="22850" rIns="45713" bIns="22850" anchor="t" anchorCtr="0">
            <a:noAutofit/>
          </a:bodyPr>
          <a:lstStyle/>
          <a:p>
            <a:pPr algn="ctr">
              <a:defRPr/>
            </a:pPr>
            <a:r>
              <a:rPr lang="en-US" sz="4400" b="1">
                <a:solidFill>
                  <a:schemeClr val="bg1"/>
                </a:solidFill>
                <a:latin typeface="Calibri" panose="020F0502020204030204"/>
                <a:ea typeface="Lato"/>
                <a:cs typeface="Lato"/>
              </a:rPr>
              <a:t>   </a:t>
            </a:r>
            <a:r>
              <a:rPr kumimoji="0" lang="en-US" sz="4400" b="1" i="0" u="none" strike="noStrike" kern="1200" cap="none" spc="0" normalizeH="0" baseline="0" noProof="0">
                <a:ln>
                  <a:noFill/>
                </a:ln>
                <a:solidFill>
                  <a:schemeClr val="bg1"/>
                </a:solidFill>
                <a:effectLst/>
                <a:uLnTx/>
                <a:uFillTx/>
                <a:latin typeface="Calibri" panose="020F0502020204030204"/>
                <a:ea typeface="Lato"/>
                <a:cs typeface="Lato"/>
              </a:rPr>
              <a:t> VA Research Volunteer Registry</a:t>
            </a:r>
            <a:endParaRPr lang="en-US" sz="4400" b="1" i="0" u="none" strike="noStrike" kern="1200" cap="none" spc="0" normalizeH="0" baseline="0" noProof="0">
              <a:ln>
                <a:noFill/>
              </a:ln>
              <a:solidFill>
                <a:schemeClr val="bg1"/>
              </a:solidFill>
              <a:effectLst/>
              <a:uLnTx/>
              <a:uFillTx/>
              <a:latin typeface="Calibri" panose="020F0502020204030204"/>
              <a:ea typeface="Lato"/>
              <a:cs typeface="Lato"/>
            </a:endParaRPr>
          </a:p>
        </p:txBody>
      </p:sp>
      <p:pic>
        <p:nvPicPr>
          <p:cNvPr id="5" name="Picture 4" descr="Text&#10;&#10;Description automatically generated">
            <a:extLst>
              <a:ext uri="{FF2B5EF4-FFF2-40B4-BE49-F238E27FC236}">
                <a16:creationId xmlns:a16="http://schemas.microsoft.com/office/drawing/2014/main" id="{F182B287-9B85-415A-AA76-B6F65FF79095}"/>
              </a:ext>
            </a:extLst>
          </p:cNvPr>
          <p:cNvPicPr>
            <a:picLocks noChangeAspect="1"/>
          </p:cNvPicPr>
          <p:nvPr/>
        </p:nvPicPr>
        <p:blipFill>
          <a:blip r:embed="rId3"/>
          <a:stretch>
            <a:fillRect/>
          </a:stretch>
        </p:blipFill>
        <p:spPr>
          <a:xfrm>
            <a:off x="36947" y="27709"/>
            <a:ext cx="1524434" cy="812144"/>
          </a:xfrm>
          <a:prstGeom prst="rect">
            <a:avLst/>
          </a:prstGeom>
          <a:ln w="19050">
            <a:solidFill>
              <a:schemeClr val="tx1"/>
            </a:solidFill>
          </a:ln>
        </p:spPr>
      </p:pic>
      <p:grpSp>
        <p:nvGrpSpPr>
          <p:cNvPr id="6" name="Group 5">
            <a:extLst>
              <a:ext uri="{FF2B5EF4-FFF2-40B4-BE49-F238E27FC236}">
                <a16:creationId xmlns:a16="http://schemas.microsoft.com/office/drawing/2014/main" id="{B57BE517-36D8-438B-A34D-0F609074B2DF}"/>
              </a:ext>
            </a:extLst>
          </p:cNvPr>
          <p:cNvGrpSpPr/>
          <p:nvPr/>
        </p:nvGrpSpPr>
        <p:grpSpPr>
          <a:xfrm>
            <a:off x="9653522" y="2272867"/>
            <a:ext cx="1745747" cy="2974234"/>
            <a:chOff x="5109854" y="2163821"/>
            <a:chExt cx="1745747" cy="2974234"/>
          </a:xfrm>
        </p:grpSpPr>
        <p:sp>
          <p:nvSpPr>
            <p:cNvPr id="7" name="Google Shape;664;p28">
              <a:extLst>
                <a:ext uri="{FF2B5EF4-FFF2-40B4-BE49-F238E27FC236}">
                  <a16:creationId xmlns:a16="http://schemas.microsoft.com/office/drawing/2014/main" id="{C81EA233-B8AA-4C83-A85A-A1BC229D4357}"/>
                </a:ext>
              </a:extLst>
            </p:cNvPr>
            <p:cNvSpPr/>
            <p:nvPr/>
          </p:nvSpPr>
          <p:spPr>
            <a:xfrm>
              <a:off x="5117087" y="2429633"/>
              <a:ext cx="1738514" cy="2708422"/>
            </a:xfrm>
            <a:custGeom>
              <a:avLst/>
              <a:gdLst/>
              <a:ahLst/>
              <a:cxnLst/>
              <a:rect l="l" t="t" r="r" b="b"/>
              <a:pathLst>
                <a:path w="2793" h="3411" extrusionOk="0">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chemeClr val="accent3"/>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 name="Google Shape;668;p28">
              <a:extLst>
                <a:ext uri="{FF2B5EF4-FFF2-40B4-BE49-F238E27FC236}">
                  <a16:creationId xmlns:a16="http://schemas.microsoft.com/office/drawing/2014/main" id="{B0122132-A880-44FA-A954-3D67BCBC89AB}"/>
                </a:ext>
              </a:extLst>
            </p:cNvPr>
            <p:cNvSpPr/>
            <p:nvPr/>
          </p:nvSpPr>
          <p:spPr>
            <a:xfrm>
              <a:off x="5798211" y="2163821"/>
              <a:ext cx="381758" cy="443754"/>
            </a:xfrm>
            <a:custGeom>
              <a:avLst/>
              <a:gdLst/>
              <a:ahLst/>
              <a:cxnLst/>
              <a:rect l="l" t="t" r="r" b="b"/>
              <a:pathLst>
                <a:path w="611" h="611" extrusionOk="0">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chemeClr val="accent3"/>
            </a:solidFill>
            <a:ln>
              <a:noFill/>
            </a:ln>
          </p:spPr>
          <p:txBody>
            <a:bodyPr spcFirstLastPara="1" wrap="square"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 name="Google Shape;675;p28">
              <a:extLst>
                <a:ext uri="{FF2B5EF4-FFF2-40B4-BE49-F238E27FC236}">
                  <a16:creationId xmlns:a16="http://schemas.microsoft.com/office/drawing/2014/main" id="{3D4C1E4E-8E7B-4A8F-A8D0-4AA498F56114}"/>
                </a:ext>
              </a:extLst>
            </p:cNvPr>
            <p:cNvSpPr txBox="1"/>
            <p:nvPr/>
          </p:nvSpPr>
          <p:spPr>
            <a:xfrm>
              <a:off x="5223635" y="2665551"/>
              <a:ext cx="1525418" cy="339869"/>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CONNECT</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682;p28">
              <a:extLst>
                <a:ext uri="{FF2B5EF4-FFF2-40B4-BE49-F238E27FC236}">
                  <a16:creationId xmlns:a16="http://schemas.microsoft.com/office/drawing/2014/main" id="{45C87005-D5F6-469B-B4C8-5D908D72EB1E}"/>
                </a:ext>
              </a:extLst>
            </p:cNvPr>
            <p:cNvSpPr txBox="1"/>
            <p:nvPr/>
          </p:nvSpPr>
          <p:spPr>
            <a:xfrm>
              <a:off x="5879434" y="2221487"/>
              <a:ext cx="216566" cy="339869"/>
            </a:xfrm>
            <a:prstGeom prst="rect">
              <a:avLst/>
            </a:prstGeom>
            <a:noFill/>
            <a:ln>
              <a:noFill/>
            </a:ln>
          </p:spPr>
          <p:txBody>
            <a:bodyPr spcFirstLastPara="1" wrap="square" lIns="45713" tIns="22850" rIns="45713" bIns="2285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Poppins"/>
                  <a:ea typeface="Poppins"/>
                  <a:cs typeface="Poppins"/>
                  <a:sym typeface="Poppins"/>
                </a:rPr>
                <a:t>3</a:t>
              </a: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670;p28">
              <a:extLst>
                <a:ext uri="{FF2B5EF4-FFF2-40B4-BE49-F238E27FC236}">
                  <a16:creationId xmlns:a16="http://schemas.microsoft.com/office/drawing/2014/main" id="{CADEF8F5-7BF9-4B96-B0B9-AEFC4B14CA49}"/>
                </a:ext>
              </a:extLst>
            </p:cNvPr>
            <p:cNvSpPr txBox="1"/>
            <p:nvPr/>
          </p:nvSpPr>
          <p:spPr>
            <a:xfrm>
              <a:off x="5109854" y="3216658"/>
              <a:ext cx="1738514" cy="1450759"/>
            </a:xfrm>
            <a:prstGeom prst="rect">
              <a:avLst/>
            </a:prstGeom>
            <a:noFill/>
            <a:ln>
              <a:noFill/>
            </a:ln>
          </p:spPr>
          <p:txBody>
            <a:bodyPr spcFirstLastPara="1" wrap="square" lIns="45713" tIns="22850" rIns="45713" bIns="22850" anchor="t" anchorCtr="0">
              <a:noAutofit/>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IRB/R&amp;DC Approval to Recruit (template provided)</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Lato Light" panose="020F0502020204030203" pitchFamily="34" charset="0"/>
                  <a:cs typeface="Lato Light" panose="020F0502020204030203" pitchFamily="34" charset="0"/>
                </a:rPr>
                <a:t>Coordinate with Registry Staff to Pull Specific Data</a:t>
              </a:r>
            </a:p>
          </p:txBody>
        </p:sp>
      </p:grpSp>
    </p:spTree>
    <p:extLst>
      <p:ext uri="{BB962C8B-B14F-4D97-AF65-F5344CB8AC3E}">
        <p14:creationId xmlns:p14="http://schemas.microsoft.com/office/powerpoint/2010/main" val="168176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2E087F-A649-4898-A42B-16205C60B9E0}"/>
              </a:ext>
            </a:extLst>
          </p:cNvPr>
          <p:cNvSpPr>
            <a:spLocks noGrp="1"/>
          </p:cNvSpPr>
          <p:nvPr>
            <p:ph type="sldNum" sz="quarter" idx="12"/>
          </p:nvPr>
        </p:nvSpPr>
        <p:spPr/>
        <p:txBody>
          <a:bodyPr/>
          <a:lstStyle/>
          <a:p>
            <a:fld id="{670A9334-4E67-F94F-A05E-0CE8B74A054E}" type="slidenum">
              <a:rPr lang="en-US" smtClean="0"/>
              <a:t>7</a:t>
            </a:fld>
            <a:endParaRPr lang="en-US"/>
          </a:p>
        </p:txBody>
      </p:sp>
      <p:sp>
        <p:nvSpPr>
          <p:cNvPr id="5" name="Google Shape;650;p28">
            <a:extLst>
              <a:ext uri="{FF2B5EF4-FFF2-40B4-BE49-F238E27FC236}">
                <a16:creationId xmlns:a16="http://schemas.microsoft.com/office/drawing/2014/main" id="{BAFB065D-76AB-47C3-9D89-A9ADB9DE7CC3}"/>
              </a:ext>
            </a:extLst>
          </p:cNvPr>
          <p:cNvSpPr txBox="1">
            <a:spLocks noGrp="1"/>
          </p:cNvSpPr>
          <p:nvPr>
            <p:ph type="title"/>
          </p:nvPr>
        </p:nvSpPr>
        <p:spPr>
          <a:xfrm>
            <a:off x="1760538" y="166688"/>
            <a:ext cx="9040812" cy="617537"/>
          </a:xfrm>
          <a:prstGeom prst="rect">
            <a:avLst/>
          </a:prstGeom>
          <a:noFill/>
          <a:ln>
            <a:noFill/>
          </a:ln>
        </p:spPr>
        <p:txBody>
          <a:bodyPr spcFirstLastPara="1" wrap="square" lIns="45713" tIns="22850" rIns="45713" bIns="2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solidFill>
                  <a:prstClr val="white"/>
                </a:solidFill>
                <a:latin typeface="Calibri" panose="020F0502020204030204"/>
                <a:ea typeface="Lato" panose="020F0502020204030203" pitchFamily="34" charset="0"/>
                <a:cs typeface="Lato" panose="020F0502020204030203" pitchFamily="34" charset="0"/>
                <a:sym typeface="Poppins"/>
              </a:rPr>
              <a:t>Study Recruitment - Today</a:t>
            </a:r>
            <a:endParaRPr kumimoji="0" sz="1200" b="0" i="0" u="none" strike="noStrike" kern="1200" cap="none" spc="0" normalizeH="0" baseline="0" noProof="0">
              <a:ln>
                <a:noFill/>
              </a:ln>
              <a:solidFill>
                <a:prstClr val="white"/>
              </a:solidFill>
              <a:effectLst/>
              <a:uLnTx/>
              <a:uFillTx/>
              <a:latin typeface="Calibri" panose="020F0502020204030204"/>
              <a:ea typeface="Lato" panose="020F0502020204030203" pitchFamily="34" charset="0"/>
              <a:cs typeface="Lato" panose="020F0502020204030203" pitchFamily="34" charset="0"/>
            </a:endParaRPr>
          </a:p>
        </p:txBody>
      </p:sp>
      <p:graphicFrame>
        <p:nvGraphicFramePr>
          <p:cNvPr id="14" name="Diagram 13">
            <a:extLst>
              <a:ext uri="{FF2B5EF4-FFF2-40B4-BE49-F238E27FC236}">
                <a16:creationId xmlns:a16="http://schemas.microsoft.com/office/drawing/2014/main" id="{F1F76C93-8EB6-42C2-9893-B8CA7EEEF558}"/>
              </a:ext>
            </a:extLst>
          </p:cNvPr>
          <p:cNvGraphicFramePr/>
          <p:nvPr/>
        </p:nvGraphicFramePr>
        <p:xfrm>
          <a:off x="50800" y="901698"/>
          <a:ext cx="2771773" cy="3396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9BB8A97D-B161-474F-AD6E-5983595CE4F9}"/>
              </a:ext>
            </a:extLst>
          </p:cNvPr>
          <p:cNvGraphicFramePr/>
          <p:nvPr/>
        </p:nvGraphicFramePr>
        <p:xfrm>
          <a:off x="9091612" y="631822"/>
          <a:ext cx="2743199" cy="39360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a:extLst>
              <a:ext uri="{FF2B5EF4-FFF2-40B4-BE49-F238E27FC236}">
                <a16:creationId xmlns:a16="http://schemas.microsoft.com/office/drawing/2014/main" id="{827F984B-9375-48F9-B6A5-E2FB64C185B4}"/>
              </a:ext>
            </a:extLst>
          </p:cNvPr>
          <p:cNvGraphicFramePr/>
          <p:nvPr/>
        </p:nvGraphicFramePr>
        <p:xfrm>
          <a:off x="6002336" y="797045"/>
          <a:ext cx="2922723" cy="33795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0" name="Diagram 19">
            <a:extLst>
              <a:ext uri="{FF2B5EF4-FFF2-40B4-BE49-F238E27FC236}">
                <a16:creationId xmlns:a16="http://schemas.microsoft.com/office/drawing/2014/main" id="{B0FFF783-EBD8-4EF9-A859-C87C474E3898}"/>
              </a:ext>
            </a:extLst>
          </p:cNvPr>
          <p:cNvGraphicFramePr/>
          <p:nvPr/>
        </p:nvGraphicFramePr>
        <p:xfrm>
          <a:off x="2913060" y="797044"/>
          <a:ext cx="3089276" cy="334315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838253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122317-1785-498E-943A-93ABB53E92B5}"/>
              </a:ext>
            </a:extLst>
          </p:cNvPr>
          <p:cNvSpPr/>
          <p:nvPr/>
        </p:nvSpPr>
        <p:spPr>
          <a:xfrm>
            <a:off x="2932113" y="888999"/>
            <a:ext cx="6108700" cy="3684271"/>
          </a:xfrm>
          <a:prstGeom prst="rect">
            <a:avLst/>
          </a:prstGeom>
          <a:solidFill>
            <a:schemeClr val="accent2">
              <a:lumMod val="20000"/>
              <a:lumOff val="80000"/>
              <a:alpha val="43000"/>
            </a:schemeClr>
          </a:solidFill>
          <a:ln>
            <a:solidFill>
              <a:schemeClr val="accent1">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1800">
                <a:solidFill>
                  <a:prstClr val="white"/>
                </a:solidFill>
                <a:latin typeface="Calibri" panose="020F0502020204030204"/>
                <a:ea typeface="+mn-ea"/>
                <a:cs typeface="+mn-cs"/>
              </a:rPr>
              <a:t>Volunteer</a:t>
            </a:r>
            <a:r>
              <a:rPr lang="en-US" sz="1800"/>
              <a:t> Registry</a:t>
            </a:r>
          </a:p>
        </p:txBody>
      </p:sp>
      <p:sp>
        <p:nvSpPr>
          <p:cNvPr id="4" name="Slide Number Placeholder 3">
            <a:extLst>
              <a:ext uri="{FF2B5EF4-FFF2-40B4-BE49-F238E27FC236}">
                <a16:creationId xmlns:a16="http://schemas.microsoft.com/office/drawing/2014/main" id="{FC2E087F-A649-4898-A42B-16205C60B9E0}"/>
              </a:ext>
            </a:extLst>
          </p:cNvPr>
          <p:cNvSpPr>
            <a:spLocks noGrp="1"/>
          </p:cNvSpPr>
          <p:nvPr>
            <p:ph type="sldNum" sz="quarter" idx="12"/>
          </p:nvPr>
        </p:nvSpPr>
        <p:spPr/>
        <p:txBody>
          <a:bodyPr/>
          <a:lstStyle/>
          <a:p>
            <a:fld id="{670A9334-4E67-F94F-A05E-0CE8B74A054E}" type="slidenum">
              <a:rPr lang="en-US" smtClean="0"/>
              <a:t>8</a:t>
            </a:fld>
            <a:endParaRPr lang="en-US"/>
          </a:p>
        </p:txBody>
      </p:sp>
      <p:sp>
        <p:nvSpPr>
          <p:cNvPr id="5" name="Google Shape;650;p28">
            <a:extLst>
              <a:ext uri="{FF2B5EF4-FFF2-40B4-BE49-F238E27FC236}">
                <a16:creationId xmlns:a16="http://schemas.microsoft.com/office/drawing/2014/main" id="{BAFB065D-76AB-47C3-9D89-A9ADB9DE7CC3}"/>
              </a:ext>
            </a:extLst>
          </p:cNvPr>
          <p:cNvSpPr txBox="1">
            <a:spLocks noGrp="1"/>
          </p:cNvSpPr>
          <p:nvPr>
            <p:ph type="title"/>
          </p:nvPr>
        </p:nvSpPr>
        <p:spPr>
          <a:xfrm>
            <a:off x="1760537" y="143097"/>
            <a:ext cx="9959237" cy="617537"/>
          </a:xfrm>
          <a:prstGeom prst="rect">
            <a:avLst/>
          </a:prstGeom>
          <a:noFill/>
          <a:ln>
            <a:noFill/>
          </a:ln>
        </p:spPr>
        <p:txBody>
          <a:bodyPr spcFirstLastPara="1" wrap="square" lIns="45713" tIns="22850" rIns="45713" bIns="2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solidFill>
                  <a:prstClr val="white"/>
                </a:solidFill>
                <a:latin typeface="Calibri" panose="020F0502020204030204"/>
                <a:ea typeface="Lato" panose="020F0502020204030203" pitchFamily="34" charset="0"/>
                <a:cs typeface="Lato" panose="020F0502020204030203" pitchFamily="34" charset="0"/>
                <a:sym typeface="Poppins"/>
              </a:rPr>
              <a:t>Study Recruitment - with Registry</a:t>
            </a:r>
            <a:endParaRPr kumimoji="0" sz="1200" b="0" i="0" u="none" strike="noStrike" kern="1200" cap="none" spc="0" normalizeH="0" baseline="0" noProof="0">
              <a:ln>
                <a:noFill/>
              </a:ln>
              <a:solidFill>
                <a:prstClr val="white"/>
              </a:solidFill>
              <a:effectLst/>
              <a:uLnTx/>
              <a:uFillTx/>
              <a:latin typeface="Calibri" panose="020F0502020204030204"/>
              <a:ea typeface="Lato" panose="020F0502020204030203" pitchFamily="34" charset="0"/>
              <a:cs typeface="Lato" panose="020F0502020204030203" pitchFamily="34" charset="0"/>
            </a:endParaRPr>
          </a:p>
        </p:txBody>
      </p:sp>
      <p:graphicFrame>
        <p:nvGraphicFramePr>
          <p:cNvPr id="14" name="Diagram 13">
            <a:extLst>
              <a:ext uri="{FF2B5EF4-FFF2-40B4-BE49-F238E27FC236}">
                <a16:creationId xmlns:a16="http://schemas.microsoft.com/office/drawing/2014/main" id="{F1F76C93-8EB6-42C2-9893-B8CA7EEEF558}"/>
              </a:ext>
            </a:extLst>
          </p:cNvPr>
          <p:cNvGraphicFramePr/>
          <p:nvPr/>
        </p:nvGraphicFramePr>
        <p:xfrm>
          <a:off x="50800" y="901698"/>
          <a:ext cx="2771773" cy="3396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9BB8A97D-B161-474F-AD6E-5983595CE4F9}"/>
              </a:ext>
            </a:extLst>
          </p:cNvPr>
          <p:cNvGraphicFramePr/>
          <p:nvPr/>
        </p:nvGraphicFramePr>
        <p:xfrm>
          <a:off x="9091612" y="631822"/>
          <a:ext cx="2743199" cy="39360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a:extLst>
              <a:ext uri="{FF2B5EF4-FFF2-40B4-BE49-F238E27FC236}">
                <a16:creationId xmlns:a16="http://schemas.microsoft.com/office/drawing/2014/main" id="{827F984B-9375-48F9-B6A5-E2FB64C185B4}"/>
              </a:ext>
            </a:extLst>
          </p:cNvPr>
          <p:cNvGraphicFramePr/>
          <p:nvPr/>
        </p:nvGraphicFramePr>
        <p:xfrm>
          <a:off x="6002336" y="797045"/>
          <a:ext cx="2935602" cy="33795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0" name="Diagram 19">
            <a:extLst>
              <a:ext uri="{FF2B5EF4-FFF2-40B4-BE49-F238E27FC236}">
                <a16:creationId xmlns:a16="http://schemas.microsoft.com/office/drawing/2014/main" id="{B0FFF783-EBD8-4EF9-A859-C87C474E3898}"/>
              </a:ext>
            </a:extLst>
          </p:cNvPr>
          <p:cNvGraphicFramePr/>
          <p:nvPr/>
        </p:nvGraphicFramePr>
        <p:xfrm>
          <a:off x="2913060" y="797044"/>
          <a:ext cx="3089275" cy="334315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4" name="TextBox 23">
            <a:extLst>
              <a:ext uri="{FF2B5EF4-FFF2-40B4-BE49-F238E27FC236}">
                <a16:creationId xmlns:a16="http://schemas.microsoft.com/office/drawing/2014/main" id="{C452CE16-571A-428F-806B-F0DB45CB364A}"/>
              </a:ext>
            </a:extLst>
          </p:cNvPr>
          <p:cNvSpPr txBox="1"/>
          <p:nvPr/>
        </p:nvSpPr>
        <p:spPr>
          <a:xfrm>
            <a:off x="3764755" y="4134681"/>
            <a:ext cx="5722146" cy="369332"/>
          </a:xfrm>
          <a:prstGeom prst="rect">
            <a:avLst/>
          </a:prstGeom>
          <a:noFill/>
        </p:spPr>
        <p:txBody>
          <a:bodyPr wrap="square" rtlCol="0">
            <a:spAutoFit/>
          </a:bodyPr>
          <a:lstStyle/>
          <a:p>
            <a:r>
              <a:rPr lang="en-US" sz="1750"/>
              <a:t>Continuously advertises to identify potential participants</a:t>
            </a:r>
          </a:p>
        </p:txBody>
      </p:sp>
      <p:graphicFrame>
        <p:nvGraphicFramePr>
          <p:cNvPr id="25" name="Diagram 24">
            <a:extLst>
              <a:ext uri="{FF2B5EF4-FFF2-40B4-BE49-F238E27FC236}">
                <a16:creationId xmlns:a16="http://schemas.microsoft.com/office/drawing/2014/main" id="{8FA944EA-D4EC-4C44-ADEA-64C12BB7F96A}"/>
              </a:ext>
            </a:extLst>
          </p:cNvPr>
          <p:cNvGraphicFramePr/>
          <p:nvPr/>
        </p:nvGraphicFramePr>
        <p:xfrm>
          <a:off x="112710" y="4567876"/>
          <a:ext cx="9094793" cy="158541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32" name="Rectangle: Rounded Corners 31">
            <a:extLst>
              <a:ext uri="{FF2B5EF4-FFF2-40B4-BE49-F238E27FC236}">
                <a16:creationId xmlns:a16="http://schemas.microsoft.com/office/drawing/2014/main" id="{4DE4F11A-019A-4201-9154-DD76EA220144}"/>
              </a:ext>
            </a:extLst>
          </p:cNvPr>
          <p:cNvSpPr/>
          <p:nvPr/>
        </p:nvSpPr>
        <p:spPr>
          <a:xfrm>
            <a:off x="9145592" y="4618676"/>
            <a:ext cx="2933698" cy="1467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Volunteer Registry Delivers:</a:t>
            </a:r>
          </a:p>
          <a:p>
            <a:pPr algn="ctr"/>
            <a:r>
              <a:rPr lang="en-US"/>
              <a:t>Ready, willing, and eligible participants through regular and targeted recruitment.</a:t>
            </a:r>
          </a:p>
        </p:txBody>
      </p:sp>
      <p:grpSp>
        <p:nvGrpSpPr>
          <p:cNvPr id="17" name="Group 16">
            <a:extLst>
              <a:ext uri="{FF2B5EF4-FFF2-40B4-BE49-F238E27FC236}">
                <a16:creationId xmlns:a16="http://schemas.microsoft.com/office/drawing/2014/main" id="{14BBFF00-50D3-46D6-8BB8-D66790BF3600}"/>
              </a:ext>
            </a:extLst>
          </p:cNvPr>
          <p:cNvGrpSpPr/>
          <p:nvPr/>
        </p:nvGrpSpPr>
        <p:grpSpPr>
          <a:xfrm>
            <a:off x="3033712" y="3778094"/>
            <a:ext cx="770658" cy="760621"/>
            <a:chOff x="4482" y="390768"/>
            <a:chExt cx="791239" cy="726033"/>
          </a:xfrm>
        </p:grpSpPr>
        <p:sp>
          <p:nvSpPr>
            <p:cNvPr id="18" name="Oval 17">
              <a:extLst>
                <a:ext uri="{FF2B5EF4-FFF2-40B4-BE49-F238E27FC236}">
                  <a16:creationId xmlns:a16="http://schemas.microsoft.com/office/drawing/2014/main" id="{BE2D7829-BDF2-4B2D-B783-145FD73BB883}"/>
                </a:ext>
              </a:extLst>
            </p:cNvPr>
            <p:cNvSpPr/>
            <p:nvPr/>
          </p:nvSpPr>
          <p:spPr>
            <a:xfrm>
              <a:off x="4482" y="390768"/>
              <a:ext cx="791239" cy="726033"/>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Oval 4">
              <a:extLst>
                <a:ext uri="{FF2B5EF4-FFF2-40B4-BE49-F238E27FC236}">
                  <a16:creationId xmlns:a16="http://schemas.microsoft.com/office/drawing/2014/main" id="{28C61894-5537-43B0-8AE5-818EA8CCE431}"/>
                </a:ext>
              </a:extLst>
            </p:cNvPr>
            <p:cNvSpPr txBox="1"/>
            <p:nvPr/>
          </p:nvSpPr>
          <p:spPr>
            <a:xfrm>
              <a:off x="120356" y="497093"/>
              <a:ext cx="559491" cy="5133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prstClr val="white"/>
                  </a:solidFill>
                  <a:latin typeface="Calibri" panose="020F0502020204030204"/>
                  <a:ea typeface="+mn-ea"/>
                  <a:cs typeface="+mn-cs"/>
                </a:rPr>
                <a:t>Volunteer</a:t>
              </a:r>
              <a:r>
                <a:rPr lang="en-US" sz="1000" kern="1200"/>
                <a:t> Registry</a:t>
              </a:r>
            </a:p>
          </p:txBody>
        </p:sp>
      </p:grpSp>
    </p:spTree>
    <p:extLst>
      <p:ext uri="{BB962C8B-B14F-4D97-AF65-F5344CB8AC3E}">
        <p14:creationId xmlns:p14="http://schemas.microsoft.com/office/powerpoint/2010/main" val="253425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
            <a:extLst>
              <a:ext uri="{FF2B5EF4-FFF2-40B4-BE49-F238E27FC236}">
                <a16:creationId xmlns:a16="http://schemas.microsoft.com/office/drawing/2014/main" id="{96B7F067-DB2F-3FFD-57FB-CA0A261CAEE2}"/>
              </a:ext>
            </a:extLst>
          </p:cNvPr>
          <p:cNvGraphicFramePr/>
          <p:nvPr/>
        </p:nvGraphicFramePr>
        <p:xfrm>
          <a:off x="596550" y="882064"/>
          <a:ext cx="11126877" cy="5314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82F358E-3D45-499B-BA48-49935EE58B9A}"/>
              </a:ext>
            </a:extLst>
          </p:cNvPr>
          <p:cNvSpPr txBox="1"/>
          <p:nvPr/>
        </p:nvSpPr>
        <p:spPr>
          <a:xfrm>
            <a:off x="2427914" y="127059"/>
            <a:ext cx="8284126" cy="584775"/>
          </a:xfrm>
          <a:prstGeom prst="rect">
            <a:avLst/>
          </a:prstGeom>
          <a:noFill/>
        </p:spPr>
        <p:txBody>
          <a:bodyPr wrap="none" lIns="91440" tIns="45720" rIns="91440" bIns="45720" rtlCol="0" anchor="t">
            <a:spAutoFit/>
          </a:bodyPr>
          <a:lstStyle/>
          <a:p>
            <a:pPr algn="ctr">
              <a:defRPr/>
            </a:pPr>
            <a:r>
              <a:rPr kumimoji="0" lang="en-US" sz="3200" b="1" i="0" u="none" strike="noStrike" kern="1200" cap="none" spc="0" normalizeH="0" baseline="0" noProof="0">
                <a:ln>
                  <a:noFill/>
                </a:ln>
                <a:solidFill>
                  <a:schemeClr val="bg1"/>
                </a:solidFill>
                <a:effectLst/>
                <a:uLnTx/>
                <a:uFillTx/>
                <a:latin typeface="Calibri" panose="020F0502020204030204"/>
                <a:ea typeface="Lato"/>
                <a:cs typeface="Lato"/>
              </a:rPr>
              <a:t>VA Research Volunteer Registry</a:t>
            </a:r>
            <a:r>
              <a:rPr lang="en-US" sz="3200" b="1">
                <a:solidFill>
                  <a:schemeClr val="bg1"/>
                </a:solidFill>
                <a:latin typeface="Calibri" panose="020F0502020204030204"/>
                <a:ea typeface="Lato"/>
                <a:cs typeface="Lato"/>
              </a:rPr>
              <a:t> </a:t>
            </a:r>
            <a:r>
              <a:rPr kumimoji="0" lang="en-US" sz="3200" b="1" i="0" u="none" strike="noStrike" kern="1200" cap="none" spc="0" normalizeH="0" baseline="0" noProof="0">
                <a:ln>
                  <a:noFill/>
                </a:ln>
                <a:solidFill>
                  <a:schemeClr val="bg1"/>
                </a:solidFill>
                <a:effectLst/>
                <a:uLnTx/>
                <a:uFillTx/>
                <a:latin typeface="Calibri" panose="020F0502020204030204"/>
                <a:ea typeface="Lato"/>
                <a:cs typeface="Lato"/>
              </a:rPr>
              <a:t>Key Milestones</a:t>
            </a:r>
            <a:endParaRPr lang="en-US" sz="3200" b="1" i="0" u="none" strike="noStrike" kern="1200" cap="none" spc="0" normalizeH="0" baseline="0" noProof="0">
              <a:ln>
                <a:noFill/>
              </a:ln>
              <a:solidFill>
                <a:schemeClr val="bg1"/>
              </a:solidFill>
              <a:effectLst/>
              <a:uLnTx/>
              <a:uFillTx/>
              <a:latin typeface="Calibri" panose="020F0502020204030204"/>
              <a:ea typeface="Lato"/>
              <a:cs typeface="Lato"/>
            </a:endParaRPr>
          </a:p>
        </p:txBody>
      </p:sp>
      <p:pic>
        <p:nvPicPr>
          <p:cNvPr id="14" name="Picture 13" descr="Text&#10;&#10;Description automatically generated">
            <a:extLst>
              <a:ext uri="{FF2B5EF4-FFF2-40B4-BE49-F238E27FC236}">
                <a16:creationId xmlns:a16="http://schemas.microsoft.com/office/drawing/2014/main" id="{FCF93CE1-C6D3-4BE7-971C-4D85BF672878}"/>
              </a:ext>
            </a:extLst>
          </p:cNvPr>
          <p:cNvPicPr>
            <a:picLocks noChangeAspect="1"/>
          </p:cNvPicPr>
          <p:nvPr/>
        </p:nvPicPr>
        <p:blipFill>
          <a:blip r:embed="rId8"/>
          <a:stretch>
            <a:fillRect/>
          </a:stretch>
        </p:blipFill>
        <p:spPr>
          <a:xfrm>
            <a:off x="36947" y="27709"/>
            <a:ext cx="1524434" cy="812144"/>
          </a:xfrm>
          <a:prstGeom prst="rect">
            <a:avLst/>
          </a:prstGeom>
          <a:ln w="19050">
            <a:solidFill>
              <a:schemeClr val="tx1"/>
            </a:solidFill>
          </a:ln>
        </p:spPr>
      </p:pic>
      <p:sp>
        <p:nvSpPr>
          <p:cNvPr id="5" name="TextBox 4">
            <a:extLst>
              <a:ext uri="{FF2B5EF4-FFF2-40B4-BE49-F238E27FC236}">
                <a16:creationId xmlns:a16="http://schemas.microsoft.com/office/drawing/2014/main" id="{F5DCCB29-A1DB-49B6-A244-FCA9AA07BFF4}"/>
              </a:ext>
            </a:extLst>
          </p:cNvPr>
          <p:cNvSpPr txBox="1"/>
          <p:nvPr/>
        </p:nvSpPr>
        <p:spPr>
          <a:xfrm>
            <a:off x="6010656" y="3539074"/>
            <a:ext cx="2630848" cy="369332"/>
          </a:xfrm>
          <a:prstGeom prst="rect">
            <a:avLst/>
          </a:prstGeom>
          <a:noFill/>
        </p:spPr>
        <p:txBody>
          <a:bodyPr wrap="none" rtlCol="0">
            <a:spAutoFit/>
          </a:bodyPr>
          <a:lstStyle/>
          <a:p>
            <a:r>
              <a:rPr lang="en-US"/>
              <a:t>-----Notional Planning------</a:t>
            </a:r>
          </a:p>
        </p:txBody>
      </p:sp>
    </p:spTree>
    <p:extLst>
      <p:ext uri="{BB962C8B-B14F-4D97-AF65-F5344CB8AC3E}">
        <p14:creationId xmlns:p14="http://schemas.microsoft.com/office/powerpoint/2010/main" val="39227888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PRESENTATIONDONOTDELETE" val="&lt;?xml version=&quot;1.0&quot; encoding=&quot;UTF-16&quot; standalone=&quot;yes&quot;?&gt;&lt;root reqver=&quot;27037&quot;&gt;&lt;version val=&quot;3252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CG Grid 16:9">
  <a:themeElements>
    <a:clrScheme name="Client">
      <a:dk1>
        <a:srgbClr val="575757"/>
      </a:dk1>
      <a:lt1>
        <a:sysClr val="window" lastClr="FFFFFF"/>
      </a:lt1>
      <a:dk2>
        <a:srgbClr val="1D3D78"/>
      </a:dk2>
      <a:lt2>
        <a:srgbClr val="F2F2F2"/>
      </a:lt2>
      <a:accent1>
        <a:srgbClr val="12264A"/>
      </a:accent1>
      <a:accent2>
        <a:srgbClr val="1D3D78"/>
      </a:accent2>
      <a:accent3>
        <a:srgbClr val="D4DF33"/>
      </a:accent3>
      <a:accent4>
        <a:srgbClr val="3EAD92"/>
      </a:accent4>
      <a:accent5>
        <a:srgbClr val="6E6F73"/>
      </a:accent5>
      <a:accent6>
        <a:srgbClr val="295E7E"/>
      </a:accent6>
      <a:hlink>
        <a:srgbClr val="2E3558"/>
      </a:hlink>
      <a:folHlink>
        <a:srgbClr val="2E3558"/>
      </a:folHlink>
    </a:clrScheme>
    <a:fontScheme name="Client">
      <a:majorFont>
        <a:latin typeface="Calibri Light"/>
        <a:ea typeface=""/>
        <a:cs typeface=""/>
      </a:majorFont>
      <a:minorFont>
        <a:latin typeface="Calibri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RBMC_Template" id="{F75C136F-6C49-4415-990F-2BC719265A33}" vid="{78463DAF-086A-4136-9410-266C18D5F169}"/>
    </a:ext>
  </a:extLst>
</a:theme>
</file>

<file path=ppt/theme/theme4.xml><?xml version="1.0" encoding="utf-8"?>
<a:theme xmlns:a="http://schemas.openxmlformats.org/drawingml/2006/main" name="9_BCG Grid 16:9">
  <a:themeElements>
    <a:clrScheme name="Client">
      <a:dk1>
        <a:srgbClr val="575757"/>
      </a:dk1>
      <a:lt1>
        <a:sysClr val="window" lastClr="FFFFFF"/>
      </a:lt1>
      <a:dk2>
        <a:srgbClr val="1D3D78"/>
      </a:dk2>
      <a:lt2>
        <a:srgbClr val="F2F2F2"/>
      </a:lt2>
      <a:accent1>
        <a:srgbClr val="12264A"/>
      </a:accent1>
      <a:accent2>
        <a:srgbClr val="1D3D78"/>
      </a:accent2>
      <a:accent3>
        <a:srgbClr val="D4DF33"/>
      </a:accent3>
      <a:accent4>
        <a:srgbClr val="3EAD92"/>
      </a:accent4>
      <a:accent5>
        <a:srgbClr val="6E6F73"/>
      </a:accent5>
      <a:accent6>
        <a:srgbClr val="295E7E"/>
      </a:accent6>
      <a:hlink>
        <a:srgbClr val="2E3558"/>
      </a:hlink>
      <a:folHlink>
        <a:srgbClr val="2E3558"/>
      </a:folHlink>
    </a:clrScheme>
    <a:fontScheme name="Client">
      <a:majorFont>
        <a:latin typeface="Calibri Light"/>
        <a:ea typeface=""/>
        <a:cs typeface=""/>
      </a:majorFont>
      <a:minorFont>
        <a:latin typeface="Calibri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RBMC_Template" id="{F75C136F-6C49-4415-990F-2BC719265A33}" vid="{78463DAF-086A-4136-9410-266C18D5F16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c38c5b-e04a-4e82-807f-2b16fa0d72b8">
      <Terms xmlns="http://schemas.microsoft.com/office/infopath/2007/PartnerControls"/>
    </lcf76f155ced4ddcb4097134ff3c332f>
    <TaxCatchAll xmlns="77dce447-0566-47ff-8c07-c9b85fda5322" xsi:nil="true"/>
    <SharedWithUsers xmlns="77dce447-0566-47ff-8c07-c9b85fda5322">
      <UserInfo>
        <DisplayName>Lallier, Amy L.</DisplayName>
        <AccountId>12</AccountId>
        <AccountType/>
      </UserInfo>
      <UserInfo>
        <DisplayName>Mattorano, Gino G.</DisplayName>
        <AccountId>19</AccountId>
        <AccountType/>
      </UserInfo>
      <UserInfo>
        <DisplayName>Han, Eungyoung</DisplayName>
        <AccountId>20</AccountId>
        <AccountType/>
      </UserInfo>
      <UserInfo>
        <DisplayName>Inaba, Nicole K. (RBMC)</DisplayName>
        <AccountId>13</AccountId>
        <AccountType/>
      </UserInfo>
      <UserInfo>
        <DisplayName>Thompson, David</DisplayName>
        <AccountId>9</AccountId>
        <AccountType/>
      </UserInfo>
    </SharedWithUsers>
    <Comments xmlns="d0c38c5b-e04a-4e82-807f-2b16fa0d72b8" xsi:nil="true"/>
    <URL xmlns="d0c38c5b-e04a-4e82-807f-2b16fa0d72b8">
      <Url xsi:nil="true"/>
      <Description xsi:nil="true"/>
    </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B70C6669A11F488F0A6F330537C350" ma:contentTypeVersion="17" ma:contentTypeDescription="Create a new document." ma:contentTypeScope="" ma:versionID="2887a150def00fe0d6f6495ae15ecf48">
  <xsd:schema xmlns:xsd="http://www.w3.org/2001/XMLSchema" xmlns:xs="http://www.w3.org/2001/XMLSchema" xmlns:p="http://schemas.microsoft.com/office/2006/metadata/properties" xmlns:ns2="d0c38c5b-e04a-4e82-807f-2b16fa0d72b8" xmlns:ns3="77dce447-0566-47ff-8c07-c9b85fda5322" targetNamespace="http://schemas.microsoft.com/office/2006/metadata/properties" ma:root="true" ma:fieldsID="8c754ec5b2ebd0a30421f85f2d17f6c8" ns2:_="" ns3:_="">
    <xsd:import namespace="d0c38c5b-e04a-4e82-807f-2b16fa0d72b8"/>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lcf76f155ced4ddcb4097134ff3c332f" minOccurs="0"/>
                <xsd:element ref="ns3:TaxCatchAll" minOccurs="0"/>
                <xsd:element ref="ns2:URL"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38c5b-e04a-4e82-807f-2b16fa0d72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URL" ma:index="21"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Comments" ma:index="22"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531d8a-77d1-40cf-b727-91f362241c2a}" ma:internalName="TaxCatchAll" ma:showField="CatchAllData" ma:web="77dce447-0566-47ff-8c07-c9b85fda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9F5FBE-4C8C-4B68-9EBB-C558876FD2DC}">
  <ds:schemaRefs>
    <ds:schemaRef ds:uri="77dce447-0566-47ff-8c07-c9b85fda5322"/>
    <ds:schemaRef ds:uri="d0c38c5b-e04a-4e82-807f-2b16fa0d72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7DABA3B-0AE5-481C-9F1D-FEB6D3BDD1B8}">
  <ds:schemaRefs>
    <ds:schemaRef ds:uri="77dce447-0566-47ff-8c07-c9b85fda5322"/>
    <ds:schemaRef ds:uri="d0c38c5b-e04a-4e82-807f-2b16fa0d72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9C36C4-EFBB-4728-BD04-FD5003B1EC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2936</Words>
  <Application>Microsoft Office PowerPoint</Application>
  <PresentationFormat>Widescreen</PresentationFormat>
  <Paragraphs>357</Paragraphs>
  <Slides>15</Slides>
  <Notes>15</Notes>
  <HiddenSlides>4</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1_Office Theme</vt:lpstr>
      <vt:lpstr>1_Office Theme</vt:lpstr>
      <vt:lpstr>BCG Grid 16:9</vt:lpstr>
      <vt:lpstr>9_BCG Grid 16:9</vt:lpstr>
      <vt:lpstr>PowerPoint Presentation</vt:lpstr>
      <vt:lpstr>PowerPoint Presentation</vt:lpstr>
      <vt:lpstr>PowerPoint Presentation</vt:lpstr>
      <vt:lpstr>PowerPoint Presentation</vt:lpstr>
      <vt:lpstr>PowerPoint Presentation</vt:lpstr>
      <vt:lpstr>PowerPoint Presentation</vt:lpstr>
      <vt:lpstr>Study Recruitment - Today</vt:lpstr>
      <vt:lpstr>Study Recruitment - with Registry</vt:lpstr>
      <vt:lpstr>PowerPoint Presentation</vt:lpstr>
      <vt:lpstr>PowerPoint Presentation</vt:lpstr>
      <vt:lpstr>VHA Office of Research and Development VA Research Volunteer Program   Connecting VA Researchers and Veterans February 7-9, 2023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Shriya Patnam</dc:creator>
  <cp:lastModifiedBy>Aulik, Erica L.</cp:lastModifiedBy>
  <cp:revision>3</cp:revision>
  <dcterms:created xsi:type="dcterms:W3CDTF">2021-04-01T12:12:56Z</dcterms:created>
  <dcterms:modified xsi:type="dcterms:W3CDTF">2023-05-24T15:00:27Z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0x010100E5B70C6669A11F488F0A6F330537C350</vt:lpwstr>
  </property>
  <property fmtid="{D5CDD505-2E9C-101B-9397-08002B2CF9AE}" pid="3" name="MediaServiceImageTags">
    <vt:lpwstr/>
  </property>
  <property fmtid="{D5CDD505-2E9C-101B-9397-08002B2CF9AE}" pid="4" name="MollySignOff">
    <vt:bool>true</vt:bool>
  </property>
  <property fmtid="{D5CDD505-2E9C-101B-9397-08002B2CF9AE}" pid="5" name="MovedtoDownloadFolder">
    <vt:bool>false</vt:bool>
  </property>
</Properties>
</file>