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2"/>
  </p:notesMasterIdLst>
  <p:handoutMasterIdLst>
    <p:handoutMasterId r:id="rId23"/>
  </p:handoutMasterIdLst>
  <p:sldIdLst>
    <p:sldId id="693" r:id="rId2"/>
    <p:sldId id="775" r:id="rId3"/>
    <p:sldId id="776" r:id="rId4"/>
    <p:sldId id="773" r:id="rId5"/>
    <p:sldId id="780" r:id="rId6"/>
    <p:sldId id="737" r:id="rId7"/>
    <p:sldId id="741" r:id="rId8"/>
    <p:sldId id="518" r:id="rId9"/>
    <p:sldId id="520" r:id="rId10"/>
    <p:sldId id="523" r:id="rId11"/>
    <p:sldId id="524" r:id="rId12"/>
    <p:sldId id="517" r:id="rId13"/>
    <p:sldId id="772" r:id="rId14"/>
    <p:sldId id="778" r:id="rId15"/>
    <p:sldId id="779" r:id="rId16"/>
    <p:sldId id="740" r:id="rId17"/>
    <p:sldId id="734" r:id="rId18"/>
    <p:sldId id="502" r:id="rId19"/>
    <p:sldId id="738" r:id="rId20"/>
    <p:sldId id="739" r:id="rId21"/>
  </p:sldIdLst>
  <p:sldSz cx="9144000" cy="6858000" type="screen4x3"/>
  <p:notesSz cx="6881813" cy="9296400"/>
  <p:defaultTex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5pPr>
    <a:lvl6pPr marL="2286000" algn="l" defTabSz="914400" rtl="0" eaLnBrk="1" latinLnBrk="0" hangingPunct="1">
      <a:defRPr sz="1000" kern="1200">
        <a:solidFill>
          <a:schemeClr val="tx1"/>
        </a:solidFill>
        <a:latin typeface="Arial" charset="0"/>
        <a:ea typeface="ＭＳ Ｐゴシック" pitchFamily="34" charset="-128"/>
        <a:cs typeface="+mn-cs"/>
      </a:defRPr>
    </a:lvl6pPr>
    <a:lvl7pPr marL="2743200" algn="l" defTabSz="914400" rtl="0" eaLnBrk="1" latinLnBrk="0" hangingPunct="1">
      <a:defRPr sz="1000" kern="1200">
        <a:solidFill>
          <a:schemeClr val="tx1"/>
        </a:solidFill>
        <a:latin typeface="Arial" charset="0"/>
        <a:ea typeface="ＭＳ Ｐゴシック" pitchFamily="34" charset="-128"/>
        <a:cs typeface="+mn-cs"/>
      </a:defRPr>
    </a:lvl7pPr>
    <a:lvl8pPr marL="3200400" algn="l" defTabSz="914400" rtl="0" eaLnBrk="1" latinLnBrk="0" hangingPunct="1">
      <a:defRPr sz="1000" kern="1200">
        <a:solidFill>
          <a:schemeClr val="tx1"/>
        </a:solidFill>
        <a:latin typeface="Arial" charset="0"/>
        <a:ea typeface="ＭＳ Ｐゴシック" pitchFamily="34" charset="-128"/>
        <a:cs typeface="+mn-cs"/>
      </a:defRPr>
    </a:lvl8pPr>
    <a:lvl9pPr marL="3657600" algn="l" defTabSz="914400" rtl="0" eaLnBrk="1" latinLnBrk="0" hangingPunct="1">
      <a:defRPr sz="10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9">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1DB"/>
    <a:srgbClr val="006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9" autoAdjust="0"/>
  </p:normalViewPr>
  <p:slideViewPr>
    <p:cSldViewPr>
      <p:cViewPr varScale="1">
        <p:scale>
          <a:sx n="108" d="100"/>
          <a:sy n="108" d="100"/>
        </p:scale>
        <p:origin x="1704" y="96"/>
      </p:cViewPr>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1806" y="-78"/>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0CD36-24D9-45B2-B50C-E641F964B3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53FE70-003F-4906-8F7F-7CCB6C598E04}">
      <dgm:prSet phldrT="[Text]" custT="1"/>
      <dgm:spPr/>
      <dgm:t>
        <a:bodyPr/>
        <a:lstStyle/>
        <a:p>
          <a:r>
            <a:rPr lang="en-US" sz="2200" dirty="0"/>
            <a:t>Up to 5 years; $75k/year in research support plus up to $30k startup in year 1</a:t>
          </a:r>
        </a:p>
      </dgm:t>
    </dgm:pt>
    <dgm:pt modelId="{B366429A-A5B1-40C2-BD8F-BA0B31B54F4A}" type="parTrans" cxnId="{CCD45608-437C-4BCA-900C-37B013B4D7E2}">
      <dgm:prSet/>
      <dgm:spPr/>
      <dgm:t>
        <a:bodyPr/>
        <a:lstStyle/>
        <a:p>
          <a:endParaRPr lang="en-US"/>
        </a:p>
      </dgm:t>
    </dgm:pt>
    <dgm:pt modelId="{C4CF6864-87C9-4ED3-95CC-D8CFB6BCFA18}" type="sibTrans" cxnId="{CCD45608-437C-4BCA-900C-37B013B4D7E2}">
      <dgm:prSet/>
      <dgm:spPr/>
      <dgm:t>
        <a:bodyPr/>
        <a:lstStyle/>
        <a:p>
          <a:endParaRPr lang="en-US"/>
        </a:p>
      </dgm:t>
    </dgm:pt>
    <dgm:pt modelId="{7266EAA5-9C64-417B-9022-E9D6956902E5}">
      <dgm:prSet phldrT="[Text]" custT="1"/>
      <dgm:spPr/>
      <dgm:t>
        <a:bodyPr/>
        <a:lstStyle/>
        <a:p>
          <a:r>
            <a:rPr lang="en-US" sz="2200" dirty="0"/>
            <a:t>Eligible </a:t>
          </a:r>
          <a:r>
            <a:rPr lang="en-US" sz="2200" baseline="0" dirty="0"/>
            <a:t>applicants</a:t>
          </a:r>
          <a:r>
            <a:rPr lang="en-US" sz="2200" dirty="0"/>
            <a:t> are within 5 years of their terminal degree(M.D., Ph.D., D.Sc., etc.) or clinical training following their terminal degree (i.e., internship, fellowship)</a:t>
          </a:r>
        </a:p>
      </dgm:t>
    </dgm:pt>
    <dgm:pt modelId="{7275B3AB-A246-430D-B940-CF8751CF2A30}" type="parTrans" cxnId="{C035F941-ED25-4402-B425-EB564C7C136F}">
      <dgm:prSet/>
      <dgm:spPr/>
      <dgm:t>
        <a:bodyPr/>
        <a:lstStyle/>
        <a:p>
          <a:endParaRPr lang="en-US"/>
        </a:p>
      </dgm:t>
    </dgm:pt>
    <dgm:pt modelId="{8F319F0C-08A3-46D7-AD38-A5518C99B420}" type="sibTrans" cxnId="{C035F941-ED25-4402-B425-EB564C7C136F}">
      <dgm:prSet/>
      <dgm:spPr/>
      <dgm:t>
        <a:bodyPr/>
        <a:lstStyle/>
        <a:p>
          <a:endParaRPr lang="en-US"/>
        </a:p>
      </dgm:t>
    </dgm:pt>
    <dgm:pt modelId="{12B2C4C8-00E9-45B6-9580-F51577699FF3}">
      <dgm:prSet phldrT="[Text]" custT="1"/>
      <dgm:spPr/>
      <dgm:t>
        <a:bodyPr/>
        <a:lstStyle/>
        <a:p>
          <a:r>
            <a:rPr lang="en-US" sz="2200" dirty="0"/>
            <a:t>PI salary support (up to 6/8ths for clinicians or 8/8ths for non-clinicians)</a:t>
          </a:r>
        </a:p>
      </dgm:t>
    </dgm:pt>
    <dgm:pt modelId="{632A7180-5EEC-43B7-88B3-6235374CEE15}" type="parTrans" cxnId="{9870D21E-6084-4367-B9A2-D6FD8F533BAE}">
      <dgm:prSet/>
      <dgm:spPr/>
      <dgm:t>
        <a:bodyPr/>
        <a:lstStyle/>
        <a:p>
          <a:endParaRPr lang="en-US"/>
        </a:p>
      </dgm:t>
    </dgm:pt>
    <dgm:pt modelId="{BEED2067-150E-41A2-9092-4A3FB313C2BC}" type="sibTrans" cxnId="{9870D21E-6084-4367-B9A2-D6FD8F533BAE}">
      <dgm:prSet/>
      <dgm:spPr/>
      <dgm:t>
        <a:bodyPr/>
        <a:lstStyle/>
        <a:p>
          <a:endParaRPr lang="en-US"/>
        </a:p>
      </dgm:t>
    </dgm:pt>
    <dgm:pt modelId="{D2FF3B1D-EEAD-498C-A595-E18E30D88A65}">
      <dgm:prSet phldrT="[Text]" custT="1"/>
      <dgm:spPr/>
      <dgm:t>
        <a:bodyPr/>
        <a:lstStyle/>
        <a:p>
          <a:r>
            <a:rPr lang="en-US" sz="2200" dirty="0"/>
            <a:t>Awardees strongly encouraged to apply for independent VA Merit Awards in their final year</a:t>
          </a:r>
        </a:p>
      </dgm:t>
    </dgm:pt>
    <dgm:pt modelId="{F1A9BF6E-729E-4073-959B-C6F83A891D05}" type="parTrans" cxnId="{87569B09-957B-4896-B271-24F7E63F62AF}">
      <dgm:prSet/>
      <dgm:spPr/>
      <dgm:t>
        <a:bodyPr/>
        <a:lstStyle/>
        <a:p>
          <a:endParaRPr lang="en-US"/>
        </a:p>
      </dgm:t>
    </dgm:pt>
    <dgm:pt modelId="{F21FFD62-5731-4762-902B-40FB2A17E2AB}" type="sibTrans" cxnId="{87569B09-957B-4896-B271-24F7E63F62AF}">
      <dgm:prSet/>
      <dgm:spPr/>
      <dgm:t>
        <a:bodyPr/>
        <a:lstStyle/>
        <a:p>
          <a:endParaRPr lang="en-US"/>
        </a:p>
      </dgm:t>
    </dgm:pt>
    <dgm:pt modelId="{4A0D7CC6-2243-44CE-B081-B3ECAAD2D9A5}">
      <dgm:prSet phldrT="[Text]"/>
      <dgm:spPr/>
      <dgm:t>
        <a:bodyPr/>
        <a:lstStyle/>
        <a:p>
          <a:endParaRPr lang="en-US" dirty="0"/>
        </a:p>
      </dgm:t>
    </dgm:pt>
    <dgm:pt modelId="{25531646-7E54-424F-94B2-13D07B13D8DD}" type="parTrans" cxnId="{5079BF11-1809-4154-846E-D2831F98D4EF}">
      <dgm:prSet/>
      <dgm:spPr/>
      <dgm:t>
        <a:bodyPr/>
        <a:lstStyle/>
        <a:p>
          <a:endParaRPr lang="en-US"/>
        </a:p>
      </dgm:t>
    </dgm:pt>
    <dgm:pt modelId="{988CE01F-6562-43B5-BC18-8660DDF35B75}" type="sibTrans" cxnId="{5079BF11-1809-4154-846E-D2831F98D4EF}">
      <dgm:prSet/>
      <dgm:spPr/>
      <dgm:t>
        <a:bodyPr/>
        <a:lstStyle/>
        <a:p>
          <a:endParaRPr lang="en-US"/>
        </a:p>
      </dgm:t>
    </dgm:pt>
    <dgm:pt modelId="{8B8A2F30-6076-4E5A-B214-631C5D1C7703}">
      <dgm:prSet phldrT="[Text]" custT="1"/>
      <dgm:spPr/>
      <dgm:t>
        <a:bodyPr/>
        <a:lstStyle/>
        <a:p>
          <a:r>
            <a:rPr lang="en-US" sz="2200" dirty="0"/>
            <a:t>Must be a U.S. Citizen</a:t>
          </a:r>
        </a:p>
      </dgm:t>
    </dgm:pt>
    <dgm:pt modelId="{26AC19B8-CCC1-45A2-A08A-F85BF21F2F44}" type="parTrans" cxnId="{962F1690-4515-4D74-8F17-B06F78B3CDB3}">
      <dgm:prSet/>
      <dgm:spPr/>
      <dgm:t>
        <a:bodyPr/>
        <a:lstStyle/>
        <a:p>
          <a:endParaRPr lang="en-US"/>
        </a:p>
      </dgm:t>
    </dgm:pt>
    <dgm:pt modelId="{0B83EA61-B8EC-4DA7-8ABC-F6EAEB465EF1}" type="sibTrans" cxnId="{962F1690-4515-4D74-8F17-B06F78B3CDB3}">
      <dgm:prSet/>
      <dgm:spPr/>
      <dgm:t>
        <a:bodyPr/>
        <a:lstStyle/>
        <a:p>
          <a:endParaRPr lang="en-US"/>
        </a:p>
      </dgm:t>
    </dgm:pt>
    <dgm:pt modelId="{21D5872C-DDB6-41AF-B356-71932BCB3C49}">
      <dgm:prSet phldrT="[Text]" custT="1"/>
      <dgm:spPr/>
      <dgm:t>
        <a:bodyPr/>
        <a:lstStyle/>
        <a:p>
          <a:r>
            <a:rPr lang="en-US" sz="1600" dirty="0"/>
            <a:t>CDA-2 (IK2)</a:t>
          </a:r>
        </a:p>
      </dgm:t>
    </dgm:pt>
    <dgm:pt modelId="{34EC4E3E-F4CA-4CE9-884E-BC9BBCC89644}" type="sibTrans" cxnId="{8B44B386-A3D6-4B46-A441-25C0BDDCFEA3}">
      <dgm:prSet/>
      <dgm:spPr/>
      <dgm:t>
        <a:bodyPr/>
        <a:lstStyle/>
        <a:p>
          <a:endParaRPr lang="en-US"/>
        </a:p>
      </dgm:t>
    </dgm:pt>
    <dgm:pt modelId="{300F54DB-8C25-4EBB-87ED-49E4030097AB}" type="parTrans" cxnId="{8B44B386-A3D6-4B46-A441-25C0BDDCFEA3}">
      <dgm:prSet/>
      <dgm:spPr/>
      <dgm:t>
        <a:bodyPr/>
        <a:lstStyle/>
        <a:p>
          <a:endParaRPr lang="en-US"/>
        </a:p>
      </dgm:t>
    </dgm:pt>
    <dgm:pt modelId="{5DA9A131-FF70-41C1-AC53-FB8316E64114}" type="pres">
      <dgm:prSet presAssocID="{8E10CD36-24D9-45B2-B50C-E641F964B324}" presName="linear" presStyleCnt="0">
        <dgm:presLayoutVars>
          <dgm:animLvl val="lvl"/>
          <dgm:resizeHandles val="exact"/>
        </dgm:presLayoutVars>
      </dgm:prSet>
      <dgm:spPr/>
    </dgm:pt>
    <dgm:pt modelId="{1A8148E5-4D24-463F-811B-96373956FD95}" type="pres">
      <dgm:prSet presAssocID="{4A0D7CC6-2243-44CE-B081-B3ECAAD2D9A5}" presName="parentText" presStyleLbl="node1" presStyleIdx="0" presStyleCnt="2">
        <dgm:presLayoutVars>
          <dgm:chMax val="0"/>
          <dgm:bulletEnabled val="1"/>
        </dgm:presLayoutVars>
      </dgm:prSet>
      <dgm:spPr/>
    </dgm:pt>
    <dgm:pt modelId="{8EB4CA9A-BC96-43E2-A723-88966AA80F9A}" type="pres">
      <dgm:prSet presAssocID="{988CE01F-6562-43B5-BC18-8660DDF35B75}" presName="spacer" presStyleCnt="0"/>
      <dgm:spPr/>
    </dgm:pt>
    <dgm:pt modelId="{DC68290B-4D04-4B8D-9E82-4F0963CC614D}" type="pres">
      <dgm:prSet presAssocID="{21D5872C-DDB6-41AF-B356-71932BCB3C49}" presName="parentText" presStyleLbl="node1" presStyleIdx="1" presStyleCnt="2" custScaleY="730467" custLinFactY="-2067035" custLinFactNeighborX="-257" custLinFactNeighborY="-2100000">
        <dgm:presLayoutVars>
          <dgm:chMax val="0"/>
          <dgm:bulletEnabled val="1"/>
        </dgm:presLayoutVars>
      </dgm:prSet>
      <dgm:spPr/>
    </dgm:pt>
    <dgm:pt modelId="{77F4D092-3B99-4FA8-A8F8-07DA382A2680}" type="pres">
      <dgm:prSet presAssocID="{21D5872C-DDB6-41AF-B356-71932BCB3C49}" presName="childText" presStyleLbl="revTx" presStyleIdx="0" presStyleCnt="1" custScaleY="2000000" custLinFactY="-311456" custLinFactNeighborX="746" custLinFactNeighborY="-400000">
        <dgm:presLayoutVars>
          <dgm:bulletEnabled val="1"/>
        </dgm:presLayoutVars>
      </dgm:prSet>
      <dgm:spPr/>
    </dgm:pt>
  </dgm:ptLst>
  <dgm:cxnLst>
    <dgm:cxn modelId="{CCD45608-437C-4BCA-900C-37B013B4D7E2}" srcId="{21D5872C-DDB6-41AF-B356-71932BCB3C49}" destId="{6453FE70-003F-4906-8F7F-7CCB6C598E04}" srcOrd="1" destOrd="0" parTransId="{B366429A-A5B1-40C2-BD8F-BA0B31B54F4A}" sibTransId="{C4CF6864-87C9-4ED3-95CC-D8CFB6BCFA18}"/>
    <dgm:cxn modelId="{87569B09-957B-4896-B271-24F7E63F62AF}" srcId="{21D5872C-DDB6-41AF-B356-71932BCB3C49}" destId="{D2FF3B1D-EEAD-498C-A595-E18E30D88A65}" srcOrd="4" destOrd="0" parTransId="{F1A9BF6E-729E-4073-959B-C6F83A891D05}" sibTransId="{F21FFD62-5731-4762-902B-40FB2A17E2AB}"/>
    <dgm:cxn modelId="{5079BF11-1809-4154-846E-D2831F98D4EF}" srcId="{8E10CD36-24D9-45B2-B50C-E641F964B324}" destId="{4A0D7CC6-2243-44CE-B081-B3ECAAD2D9A5}" srcOrd="0" destOrd="0" parTransId="{25531646-7E54-424F-94B2-13D07B13D8DD}" sibTransId="{988CE01F-6562-43B5-BC18-8660DDF35B75}"/>
    <dgm:cxn modelId="{9870D21E-6084-4367-B9A2-D6FD8F533BAE}" srcId="{21D5872C-DDB6-41AF-B356-71932BCB3C49}" destId="{12B2C4C8-00E9-45B6-9580-F51577699FF3}" srcOrd="2" destOrd="0" parTransId="{632A7180-5EEC-43B7-88B3-6235374CEE15}" sibTransId="{BEED2067-150E-41A2-9092-4A3FB313C2BC}"/>
    <dgm:cxn modelId="{5271DA27-5771-4CDE-A0C3-D49429F160D5}" type="presOf" srcId="{8E10CD36-24D9-45B2-B50C-E641F964B324}" destId="{5DA9A131-FF70-41C1-AC53-FB8316E64114}" srcOrd="0" destOrd="0" presId="urn:microsoft.com/office/officeart/2005/8/layout/vList2"/>
    <dgm:cxn modelId="{C035F941-ED25-4402-B425-EB564C7C136F}" srcId="{21D5872C-DDB6-41AF-B356-71932BCB3C49}" destId="{7266EAA5-9C64-417B-9022-E9D6956902E5}" srcOrd="3" destOrd="0" parTransId="{7275B3AB-A246-430D-B940-CF8751CF2A30}" sibTransId="{8F319F0C-08A3-46D7-AD38-A5518C99B420}"/>
    <dgm:cxn modelId="{34C37C46-8CE8-408E-A279-3E45FC8BDFAC}" type="presOf" srcId="{12B2C4C8-00E9-45B6-9580-F51577699FF3}" destId="{77F4D092-3B99-4FA8-A8F8-07DA382A2680}" srcOrd="0" destOrd="2" presId="urn:microsoft.com/office/officeart/2005/8/layout/vList2"/>
    <dgm:cxn modelId="{68406474-B7DB-4803-8412-40290524849F}" type="presOf" srcId="{8B8A2F30-6076-4E5A-B214-631C5D1C7703}" destId="{77F4D092-3B99-4FA8-A8F8-07DA382A2680}" srcOrd="0" destOrd="0" presId="urn:microsoft.com/office/officeart/2005/8/layout/vList2"/>
    <dgm:cxn modelId="{64DC7D7F-6236-44C3-B94D-3F4AD1009765}" type="presOf" srcId="{4A0D7CC6-2243-44CE-B081-B3ECAAD2D9A5}" destId="{1A8148E5-4D24-463F-811B-96373956FD95}" srcOrd="0" destOrd="0" presId="urn:microsoft.com/office/officeart/2005/8/layout/vList2"/>
    <dgm:cxn modelId="{8B44B386-A3D6-4B46-A441-25C0BDDCFEA3}" srcId="{8E10CD36-24D9-45B2-B50C-E641F964B324}" destId="{21D5872C-DDB6-41AF-B356-71932BCB3C49}" srcOrd="1" destOrd="0" parTransId="{300F54DB-8C25-4EBB-87ED-49E4030097AB}" sibTransId="{34EC4E3E-F4CA-4CE9-884E-BC9BBCC89644}"/>
    <dgm:cxn modelId="{962F1690-4515-4D74-8F17-B06F78B3CDB3}" srcId="{21D5872C-DDB6-41AF-B356-71932BCB3C49}" destId="{8B8A2F30-6076-4E5A-B214-631C5D1C7703}" srcOrd="0" destOrd="0" parTransId="{26AC19B8-CCC1-45A2-A08A-F85BF21F2F44}" sibTransId="{0B83EA61-B8EC-4DA7-8ABC-F6EAEB465EF1}"/>
    <dgm:cxn modelId="{41FFF594-F664-4ECD-8A12-745F56A4731A}" type="presOf" srcId="{7266EAA5-9C64-417B-9022-E9D6956902E5}" destId="{77F4D092-3B99-4FA8-A8F8-07DA382A2680}" srcOrd="0" destOrd="3" presId="urn:microsoft.com/office/officeart/2005/8/layout/vList2"/>
    <dgm:cxn modelId="{0417D89F-AF15-4524-9326-1C4D096FF147}" type="presOf" srcId="{21D5872C-DDB6-41AF-B356-71932BCB3C49}" destId="{DC68290B-4D04-4B8D-9E82-4F0963CC614D}" srcOrd="0" destOrd="0" presId="urn:microsoft.com/office/officeart/2005/8/layout/vList2"/>
    <dgm:cxn modelId="{3B0B7BE0-1FED-47A6-AD81-A11FFC6F99F4}" type="presOf" srcId="{D2FF3B1D-EEAD-498C-A595-E18E30D88A65}" destId="{77F4D092-3B99-4FA8-A8F8-07DA382A2680}" srcOrd="0" destOrd="4" presId="urn:microsoft.com/office/officeart/2005/8/layout/vList2"/>
    <dgm:cxn modelId="{115199EF-F658-4F40-87BE-13F5D957E658}" type="presOf" srcId="{6453FE70-003F-4906-8F7F-7CCB6C598E04}" destId="{77F4D092-3B99-4FA8-A8F8-07DA382A2680}" srcOrd="0" destOrd="1" presId="urn:microsoft.com/office/officeart/2005/8/layout/vList2"/>
    <dgm:cxn modelId="{C42AF6ED-1967-4B41-BEE4-582266CB8C2F}" type="presParOf" srcId="{5DA9A131-FF70-41C1-AC53-FB8316E64114}" destId="{1A8148E5-4D24-463F-811B-96373956FD95}" srcOrd="0" destOrd="0" presId="urn:microsoft.com/office/officeart/2005/8/layout/vList2"/>
    <dgm:cxn modelId="{F7494110-5398-40EB-9D9D-6E64122D161C}" type="presParOf" srcId="{5DA9A131-FF70-41C1-AC53-FB8316E64114}" destId="{8EB4CA9A-BC96-43E2-A723-88966AA80F9A}" srcOrd="1" destOrd="0" presId="urn:microsoft.com/office/officeart/2005/8/layout/vList2"/>
    <dgm:cxn modelId="{D5407C7B-6C40-4BF8-BEBC-8EF263EB347D}" type="presParOf" srcId="{5DA9A131-FF70-41C1-AC53-FB8316E64114}" destId="{DC68290B-4D04-4B8D-9E82-4F0963CC614D}" srcOrd="2" destOrd="0" presId="urn:microsoft.com/office/officeart/2005/8/layout/vList2"/>
    <dgm:cxn modelId="{F596FED7-EF51-487C-8C8F-27D340D2CC27}" type="presParOf" srcId="{5DA9A131-FF70-41C1-AC53-FB8316E64114}" destId="{77F4D092-3B99-4FA8-A8F8-07DA382A268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FA015-666F-43CB-98CF-EA33A88A880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B1B7C373-5313-4A70-AF6D-BCF4882F58B6}">
      <dgm:prSet phldrT="[Text]" custT="1"/>
      <dgm:spPr>
        <a:solidFill>
          <a:srgbClr val="FFC000"/>
        </a:solidFill>
      </dgm:spPr>
      <dgm:t>
        <a:bodyPr/>
        <a:lstStyle/>
        <a:p>
          <a:r>
            <a:rPr lang="en-US" sz="2000" dirty="0">
              <a:solidFill>
                <a:schemeClr val="tx1"/>
              </a:solidFill>
              <a:latin typeface="+mj-lt"/>
            </a:rPr>
            <a:t>Must have an accepted LOI for a CDA-1 level application for the current review cycle</a:t>
          </a:r>
        </a:p>
      </dgm:t>
    </dgm:pt>
    <dgm:pt modelId="{69D4E066-CF35-4C26-A1D3-C813F4479A0D}" type="parTrans" cxnId="{FB33DD1E-4238-4B67-9798-738EEE97AD84}">
      <dgm:prSet/>
      <dgm:spPr/>
      <dgm:t>
        <a:bodyPr/>
        <a:lstStyle/>
        <a:p>
          <a:endParaRPr lang="en-US"/>
        </a:p>
      </dgm:t>
    </dgm:pt>
    <dgm:pt modelId="{B7728B96-C899-43A1-A57A-F7088EC3626A}" type="sibTrans" cxnId="{FB33DD1E-4238-4B67-9798-738EEE97AD84}">
      <dgm:prSet/>
      <dgm:spPr/>
      <dgm:t>
        <a:bodyPr/>
        <a:lstStyle/>
        <a:p>
          <a:endParaRPr lang="en-US"/>
        </a:p>
      </dgm:t>
    </dgm:pt>
    <dgm:pt modelId="{153BC5E4-1F3E-4EE3-93BE-149EB944F1F9}">
      <dgm:prSet phldrT="[Text]" custT="1"/>
      <dgm:spPr>
        <a:solidFill>
          <a:srgbClr val="FFC000"/>
        </a:solidFill>
      </dgm:spPr>
      <dgm:t>
        <a:bodyPr/>
        <a:lstStyle/>
        <a:p>
          <a:r>
            <a:rPr lang="en-US" sz="1700" dirty="0">
              <a:solidFill>
                <a:schemeClr val="tx1"/>
              </a:solidFill>
              <a:latin typeface="+mj-lt"/>
            </a:rPr>
            <a:t>Must be within two years of obtaining the terminal degree (M.D./Ph.D.) or training experience immediately following the terminal degree (i.e., internship, fellowship, post-doc)</a:t>
          </a:r>
        </a:p>
      </dgm:t>
    </dgm:pt>
    <dgm:pt modelId="{C8E8FC8E-D0D6-4D49-B5BF-91C39B0831C6}" type="parTrans" cxnId="{93EC85AB-9720-430A-945A-33D85BFC895F}">
      <dgm:prSet/>
      <dgm:spPr/>
      <dgm:t>
        <a:bodyPr/>
        <a:lstStyle/>
        <a:p>
          <a:endParaRPr lang="en-US"/>
        </a:p>
      </dgm:t>
    </dgm:pt>
    <dgm:pt modelId="{0D6BCA12-0D5B-49BB-BE31-24BB4A0CED05}" type="sibTrans" cxnId="{93EC85AB-9720-430A-945A-33D85BFC895F}">
      <dgm:prSet/>
      <dgm:spPr/>
      <dgm:t>
        <a:bodyPr/>
        <a:lstStyle/>
        <a:p>
          <a:endParaRPr lang="en-US"/>
        </a:p>
      </dgm:t>
    </dgm:pt>
    <dgm:pt modelId="{D901B06B-5B2B-4229-9FCF-80512A63ABBD}">
      <dgm:prSet phldrT="[Text]" custT="1"/>
      <dgm:spPr>
        <a:solidFill>
          <a:srgbClr val="FFC000"/>
        </a:solidFill>
      </dgm:spPr>
      <dgm:t>
        <a:bodyPr/>
        <a:lstStyle/>
        <a:p>
          <a:r>
            <a:rPr lang="en-US" sz="1800" kern="1200" dirty="0">
              <a:solidFill>
                <a:prstClr val="black"/>
              </a:solidFill>
              <a:latin typeface="Georgia" panose="02040502050405020303" pitchFamily="18" charset="0"/>
              <a:ea typeface="+mn-ea"/>
              <a:cs typeface="+mn-cs"/>
            </a:rPr>
            <a:t>Must not have been a PI/Co-PI on a peer-reviewed independent research grant/award</a:t>
          </a:r>
        </a:p>
      </dgm:t>
    </dgm:pt>
    <dgm:pt modelId="{B4FE1C9D-7ED6-4AF4-A721-BECF3349D037}" type="parTrans" cxnId="{0D422955-4A7A-4A0D-A892-659227A743EC}">
      <dgm:prSet/>
      <dgm:spPr/>
      <dgm:t>
        <a:bodyPr/>
        <a:lstStyle/>
        <a:p>
          <a:endParaRPr lang="en-US"/>
        </a:p>
      </dgm:t>
    </dgm:pt>
    <dgm:pt modelId="{4E24ED9F-41BB-4375-9307-D5071818EFE3}" type="sibTrans" cxnId="{0D422955-4A7A-4A0D-A892-659227A743EC}">
      <dgm:prSet/>
      <dgm:spPr/>
      <dgm:t>
        <a:bodyPr/>
        <a:lstStyle/>
        <a:p>
          <a:endParaRPr lang="en-US"/>
        </a:p>
      </dgm:t>
    </dgm:pt>
    <dgm:pt modelId="{1493113B-1E38-47D5-96AF-F1526D0B67D9}" type="pres">
      <dgm:prSet presAssocID="{71EFA015-666F-43CB-98CF-EA33A88A880F}" presName="linear" presStyleCnt="0">
        <dgm:presLayoutVars>
          <dgm:dir/>
          <dgm:animLvl val="lvl"/>
          <dgm:resizeHandles val="exact"/>
        </dgm:presLayoutVars>
      </dgm:prSet>
      <dgm:spPr/>
    </dgm:pt>
    <dgm:pt modelId="{CE16A2E8-C91A-4078-BA1F-D61A88B1481E}" type="pres">
      <dgm:prSet presAssocID="{B1B7C373-5313-4A70-AF6D-BCF4882F58B6}" presName="parentLin" presStyleCnt="0"/>
      <dgm:spPr/>
    </dgm:pt>
    <dgm:pt modelId="{7A9BEB16-A4C0-4C0F-87C3-F19027A1C629}" type="pres">
      <dgm:prSet presAssocID="{B1B7C373-5313-4A70-AF6D-BCF4882F58B6}" presName="parentLeftMargin" presStyleLbl="node1" presStyleIdx="0" presStyleCnt="3"/>
      <dgm:spPr/>
    </dgm:pt>
    <dgm:pt modelId="{3B4AE0EA-B4CE-4AAB-8B8A-EBB80A6B2737}" type="pres">
      <dgm:prSet presAssocID="{B1B7C373-5313-4A70-AF6D-BCF4882F58B6}" presName="parentText" presStyleLbl="node1" presStyleIdx="0" presStyleCnt="3" custScaleY="187354">
        <dgm:presLayoutVars>
          <dgm:chMax val="0"/>
          <dgm:bulletEnabled val="1"/>
        </dgm:presLayoutVars>
      </dgm:prSet>
      <dgm:spPr/>
    </dgm:pt>
    <dgm:pt modelId="{247CB81C-5EF3-4BA7-B12F-E96F3C45F965}" type="pres">
      <dgm:prSet presAssocID="{B1B7C373-5313-4A70-AF6D-BCF4882F58B6}" presName="negativeSpace" presStyleCnt="0"/>
      <dgm:spPr/>
    </dgm:pt>
    <dgm:pt modelId="{3A7C8352-0597-4179-AE42-B8EC3B2095F3}" type="pres">
      <dgm:prSet presAssocID="{B1B7C373-5313-4A70-AF6D-BCF4882F58B6}" presName="childText" presStyleLbl="conFgAcc1" presStyleIdx="0" presStyleCnt="3">
        <dgm:presLayoutVars>
          <dgm:bulletEnabled val="1"/>
        </dgm:presLayoutVars>
      </dgm:prSet>
      <dgm:spPr/>
    </dgm:pt>
    <dgm:pt modelId="{34ADD923-1933-4DAC-A7CA-9EAF8BC487A8}" type="pres">
      <dgm:prSet presAssocID="{B7728B96-C899-43A1-A57A-F7088EC3626A}" presName="spaceBetweenRectangles" presStyleCnt="0"/>
      <dgm:spPr/>
    </dgm:pt>
    <dgm:pt modelId="{4497AD80-245C-4E7E-ADFC-C57702B6250D}" type="pres">
      <dgm:prSet presAssocID="{153BC5E4-1F3E-4EE3-93BE-149EB944F1F9}" presName="parentLin" presStyleCnt="0"/>
      <dgm:spPr/>
    </dgm:pt>
    <dgm:pt modelId="{895A4765-76DF-434D-AE92-CE7F54735B44}" type="pres">
      <dgm:prSet presAssocID="{153BC5E4-1F3E-4EE3-93BE-149EB944F1F9}" presName="parentLeftMargin" presStyleLbl="node1" presStyleIdx="0" presStyleCnt="3"/>
      <dgm:spPr/>
    </dgm:pt>
    <dgm:pt modelId="{AE50341E-1315-40C1-A836-6461E922C62C}" type="pres">
      <dgm:prSet presAssocID="{153BC5E4-1F3E-4EE3-93BE-149EB944F1F9}" presName="parentText" presStyleLbl="node1" presStyleIdx="1" presStyleCnt="3" custScaleY="218418">
        <dgm:presLayoutVars>
          <dgm:chMax val="0"/>
          <dgm:bulletEnabled val="1"/>
        </dgm:presLayoutVars>
      </dgm:prSet>
      <dgm:spPr/>
    </dgm:pt>
    <dgm:pt modelId="{30B9E5D8-D7D4-4BE4-BAF2-E588ADD0613C}" type="pres">
      <dgm:prSet presAssocID="{153BC5E4-1F3E-4EE3-93BE-149EB944F1F9}" presName="negativeSpace" presStyleCnt="0"/>
      <dgm:spPr/>
    </dgm:pt>
    <dgm:pt modelId="{E307788D-0BB4-4D09-BF8B-ACD912050212}" type="pres">
      <dgm:prSet presAssocID="{153BC5E4-1F3E-4EE3-93BE-149EB944F1F9}" presName="childText" presStyleLbl="conFgAcc1" presStyleIdx="1" presStyleCnt="3">
        <dgm:presLayoutVars>
          <dgm:bulletEnabled val="1"/>
        </dgm:presLayoutVars>
      </dgm:prSet>
      <dgm:spPr/>
    </dgm:pt>
    <dgm:pt modelId="{D6B1B769-1861-4B2A-8E35-EC474A3D4D8B}" type="pres">
      <dgm:prSet presAssocID="{0D6BCA12-0D5B-49BB-BE31-24BB4A0CED05}" presName="spaceBetweenRectangles" presStyleCnt="0"/>
      <dgm:spPr/>
    </dgm:pt>
    <dgm:pt modelId="{DB4941F4-5118-482F-AE5C-E6FB0D1B32A4}" type="pres">
      <dgm:prSet presAssocID="{D901B06B-5B2B-4229-9FCF-80512A63ABBD}" presName="parentLin" presStyleCnt="0"/>
      <dgm:spPr/>
    </dgm:pt>
    <dgm:pt modelId="{62669AB7-391B-40D6-8FFE-DF4E037C50D8}" type="pres">
      <dgm:prSet presAssocID="{D901B06B-5B2B-4229-9FCF-80512A63ABBD}" presName="parentLeftMargin" presStyleLbl="node1" presStyleIdx="1" presStyleCnt="3"/>
      <dgm:spPr/>
    </dgm:pt>
    <dgm:pt modelId="{B34D1BC2-BF8C-4154-B93C-03A124B8707A}" type="pres">
      <dgm:prSet presAssocID="{D901B06B-5B2B-4229-9FCF-80512A63ABBD}" presName="parentText" presStyleLbl="node1" presStyleIdx="2" presStyleCnt="3" custScaleY="198601">
        <dgm:presLayoutVars>
          <dgm:chMax val="0"/>
          <dgm:bulletEnabled val="1"/>
        </dgm:presLayoutVars>
      </dgm:prSet>
      <dgm:spPr/>
    </dgm:pt>
    <dgm:pt modelId="{BFF0A14A-2901-448F-8E4B-5BA2BC247A6D}" type="pres">
      <dgm:prSet presAssocID="{D901B06B-5B2B-4229-9FCF-80512A63ABBD}" presName="negativeSpace" presStyleCnt="0"/>
      <dgm:spPr/>
    </dgm:pt>
    <dgm:pt modelId="{38AFC46F-C920-4D76-A8C7-37A94423BE99}" type="pres">
      <dgm:prSet presAssocID="{D901B06B-5B2B-4229-9FCF-80512A63ABBD}" presName="childText" presStyleLbl="conFgAcc1" presStyleIdx="2" presStyleCnt="3">
        <dgm:presLayoutVars>
          <dgm:bulletEnabled val="1"/>
        </dgm:presLayoutVars>
      </dgm:prSet>
      <dgm:spPr/>
    </dgm:pt>
  </dgm:ptLst>
  <dgm:cxnLst>
    <dgm:cxn modelId="{366D1B0F-0FCE-492C-88F4-E5E288ED88C4}" type="presOf" srcId="{153BC5E4-1F3E-4EE3-93BE-149EB944F1F9}" destId="{AE50341E-1315-40C1-A836-6461E922C62C}" srcOrd="1" destOrd="0" presId="urn:microsoft.com/office/officeart/2005/8/layout/list1"/>
    <dgm:cxn modelId="{AD964E11-856D-4BF4-8F5B-DF74829959E1}" type="presOf" srcId="{D901B06B-5B2B-4229-9FCF-80512A63ABBD}" destId="{62669AB7-391B-40D6-8FFE-DF4E037C50D8}" srcOrd="0" destOrd="0" presId="urn:microsoft.com/office/officeart/2005/8/layout/list1"/>
    <dgm:cxn modelId="{FB33DD1E-4238-4B67-9798-738EEE97AD84}" srcId="{71EFA015-666F-43CB-98CF-EA33A88A880F}" destId="{B1B7C373-5313-4A70-AF6D-BCF4882F58B6}" srcOrd="0" destOrd="0" parTransId="{69D4E066-CF35-4C26-A1D3-C813F4479A0D}" sibTransId="{B7728B96-C899-43A1-A57A-F7088EC3626A}"/>
    <dgm:cxn modelId="{4E2ECA74-A5E0-4823-BAD0-FAD23789C658}" type="presOf" srcId="{B1B7C373-5313-4A70-AF6D-BCF4882F58B6}" destId="{3B4AE0EA-B4CE-4AAB-8B8A-EBB80A6B2737}" srcOrd="1" destOrd="0" presId="urn:microsoft.com/office/officeart/2005/8/layout/list1"/>
    <dgm:cxn modelId="{0D422955-4A7A-4A0D-A892-659227A743EC}" srcId="{71EFA015-666F-43CB-98CF-EA33A88A880F}" destId="{D901B06B-5B2B-4229-9FCF-80512A63ABBD}" srcOrd="2" destOrd="0" parTransId="{B4FE1C9D-7ED6-4AF4-A721-BECF3349D037}" sibTransId="{4E24ED9F-41BB-4375-9307-D5071818EFE3}"/>
    <dgm:cxn modelId="{8FB6A77C-16C8-4F4A-9568-66D21C1C005B}" type="presOf" srcId="{B1B7C373-5313-4A70-AF6D-BCF4882F58B6}" destId="{7A9BEB16-A4C0-4C0F-87C3-F19027A1C629}" srcOrd="0" destOrd="0" presId="urn:microsoft.com/office/officeart/2005/8/layout/list1"/>
    <dgm:cxn modelId="{93EC85AB-9720-430A-945A-33D85BFC895F}" srcId="{71EFA015-666F-43CB-98CF-EA33A88A880F}" destId="{153BC5E4-1F3E-4EE3-93BE-149EB944F1F9}" srcOrd="1" destOrd="0" parTransId="{C8E8FC8E-D0D6-4D49-B5BF-91C39B0831C6}" sibTransId="{0D6BCA12-0D5B-49BB-BE31-24BB4A0CED05}"/>
    <dgm:cxn modelId="{4CF449AE-5250-49D6-B4FE-863F32C48D6C}" type="presOf" srcId="{71EFA015-666F-43CB-98CF-EA33A88A880F}" destId="{1493113B-1E38-47D5-96AF-F1526D0B67D9}" srcOrd="0" destOrd="0" presId="urn:microsoft.com/office/officeart/2005/8/layout/list1"/>
    <dgm:cxn modelId="{EBC6FEBD-037B-4208-982D-E1BE2FE826BC}" type="presOf" srcId="{153BC5E4-1F3E-4EE3-93BE-149EB944F1F9}" destId="{895A4765-76DF-434D-AE92-CE7F54735B44}" srcOrd="0" destOrd="0" presId="urn:microsoft.com/office/officeart/2005/8/layout/list1"/>
    <dgm:cxn modelId="{A881D4C8-F931-4B07-9F84-DA2DF74AC08B}" type="presOf" srcId="{D901B06B-5B2B-4229-9FCF-80512A63ABBD}" destId="{B34D1BC2-BF8C-4154-B93C-03A124B8707A}" srcOrd="1" destOrd="0" presId="urn:microsoft.com/office/officeart/2005/8/layout/list1"/>
    <dgm:cxn modelId="{BE88EA28-9E27-4FF8-A00A-CBCD0EE24419}" type="presParOf" srcId="{1493113B-1E38-47D5-96AF-F1526D0B67D9}" destId="{CE16A2E8-C91A-4078-BA1F-D61A88B1481E}" srcOrd="0" destOrd="0" presId="urn:microsoft.com/office/officeart/2005/8/layout/list1"/>
    <dgm:cxn modelId="{6364BC74-0403-40FE-83A7-A4F0153912E8}" type="presParOf" srcId="{CE16A2E8-C91A-4078-BA1F-D61A88B1481E}" destId="{7A9BEB16-A4C0-4C0F-87C3-F19027A1C629}" srcOrd="0" destOrd="0" presId="urn:microsoft.com/office/officeart/2005/8/layout/list1"/>
    <dgm:cxn modelId="{F90431A6-C845-4E77-9797-35F0699F3C1A}" type="presParOf" srcId="{CE16A2E8-C91A-4078-BA1F-D61A88B1481E}" destId="{3B4AE0EA-B4CE-4AAB-8B8A-EBB80A6B2737}" srcOrd="1" destOrd="0" presId="urn:microsoft.com/office/officeart/2005/8/layout/list1"/>
    <dgm:cxn modelId="{4DC8ACE3-2389-4693-8C21-4D29FF30DCBA}" type="presParOf" srcId="{1493113B-1E38-47D5-96AF-F1526D0B67D9}" destId="{247CB81C-5EF3-4BA7-B12F-E96F3C45F965}" srcOrd="1" destOrd="0" presId="urn:microsoft.com/office/officeart/2005/8/layout/list1"/>
    <dgm:cxn modelId="{1E527C51-CB55-4D85-BE54-19E6752AE47B}" type="presParOf" srcId="{1493113B-1E38-47D5-96AF-F1526D0B67D9}" destId="{3A7C8352-0597-4179-AE42-B8EC3B2095F3}" srcOrd="2" destOrd="0" presId="urn:microsoft.com/office/officeart/2005/8/layout/list1"/>
    <dgm:cxn modelId="{8180F8BE-D8BE-48C9-9A5F-19F090997AF0}" type="presParOf" srcId="{1493113B-1E38-47D5-96AF-F1526D0B67D9}" destId="{34ADD923-1933-4DAC-A7CA-9EAF8BC487A8}" srcOrd="3" destOrd="0" presId="urn:microsoft.com/office/officeart/2005/8/layout/list1"/>
    <dgm:cxn modelId="{6E4D837E-FFCB-4CB9-B27F-D0AC73FB7C70}" type="presParOf" srcId="{1493113B-1E38-47D5-96AF-F1526D0B67D9}" destId="{4497AD80-245C-4E7E-ADFC-C57702B6250D}" srcOrd="4" destOrd="0" presId="urn:microsoft.com/office/officeart/2005/8/layout/list1"/>
    <dgm:cxn modelId="{197769BF-5249-44FD-A334-258A154E6A28}" type="presParOf" srcId="{4497AD80-245C-4E7E-ADFC-C57702B6250D}" destId="{895A4765-76DF-434D-AE92-CE7F54735B44}" srcOrd="0" destOrd="0" presId="urn:microsoft.com/office/officeart/2005/8/layout/list1"/>
    <dgm:cxn modelId="{DF4113EF-831E-4BA1-A204-7CC62AB89360}" type="presParOf" srcId="{4497AD80-245C-4E7E-ADFC-C57702B6250D}" destId="{AE50341E-1315-40C1-A836-6461E922C62C}" srcOrd="1" destOrd="0" presId="urn:microsoft.com/office/officeart/2005/8/layout/list1"/>
    <dgm:cxn modelId="{2B142A0B-CA82-4472-8F5D-532A2D958E79}" type="presParOf" srcId="{1493113B-1E38-47D5-96AF-F1526D0B67D9}" destId="{30B9E5D8-D7D4-4BE4-BAF2-E588ADD0613C}" srcOrd="5" destOrd="0" presId="urn:microsoft.com/office/officeart/2005/8/layout/list1"/>
    <dgm:cxn modelId="{08DFBAC8-AC66-43DD-9D2B-58523F7C1961}" type="presParOf" srcId="{1493113B-1E38-47D5-96AF-F1526D0B67D9}" destId="{E307788D-0BB4-4D09-BF8B-ACD912050212}" srcOrd="6" destOrd="0" presId="urn:microsoft.com/office/officeart/2005/8/layout/list1"/>
    <dgm:cxn modelId="{9A071AFA-3E76-41DF-BFA0-514DF1F78BA1}" type="presParOf" srcId="{1493113B-1E38-47D5-96AF-F1526D0B67D9}" destId="{D6B1B769-1861-4B2A-8E35-EC474A3D4D8B}" srcOrd="7" destOrd="0" presId="urn:microsoft.com/office/officeart/2005/8/layout/list1"/>
    <dgm:cxn modelId="{AA20078D-991B-489A-94ED-D4D0465F444F}" type="presParOf" srcId="{1493113B-1E38-47D5-96AF-F1526D0B67D9}" destId="{DB4941F4-5118-482F-AE5C-E6FB0D1B32A4}" srcOrd="8" destOrd="0" presId="urn:microsoft.com/office/officeart/2005/8/layout/list1"/>
    <dgm:cxn modelId="{81C59AB7-4583-4493-B144-EB9ECAD03815}" type="presParOf" srcId="{DB4941F4-5118-482F-AE5C-E6FB0D1B32A4}" destId="{62669AB7-391B-40D6-8FFE-DF4E037C50D8}" srcOrd="0" destOrd="0" presId="urn:microsoft.com/office/officeart/2005/8/layout/list1"/>
    <dgm:cxn modelId="{7E77152A-80E6-430C-B003-8FCBEC8716E8}" type="presParOf" srcId="{DB4941F4-5118-482F-AE5C-E6FB0D1B32A4}" destId="{B34D1BC2-BF8C-4154-B93C-03A124B8707A}" srcOrd="1" destOrd="0" presId="urn:microsoft.com/office/officeart/2005/8/layout/list1"/>
    <dgm:cxn modelId="{D73189AF-AECC-4047-A71B-B4CC2CE3C9EB}" type="presParOf" srcId="{1493113B-1E38-47D5-96AF-F1526D0B67D9}" destId="{BFF0A14A-2901-448F-8E4B-5BA2BC247A6D}" srcOrd="9" destOrd="0" presId="urn:microsoft.com/office/officeart/2005/8/layout/list1"/>
    <dgm:cxn modelId="{593CB680-A1F9-45BC-A1DA-108439B2638D}" type="presParOf" srcId="{1493113B-1E38-47D5-96AF-F1526D0B67D9}" destId="{38AFC46F-C920-4D76-A8C7-37A94423BE9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FA015-666F-43CB-98CF-EA33A88A880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B1B7C373-5313-4A70-AF6D-BCF4882F58B6}">
      <dgm:prSet phldrT="[Text]" custT="1"/>
      <dgm:spPr>
        <a:solidFill>
          <a:schemeClr val="accent6">
            <a:lumMod val="20000"/>
            <a:lumOff val="80000"/>
          </a:schemeClr>
        </a:solidFill>
      </dgm:spPr>
      <dgm:t>
        <a:bodyPr/>
        <a:lstStyle/>
        <a:p>
          <a:r>
            <a:rPr lang="en-US" sz="2000" dirty="0">
              <a:solidFill>
                <a:schemeClr val="tx1"/>
              </a:solidFill>
              <a:latin typeface="Calibri" panose="020F0502020204030204" pitchFamily="34" charset="0"/>
              <a:cs typeface="Calibri" panose="020F0502020204030204" pitchFamily="34" charset="0"/>
            </a:rPr>
            <a:t>Must be a VA psychiatrist who has successfully competed for their first BL/CS Merit Review</a:t>
          </a:r>
        </a:p>
      </dgm:t>
    </dgm:pt>
    <dgm:pt modelId="{69D4E066-CF35-4C26-A1D3-C813F4479A0D}" type="parTrans" cxnId="{FB33DD1E-4238-4B67-9798-738EEE97AD84}">
      <dgm:prSet/>
      <dgm:spPr/>
      <dgm:t>
        <a:bodyPr/>
        <a:lstStyle/>
        <a:p>
          <a:endParaRPr lang="en-US"/>
        </a:p>
      </dgm:t>
    </dgm:pt>
    <dgm:pt modelId="{B7728B96-C899-43A1-A57A-F7088EC3626A}" type="sibTrans" cxnId="{FB33DD1E-4238-4B67-9798-738EEE97AD84}">
      <dgm:prSet/>
      <dgm:spPr/>
      <dgm:t>
        <a:bodyPr/>
        <a:lstStyle/>
        <a:p>
          <a:endParaRPr lang="en-US"/>
        </a:p>
      </dgm:t>
    </dgm:pt>
    <dgm:pt modelId="{153BC5E4-1F3E-4EE3-93BE-149EB944F1F9}">
      <dgm:prSet phldrT="[Text]" custT="1"/>
      <dgm:spPr>
        <a:solidFill>
          <a:schemeClr val="accent6">
            <a:lumMod val="20000"/>
            <a:lumOff val="80000"/>
          </a:schemeClr>
        </a:solidFill>
      </dgm:spPr>
      <dgm:t>
        <a:bodyPr/>
        <a:lstStyle/>
        <a:p>
          <a:r>
            <a:rPr lang="en-US" sz="2000" dirty="0">
              <a:solidFill>
                <a:schemeClr val="tx1"/>
              </a:solidFill>
              <a:latin typeface="Calibri" panose="020F0502020204030204" pitchFamily="34" charset="0"/>
              <a:cs typeface="Calibri" panose="020F0502020204030204" pitchFamily="34" charset="0"/>
            </a:rPr>
            <a:t>A minimum 5/8ths VA-paid clinical appointment at the time of application</a:t>
          </a:r>
        </a:p>
      </dgm:t>
    </dgm:pt>
    <dgm:pt modelId="{C8E8FC8E-D0D6-4D49-B5BF-91C39B0831C6}" type="parTrans" cxnId="{93EC85AB-9720-430A-945A-33D85BFC895F}">
      <dgm:prSet/>
      <dgm:spPr/>
      <dgm:t>
        <a:bodyPr/>
        <a:lstStyle/>
        <a:p>
          <a:endParaRPr lang="en-US"/>
        </a:p>
      </dgm:t>
    </dgm:pt>
    <dgm:pt modelId="{0D6BCA12-0D5B-49BB-BE31-24BB4A0CED05}" type="sibTrans" cxnId="{93EC85AB-9720-430A-945A-33D85BFC895F}">
      <dgm:prSet/>
      <dgm:spPr/>
      <dgm:t>
        <a:bodyPr/>
        <a:lstStyle/>
        <a:p>
          <a:endParaRPr lang="en-US"/>
        </a:p>
      </dgm:t>
    </dgm:pt>
    <dgm:pt modelId="{D901B06B-5B2B-4229-9FCF-80512A63ABBD}">
      <dgm:prSet phldrT="[Text]" custT="1"/>
      <dgm:spPr>
        <a:solidFill>
          <a:schemeClr val="accent6">
            <a:lumMod val="20000"/>
            <a:lumOff val="80000"/>
          </a:schemeClr>
        </a:solidFill>
      </dgm:spPr>
      <dgm:t>
        <a:bodyPr/>
        <a:lstStyle/>
        <a:p>
          <a:r>
            <a:rPr lang="en-US" sz="2000" dirty="0">
              <a:solidFill>
                <a:schemeClr val="tx1"/>
              </a:solidFill>
              <a:latin typeface="Calibri" panose="020F0502020204030204" pitchFamily="34" charset="0"/>
              <a:cs typeface="Calibri" panose="020F0502020204030204" pitchFamily="34" charset="0"/>
            </a:rPr>
            <a:t>A funded CSR&amp;D or BLR&amp;D Merit Award at the time of application</a:t>
          </a:r>
        </a:p>
      </dgm:t>
    </dgm:pt>
    <dgm:pt modelId="{B4FE1C9D-7ED6-4AF4-A721-BECF3349D037}" type="parTrans" cxnId="{0D422955-4A7A-4A0D-A892-659227A743EC}">
      <dgm:prSet/>
      <dgm:spPr/>
      <dgm:t>
        <a:bodyPr/>
        <a:lstStyle/>
        <a:p>
          <a:endParaRPr lang="en-US"/>
        </a:p>
      </dgm:t>
    </dgm:pt>
    <dgm:pt modelId="{4E24ED9F-41BB-4375-9307-D5071818EFE3}" type="sibTrans" cxnId="{0D422955-4A7A-4A0D-A892-659227A743EC}">
      <dgm:prSet/>
      <dgm:spPr/>
      <dgm:t>
        <a:bodyPr/>
        <a:lstStyle/>
        <a:p>
          <a:endParaRPr lang="en-US"/>
        </a:p>
      </dgm:t>
    </dgm:pt>
    <dgm:pt modelId="{92374327-EC97-4F92-B443-5522A52AEF32}">
      <dgm:prSet phldrT="[Text]" custT="1"/>
      <dgm:spPr>
        <a:solidFill>
          <a:schemeClr val="accent6">
            <a:lumMod val="20000"/>
            <a:lumOff val="80000"/>
          </a:schemeClr>
        </a:solidFill>
      </dgm:spPr>
      <dgm:t>
        <a:bodyPr/>
        <a:lstStyle/>
        <a:p>
          <a:r>
            <a:rPr lang="en-US" sz="2000" dirty="0">
              <a:solidFill>
                <a:schemeClr val="tx1"/>
              </a:solidFill>
              <a:latin typeface="Calibri" panose="020F0502020204030204" pitchFamily="34" charset="0"/>
              <a:cs typeface="Calibri" panose="020F0502020204030204" pitchFamily="34" charset="0"/>
            </a:rPr>
            <a:t>An active research program located in VA space</a:t>
          </a:r>
        </a:p>
      </dgm:t>
    </dgm:pt>
    <dgm:pt modelId="{0709CAA4-E124-4FAD-8365-5BCDBBF3E5F7}" type="parTrans" cxnId="{27134E51-FC9F-40A4-A19C-670A6D36FC0A}">
      <dgm:prSet/>
      <dgm:spPr/>
      <dgm:t>
        <a:bodyPr/>
        <a:lstStyle/>
        <a:p>
          <a:endParaRPr lang="en-US"/>
        </a:p>
      </dgm:t>
    </dgm:pt>
    <dgm:pt modelId="{A2FF9DA3-10AF-414D-B767-60B0128551EB}" type="sibTrans" cxnId="{27134E51-FC9F-40A4-A19C-670A6D36FC0A}">
      <dgm:prSet/>
      <dgm:spPr/>
      <dgm:t>
        <a:bodyPr/>
        <a:lstStyle/>
        <a:p>
          <a:endParaRPr lang="en-US"/>
        </a:p>
      </dgm:t>
    </dgm:pt>
    <dgm:pt modelId="{1493113B-1E38-47D5-96AF-F1526D0B67D9}" type="pres">
      <dgm:prSet presAssocID="{71EFA015-666F-43CB-98CF-EA33A88A880F}" presName="linear" presStyleCnt="0">
        <dgm:presLayoutVars>
          <dgm:dir/>
          <dgm:animLvl val="lvl"/>
          <dgm:resizeHandles val="exact"/>
        </dgm:presLayoutVars>
      </dgm:prSet>
      <dgm:spPr/>
    </dgm:pt>
    <dgm:pt modelId="{CE16A2E8-C91A-4078-BA1F-D61A88B1481E}" type="pres">
      <dgm:prSet presAssocID="{B1B7C373-5313-4A70-AF6D-BCF4882F58B6}" presName="parentLin" presStyleCnt="0"/>
      <dgm:spPr/>
    </dgm:pt>
    <dgm:pt modelId="{7A9BEB16-A4C0-4C0F-87C3-F19027A1C629}" type="pres">
      <dgm:prSet presAssocID="{B1B7C373-5313-4A70-AF6D-BCF4882F58B6}" presName="parentLeftMargin" presStyleLbl="node1" presStyleIdx="0" presStyleCnt="4"/>
      <dgm:spPr/>
    </dgm:pt>
    <dgm:pt modelId="{3B4AE0EA-B4CE-4AAB-8B8A-EBB80A6B2737}" type="pres">
      <dgm:prSet presAssocID="{B1B7C373-5313-4A70-AF6D-BCF4882F58B6}" presName="parentText" presStyleLbl="node1" presStyleIdx="0" presStyleCnt="4">
        <dgm:presLayoutVars>
          <dgm:chMax val="0"/>
          <dgm:bulletEnabled val="1"/>
        </dgm:presLayoutVars>
      </dgm:prSet>
      <dgm:spPr/>
    </dgm:pt>
    <dgm:pt modelId="{247CB81C-5EF3-4BA7-B12F-E96F3C45F965}" type="pres">
      <dgm:prSet presAssocID="{B1B7C373-5313-4A70-AF6D-BCF4882F58B6}" presName="negativeSpace" presStyleCnt="0"/>
      <dgm:spPr/>
    </dgm:pt>
    <dgm:pt modelId="{3A7C8352-0597-4179-AE42-B8EC3B2095F3}" type="pres">
      <dgm:prSet presAssocID="{B1B7C373-5313-4A70-AF6D-BCF4882F58B6}" presName="childText" presStyleLbl="conFgAcc1" presStyleIdx="0" presStyleCnt="4">
        <dgm:presLayoutVars>
          <dgm:bulletEnabled val="1"/>
        </dgm:presLayoutVars>
      </dgm:prSet>
      <dgm:spPr/>
    </dgm:pt>
    <dgm:pt modelId="{34ADD923-1933-4DAC-A7CA-9EAF8BC487A8}" type="pres">
      <dgm:prSet presAssocID="{B7728B96-C899-43A1-A57A-F7088EC3626A}" presName="spaceBetweenRectangles" presStyleCnt="0"/>
      <dgm:spPr/>
    </dgm:pt>
    <dgm:pt modelId="{4497AD80-245C-4E7E-ADFC-C57702B6250D}" type="pres">
      <dgm:prSet presAssocID="{153BC5E4-1F3E-4EE3-93BE-149EB944F1F9}" presName="parentLin" presStyleCnt="0"/>
      <dgm:spPr/>
    </dgm:pt>
    <dgm:pt modelId="{895A4765-76DF-434D-AE92-CE7F54735B44}" type="pres">
      <dgm:prSet presAssocID="{153BC5E4-1F3E-4EE3-93BE-149EB944F1F9}" presName="parentLeftMargin" presStyleLbl="node1" presStyleIdx="0" presStyleCnt="4"/>
      <dgm:spPr/>
    </dgm:pt>
    <dgm:pt modelId="{AE50341E-1315-40C1-A836-6461E922C62C}" type="pres">
      <dgm:prSet presAssocID="{153BC5E4-1F3E-4EE3-93BE-149EB944F1F9}" presName="parentText" presStyleLbl="node1" presStyleIdx="1" presStyleCnt="4">
        <dgm:presLayoutVars>
          <dgm:chMax val="0"/>
          <dgm:bulletEnabled val="1"/>
        </dgm:presLayoutVars>
      </dgm:prSet>
      <dgm:spPr/>
    </dgm:pt>
    <dgm:pt modelId="{30B9E5D8-D7D4-4BE4-BAF2-E588ADD0613C}" type="pres">
      <dgm:prSet presAssocID="{153BC5E4-1F3E-4EE3-93BE-149EB944F1F9}" presName="negativeSpace" presStyleCnt="0"/>
      <dgm:spPr/>
    </dgm:pt>
    <dgm:pt modelId="{E307788D-0BB4-4D09-BF8B-ACD912050212}" type="pres">
      <dgm:prSet presAssocID="{153BC5E4-1F3E-4EE3-93BE-149EB944F1F9}" presName="childText" presStyleLbl="conFgAcc1" presStyleIdx="1" presStyleCnt="4">
        <dgm:presLayoutVars>
          <dgm:bulletEnabled val="1"/>
        </dgm:presLayoutVars>
      </dgm:prSet>
      <dgm:spPr/>
    </dgm:pt>
    <dgm:pt modelId="{D6B1B769-1861-4B2A-8E35-EC474A3D4D8B}" type="pres">
      <dgm:prSet presAssocID="{0D6BCA12-0D5B-49BB-BE31-24BB4A0CED05}" presName="spaceBetweenRectangles" presStyleCnt="0"/>
      <dgm:spPr/>
    </dgm:pt>
    <dgm:pt modelId="{DB4941F4-5118-482F-AE5C-E6FB0D1B32A4}" type="pres">
      <dgm:prSet presAssocID="{D901B06B-5B2B-4229-9FCF-80512A63ABBD}" presName="parentLin" presStyleCnt="0"/>
      <dgm:spPr/>
    </dgm:pt>
    <dgm:pt modelId="{62669AB7-391B-40D6-8FFE-DF4E037C50D8}" type="pres">
      <dgm:prSet presAssocID="{D901B06B-5B2B-4229-9FCF-80512A63ABBD}" presName="parentLeftMargin" presStyleLbl="node1" presStyleIdx="1" presStyleCnt="4"/>
      <dgm:spPr/>
    </dgm:pt>
    <dgm:pt modelId="{B34D1BC2-BF8C-4154-B93C-03A124B8707A}" type="pres">
      <dgm:prSet presAssocID="{D901B06B-5B2B-4229-9FCF-80512A63ABBD}" presName="parentText" presStyleLbl="node1" presStyleIdx="2" presStyleCnt="4">
        <dgm:presLayoutVars>
          <dgm:chMax val="0"/>
          <dgm:bulletEnabled val="1"/>
        </dgm:presLayoutVars>
      </dgm:prSet>
      <dgm:spPr/>
    </dgm:pt>
    <dgm:pt modelId="{BFF0A14A-2901-448F-8E4B-5BA2BC247A6D}" type="pres">
      <dgm:prSet presAssocID="{D901B06B-5B2B-4229-9FCF-80512A63ABBD}" presName="negativeSpace" presStyleCnt="0"/>
      <dgm:spPr/>
    </dgm:pt>
    <dgm:pt modelId="{38AFC46F-C920-4D76-A8C7-37A94423BE99}" type="pres">
      <dgm:prSet presAssocID="{D901B06B-5B2B-4229-9FCF-80512A63ABBD}" presName="childText" presStyleLbl="conFgAcc1" presStyleIdx="2" presStyleCnt="4">
        <dgm:presLayoutVars>
          <dgm:bulletEnabled val="1"/>
        </dgm:presLayoutVars>
      </dgm:prSet>
      <dgm:spPr/>
    </dgm:pt>
    <dgm:pt modelId="{387581BD-C01A-4F74-B415-E242BC37094F}" type="pres">
      <dgm:prSet presAssocID="{4E24ED9F-41BB-4375-9307-D5071818EFE3}" presName="spaceBetweenRectangles" presStyleCnt="0"/>
      <dgm:spPr/>
    </dgm:pt>
    <dgm:pt modelId="{9EE2CC4E-3D33-475F-9C7B-F7F769B55EB3}" type="pres">
      <dgm:prSet presAssocID="{92374327-EC97-4F92-B443-5522A52AEF32}" presName="parentLin" presStyleCnt="0"/>
      <dgm:spPr/>
    </dgm:pt>
    <dgm:pt modelId="{0D00BA18-F6BF-47F9-8A0C-3BB2C4271608}" type="pres">
      <dgm:prSet presAssocID="{92374327-EC97-4F92-B443-5522A52AEF32}" presName="parentLeftMargin" presStyleLbl="node1" presStyleIdx="2" presStyleCnt="4"/>
      <dgm:spPr/>
    </dgm:pt>
    <dgm:pt modelId="{A6DE1AE9-8AE0-4A09-9EA2-E298B47085E0}" type="pres">
      <dgm:prSet presAssocID="{92374327-EC97-4F92-B443-5522A52AEF32}" presName="parentText" presStyleLbl="node1" presStyleIdx="3" presStyleCnt="4">
        <dgm:presLayoutVars>
          <dgm:chMax val="0"/>
          <dgm:bulletEnabled val="1"/>
        </dgm:presLayoutVars>
      </dgm:prSet>
      <dgm:spPr/>
    </dgm:pt>
    <dgm:pt modelId="{45E0DA22-C5DF-4100-8149-D0503A22C397}" type="pres">
      <dgm:prSet presAssocID="{92374327-EC97-4F92-B443-5522A52AEF32}" presName="negativeSpace" presStyleCnt="0"/>
      <dgm:spPr/>
    </dgm:pt>
    <dgm:pt modelId="{A3EA03FD-183F-47AA-835E-161D974FAE83}" type="pres">
      <dgm:prSet presAssocID="{92374327-EC97-4F92-B443-5522A52AEF32}" presName="childText" presStyleLbl="conFgAcc1" presStyleIdx="3" presStyleCnt="4" custLinFactY="7671" custLinFactNeighborX="-347" custLinFactNeighborY="100000">
        <dgm:presLayoutVars>
          <dgm:bulletEnabled val="1"/>
        </dgm:presLayoutVars>
      </dgm:prSet>
      <dgm:spPr/>
    </dgm:pt>
  </dgm:ptLst>
  <dgm:cxnLst>
    <dgm:cxn modelId="{366D1B0F-0FCE-492C-88F4-E5E288ED88C4}" type="presOf" srcId="{153BC5E4-1F3E-4EE3-93BE-149EB944F1F9}" destId="{AE50341E-1315-40C1-A836-6461E922C62C}" srcOrd="1" destOrd="0" presId="urn:microsoft.com/office/officeart/2005/8/layout/list1"/>
    <dgm:cxn modelId="{AD964E11-856D-4BF4-8F5B-DF74829959E1}" type="presOf" srcId="{D901B06B-5B2B-4229-9FCF-80512A63ABBD}" destId="{62669AB7-391B-40D6-8FFE-DF4E037C50D8}" srcOrd="0" destOrd="0" presId="urn:microsoft.com/office/officeart/2005/8/layout/list1"/>
    <dgm:cxn modelId="{FB33DD1E-4238-4B67-9798-738EEE97AD84}" srcId="{71EFA015-666F-43CB-98CF-EA33A88A880F}" destId="{B1B7C373-5313-4A70-AF6D-BCF4882F58B6}" srcOrd="0" destOrd="0" parTransId="{69D4E066-CF35-4C26-A1D3-C813F4479A0D}" sibTransId="{B7728B96-C899-43A1-A57A-F7088EC3626A}"/>
    <dgm:cxn modelId="{2C38223B-4515-4028-B5E1-6B7534FB1087}" type="presOf" srcId="{92374327-EC97-4F92-B443-5522A52AEF32}" destId="{A6DE1AE9-8AE0-4A09-9EA2-E298B47085E0}" srcOrd="1" destOrd="0" presId="urn:microsoft.com/office/officeart/2005/8/layout/list1"/>
    <dgm:cxn modelId="{27134E51-FC9F-40A4-A19C-670A6D36FC0A}" srcId="{71EFA015-666F-43CB-98CF-EA33A88A880F}" destId="{92374327-EC97-4F92-B443-5522A52AEF32}" srcOrd="3" destOrd="0" parTransId="{0709CAA4-E124-4FAD-8365-5BCDBBF3E5F7}" sibTransId="{A2FF9DA3-10AF-414D-B767-60B0128551EB}"/>
    <dgm:cxn modelId="{4E2ECA74-A5E0-4823-BAD0-FAD23789C658}" type="presOf" srcId="{B1B7C373-5313-4A70-AF6D-BCF4882F58B6}" destId="{3B4AE0EA-B4CE-4AAB-8B8A-EBB80A6B2737}" srcOrd="1" destOrd="0" presId="urn:microsoft.com/office/officeart/2005/8/layout/list1"/>
    <dgm:cxn modelId="{0D422955-4A7A-4A0D-A892-659227A743EC}" srcId="{71EFA015-666F-43CB-98CF-EA33A88A880F}" destId="{D901B06B-5B2B-4229-9FCF-80512A63ABBD}" srcOrd="2" destOrd="0" parTransId="{B4FE1C9D-7ED6-4AF4-A721-BECF3349D037}" sibTransId="{4E24ED9F-41BB-4375-9307-D5071818EFE3}"/>
    <dgm:cxn modelId="{8FB6A77C-16C8-4F4A-9568-66D21C1C005B}" type="presOf" srcId="{B1B7C373-5313-4A70-AF6D-BCF4882F58B6}" destId="{7A9BEB16-A4C0-4C0F-87C3-F19027A1C629}" srcOrd="0" destOrd="0" presId="urn:microsoft.com/office/officeart/2005/8/layout/list1"/>
    <dgm:cxn modelId="{D4F7AB95-0A0E-4A2F-B215-C33DF4F54918}" type="presOf" srcId="{92374327-EC97-4F92-B443-5522A52AEF32}" destId="{0D00BA18-F6BF-47F9-8A0C-3BB2C4271608}" srcOrd="0" destOrd="0" presId="urn:microsoft.com/office/officeart/2005/8/layout/list1"/>
    <dgm:cxn modelId="{93EC85AB-9720-430A-945A-33D85BFC895F}" srcId="{71EFA015-666F-43CB-98CF-EA33A88A880F}" destId="{153BC5E4-1F3E-4EE3-93BE-149EB944F1F9}" srcOrd="1" destOrd="0" parTransId="{C8E8FC8E-D0D6-4D49-B5BF-91C39B0831C6}" sibTransId="{0D6BCA12-0D5B-49BB-BE31-24BB4A0CED05}"/>
    <dgm:cxn modelId="{4CF449AE-5250-49D6-B4FE-863F32C48D6C}" type="presOf" srcId="{71EFA015-666F-43CB-98CF-EA33A88A880F}" destId="{1493113B-1E38-47D5-96AF-F1526D0B67D9}" srcOrd="0" destOrd="0" presId="urn:microsoft.com/office/officeart/2005/8/layout/list1"/>
    <dgm:cxn modelId="{EBC6FEBD-037B-4208-982D-E1BE2FE826BC}" type="presOf" srcId="{153BC5E4-1F3E-4EE3-93BE-149EB944F1F9}" destId="{895A4765-76DF-434D-AE92-CE7F54735B44}" srcOrd="0" destOrd="0" presId="urn:microsoft.com/office/officeart/2005/8/layout/list1"/>
    <dgm:cxn modelId="{A881D4C8-F931-4B07-9F84-DA2DF74AC08B}" type="presOf" srcId="{D901B06B-5B2B-4229-9FCF-80512A63ABBD}" destId="{B34D1BC2-BF8C-4154-B93C-03A124B8707A}" srcOrd="1" destOrd="0" presId="urn:microsoft.com/office/officeart/2005/8/layout/list1"/>
    <dgm:cxn modelId="{BE88EA28-9E27-4FF8-A00A-CBCD0EE24419}" type="presParOf" srcId="{1493113B-1E38-47D5-96AF-F1526D0B67D9}" destId="{CE16A2E8-C91A-4078-BA1F-D61A88B1481E}" srcOrd="0" destOrd="0" presId="urn:microsoft.com/office/officeart/2005/8/layout/list1"/>
    <dgm:cxn modelId="{6364BC74-0403-40FE-83A7-A4F0153912E8}" type="presParOf" srcId="{CE16A2E8-C91A-4078-BA1F-D61A88B1481E}" destId="{7A9BEB16-A4C0-4C0F-87C3-F19027A1C629}" srcOrd="0" destOrd="0" presId="urn:microsoft.com/office/officeart/2005/8/layout/list1"/>
    <dgm:cxn modelId="{F90431A6-C845-4E77-9797-35F0699F3C1A}" type="presParOf" srcId="{CE16A2E8-C91A-4078-BA1F-D61A88B1481E}" destId="{3B4AE0EA-B4CE-4AAB-8B8A-EBB80A6B2737}" srcOrd="1" destOrd="0" presId="urn:microsoft.com/office/officeart/2005/8/layout/list1"/>
    <dgm:cxn modelId="{4DC8ACE3-2389-4693-8C21-4D29FF30DCBA}" type="presParOf" srcId="{1493113B-1E38-47D5-96AF-F1526D0B67D9}" destId="{247CB81C-5EF3-4BA7-B12F-E96F3C45F965}" srcOrd="1" destOrd="0" presId="urn:microsoft.com/office/officeart/2005/8/layout/list1"/>
    <dgm:cxn modelId="{1E527C51-CB55-4D85-BE54-19E6752AE47B}" type="presParOf" srcId="{1493113B-1E38-47D5-96AF-F1526D0B67D9}" destId="{3A7C8352-0597-4179-AE42-B8EC3B2095F3}" srcOrd="2" destOrd="0" presId="urn:microsoft.com/office/officeart/2005/8/layout/list1"/>
    <dgm:cxn modelId="{8180F8BE-D8BE-48C9-9A5F-19F090997AF0}" type="presParOf" srcId="{1493113B-1E38-47D5-96AF-F1526D0B67D9}" destId="{34ADD923-1933-4DAC-A7CA-9EAF8BC487A8}" srcOrd="3" destOrd="0" presId="urn:microsoft.com/office/officeart/2005/8/layout/list1"/>
    <dgm:cxn modelId="{6E4D837E-FFCB-4CB9-B27F-D0AC73FB7C70}" type="presParOf" srcId="{1493113B-1E38-47D5-96AF-F1526D0B67D9}" destId="{4497AD80-245C-4E7E-ADFC-C57702B6250D}" srcOrd="4" destOrd="0" presId="urn:microsoft.com/office/officeart/2005/8/layout/list1"/>
    <dgm:cxn modelId="{197769BF-5249-44FD-A334-258A154E6A28}" type="presParOf" srcId="{4497AD80-245C-4E7E-ADFC-C57702B6250D}" destId="{895A4765-76DF-434D-AE92-CE7F54735B44}" srcOrd="0" destOrd="0" presId="urn:microsoft.com/office/officeart/2005/8/layout/list1"/>
    <dgm:cxn modelId="{DF4113EF-831E-4BA1-A204-7CC62AB89360}" type="presParOf" srcId="{4497AD80-245C-4E7E-ADFC-C57702B6250D}" destId="{AE50341E-1315-40C1-A836-6461E922C62C}" srcOrd="1" destOrd="0" presId="urn:microsoft.com/office/officeart/2005/8/layout/list1"/>
    <dgm:cxn modelId="{2B142A0B-CA82-4472-8F5D-532A2D958E79}" type="presParOf" srcId="{1493113B-1E38-47D5-96AF-F1526D0B67D9}" destId="{30B9E5D8-D7D4-4BE4-BAF2-E588ADD0613C}" srcOrd="5" destOrd="0" presId="urn:microsoft.com/office/officeart/2005/8/layout/list1"/>
    <dgm:cxn modelId="{08DFBAC8-AC66-43DD-9D2B-58523F7C1961}" type="presParOf" srcId="{1493113B-1E38-47D5-96AF-F1526D0B67D9}" destId="{E307788D-0BB4-4D09-BF8B-ACD912050212}" srcOrd="6" destOrd="0" presId="urn:microsoft.com/office/officeart/2005/8/layout/list1"/>
    <dgm:cxn modelId="{9A071AFA-3E76-41DF-BFA0-514DF1F78BA1}" type="presParOf" srcId="{1493113B-1E38-47D5-96AF-F1526D0B67D9}" destId="{D6B1B769-1861-4B2A-8E35-EC474A3D4D8B}" srcOrd="7" destOrd="0" presId="urn:microsoft.com/office/officeart/2005/8/layout/list1"/>
    <dgm:cxn modelId="{AA20078D-991B-489A-94ED-D4D0465F444F}" type="presParOf" srcId="{1493113B-1E38-47D5-96AF-F1526D0B67D9}" destId="{DB4941F4-5118-482F-AE5C-E6FB0D1B32A4}" srcOrd="8" destOrd="0" presId="urn:microsoft.com/office/officeart/2005/8/layout/list1"/>
    <dgm:cxn modelId="{81C59AB7-4583-4493-B144-EB9ECAD03815}" type="presParOf" srcId="{DB4941F4-5118-482F-AE5C-E6FB0D1B32A4}" destId="{62669AB7-391B-40D6-8FFE-DF4E037C50D8}" srcOrd="0" destOrd="0" presId="urn:microsoft.com/office/officeart/2005/8/layout/list1"/>
    <dgm:cxn modelId="{7E77152A-80E6-430C-B003-8FCBEC8716E8}" type="presParOf" srcId="{DB4941F4-5118-482F-AE5C-E6FB0D1B32A4}" destId="{B34D1BC2-BF8C-4154-B93C-03A124B8707A}" srcOrd="1" destOrd="0" presId="urn:microsoft.com/office/officeart/2005/8/layout/list1"/>
    <dgm:cxn modelId="{D73189AF-AECC-4047-A71B-B4CC2CE3C9EB}" type="presParOf" srcId="{1493113B-1E38-47D5-96AF-F1526D0B67D9}" destId="{BFF0A14A-2901-448F-8E4B-5BA2BC247A6D}" srcOrd="9" destOrd="0" presId="urn:microsoft.com/office/officeart/2005/8/layout/list1"/>
    <dgm:cxn modelId="{593CB680-A1F9-45BC-A1DA-108439B2638D}" type="presParOf" srcId="{1493113B-1E38-47D5-96AF-F1526D0B67D9}" destId="{38AFC46F-C920-4D76-A8C7-37A94423BE99}" srcOrd="10" destOrd="0" presId="urn:microsoft.com/office/officeart/2005/8/layout/list1"/>
    <dgm:cxn modelId="{A797DCCE-43BF-41BF-BB6F-E2394DDCC7FB}" type="presParOf" srcId="{1493113B-1E38-47D5-96AF-F1526D0B67D9}" destId="{387581BD-C01A-4F74-B415-E242BC37094F}" srcOrd="11" destOrd="0" presId="urn:microsoft.com/office/officeart/2005/8/layout/list1"/>
    <dgm:cxn modelId="{B84A3BD0-0AEC-4D69-A620-B65524471B7B}" type="presParOf" srcId="{1493113B-1E38-47D5-96AF-F1526D0B67D9}" destId="{9EE2CC4E-3D33-475F-9C7B-F7F769B55EB3}" srcOrd="12" destOrd="0" presId="urn:microsoft.com/office/officeart/2005/8/layout/list1"/>
    <dgm:cxn modelId="{9FC7FD4B-6A00-4E20-AD83-6CC169DC2BBC}" type="presParOf" srcId="{9EE2CC4E-3D33-475F-9C7B-F7F769B55EB3}" destId="{0D00BA18-F6BF-47F9-8A0C-3BB2C4271608}" srcOrd="0" destOrd="0" presId="urn:microsoft.com/office/officeart/2005/8/layout/list1"/>
    <dgm:cxn modelId="{65FB0FEF-1D89-4CCB-9A2A-AED570945A9E}" type="presParOf" srcId="{9EE2CC4E-3D33-475F-9C7B-F7F769B55EB3}" destId="{A6DE1AE9-8AE0-4A09-9EA2-E298B47085E0}" srcOrd="1" destOrd="0" presId="urn:microsoft.com/office/officeart/2005/8/layout/list1"/>
    <dgm:cxn modelId="{506177E8-F44A-40A7-B532-20A524BCAB79}" type="presParOf" srcId="{1493113B-1E38-47D5-96AF-F1526D0B67D9}" destId="{45E0DA22-C5DF-4100-8149-D0503A22C397}" srcOrd="13" destOrd="0" presId="urn:microsoft.com/office/officeart/2005/8/layout/list1"/>
    <dgm:cxn modelId="{AEE1115B-D13A-422D-9046-1CE4A3184BA4}" type="presParOf" srcId="{1493113B-1E38-47D5-96AF-F1526D0B67D9}" destId="{A3EA03FD-183F-47AA-835E-161D974FAE8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EE15B4-8099-4FB8-B93A-9725E586F666}"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AAA0619E-5AE7-46CC-9DDC-DCA61C9197B8}">
      <dgm:prSet phldrT="[Text]" custT="1"/>
      <dgm:spPr>
        <a:solidFill>
          <a:srgbClr val="FFC000"/>
        </a:solidFill>
      </dgm:spPr>
      <dgm:t>
        <a:bodyPr/>
        <a:lstStyle/>
        <a:p>
          <a:r>
            <a:rPr lang="en-US" sz="3200" dirty="0">
              <a:latin typeface="Calibri" panose="020F0502020204030204" pitchFamily="34" charset="0"/>
              <a:cs typeface="Calibri" panose="020F0502020204030204" pitchFamily="34" charset="0"/>
            </a:rPr>
            <a:t>CDA-1</a:t>
          </a:r>
          <a:endParaRPr lang="en-US" sz="2400" dirty="0">
            <a:latin typeface="Calibri" panose="020F0502020204030204" pitchFamily="34" charset="0"/>
            <a:cs typeface="Calibri" panose="020F0502020204030204" pitchFamily="34" charset="0"/>
          </a:endParaRPr>
        </a:p>
      </dgm:t>
    </dgm:pt>
    <dgm:pt modelId="{48A65F1A-E4D3-47E3-A5EC-C74930CA311A}" type="parTrans" cxnId="{3626072E-BF4A-447F-AF38-96FC99047D2C}">
      <dgm:prSet/>
      <dgm:spPr/>
      <dgm:t>
        <a:bodyPr/>
        <a:lstStyle/>
        <a:p>
          <a:endParaRPr lang="en-US"/>
        </a:p>
      </dgm:t>
    </dgm:pt>
    <dgm:pt modelId="{43513BB8-B6AA-4BDF-8AA7-1419AB730A81}" type="sibTrans" cxnId="{3626072E-BF4A-447F-AF38-96FC99047D2C}">
      <dgm:prSet/>
      <dgm:spPr/>
      <dgm:t>
        <a:bodyPr/>
        <a:lstStyle/>
        <a:p>
          <a:endParaRPr lang="en-US"/>
        </a:p>
      </dgm:t>
    </dgm:pt>
    <dgm:pt modelId="{1C520D57-7EC0-4F0D-965C-4A063C6768E3}">
      <dgm:prSet phldrT="[Text]" custT="1"/>
      <dgm:spPr/>
      <dgm:t>
        <a:bodyPr/>
        <a:lstStyle/>
        <a:p>
          <a:r>
            <a:rPr lang="en-US" sz="2000" dirty="0">
              <a:latin typeface="Calibri" panose="020F0502020204030204" pitchFamily="34" charset="0"/>
              <a:cs typeface="Calibri" panose="020F0502020204030204" pitchFamily="34" charset="0"/>
            </a:rPr>
            <a:t>2 years</a:t>
          </a:r>
        </a:p>
      </dgm:t>
    </dgm:pt>
    <dgm:pt modelId="{8DD3CC3D-032D-4AF5-85CF-158D9EAEF61B}" type="parTrans" cxnId="{F62A9900-7E1F-4AC8-B33C-DB087012C449}">
      <dgm:prSet/>
      <dgm:spPr/>
      <dgm:t>
        <a:bodyPr/>
        <a:lstStyle/>
        <a:p>
          <a:endParaRPr lang="en-US"/>
        </a:p>
      </dgm:t>
    </dgm:pt>
    <dgm:pt modelId="{88BBC054-8C33-4755-A1F6-54E9ED4E7598}" type="sibTrans" cxnId="{F62A9900-7E1F-4AC8-B33C-DB087012C449}">
      <dgm:prSet/>
      <dgm:spPr/>
      <dgm:t>
        <a:bodyPr/>
        <a:lstStyle/>
        <a:p>
          <a:endParaRPr lang="en-US"/>
        </a:p>
      </dgm:t>
    </dgm:pt>
    <dgm:pt modelId="{E1F0E896-2C90-4855-918A-C6CE41A4C0F2}">
      <dgm:prSet phldrT="[Text]" custT="1"/>
      <dgm:spPr/>
      <dgm:t>
        <a:bodyPr/>
        <a:lstStyle/>
        <a:p>
          <a:r>
            <a:rPr lang="en-US" sz="2000" dirty="0">
              <a:latin typeface="Calibri" panose="020F0502020204030204" pitchFamily="34" charset="0"/>
              <a:cs typeface="Calibri" panose="020F0502020204030204" pitchFamily="34" charset="0"/>
            </a:rPr>
            <a:t>75% salary support</a:t>
          </a:r>
        </a:p>
      </dgm:t>
    </dgm:pt>
    <dgm:pt modelId="{ABD50E24-B4EF-4DF3-88C1-128CDA6B7B4D}" type="parTrans" cxnId="{61277E0E-8931-4441-B89D-F122A9600BD6}">
      <dgm:prSet/>
      <dgm:spPr/>
      <dgm:t>
        <a:bodyPr/>
        <a:lstStyle/>
        <a:p>
          <a:endParaRPr lang="en-US"/>
        </a:p>
      </dgm:t>
    </dgm:pt>
    <dgm:pt modelId="{B8A6B870-F74C-4E50-9481-408D117719D6}" type="sibTrans" cxnId="{61277E0E-8931-4441-B89D-F122A9600BD6}">
      <dgm:prSet/>
      <dgm:spPr/>
      <dgm:t>
        <a:bodyPr/>
        <a:lstStyle/>
        <a:p>
          <a:endParaRPr lang="en-US"/>
        </a:p>
      </dgm:t>
    </dgm:pt>
    <dgm:pt modelId="{EDC1AD48-B284-4DE6-AE80-84B272D4422B}">
      <dgm:prSet phldrT="[Text]" custT="1"/>
      <dgm:spPr>
        <a:solidFill>
          <a:srgbClr val="92D050"/>
        </a:solidFill>
      </dgm:spPr>
      <dgm:t>
        <a:bodyPr/>
        <a:lstStyle/>
        <a:p>
          <a:r>
            <a:rPr lang="en-US" sz="3200" dirty="0">
              <a:latin typeface="Calibri" panose="020F0502020204030204" pitchFamily="34" charset="0"/>
              <a:cs typeface="Calibri" panose="020F0502020204030204" pitchFamily="34" charset="0"/>
            </a:rPr>
            <a:t>CDA-2</a:t>
          </a:r>
        </a:p>
      </dgm:t>
    </dgm:pt>
    <dgm:pt modelId="{71C9D9B7-1086-4ADC-A612-C1798524B8B9}" type="parTrans" cxnId="{7914B1A8-B4DA-4486-8F1A-2C98F4178C3A}">
      <dgm:prSet/>
      <dgm:spPr/>
      <dgm:t>
        <a:bodyPr/>
        <a:lstStyle/>
        <a:p>
          <a:endParaRPr lang="en-US"/>
        </a:p>
      </dgm:t>
    </dgm:pt>
    <dgm:pt modelId="{471443A4-3EAD-4E4B-9B30-0E58E2B6439F}" type="sibTrans" cxnId="{7914B1A8-B4DA-4486-8F1A-2C98F4178C3A}">
      <dgm:prSet/>
      <dgm:spPr/>
      <dgm:t>
        <a:bodyPr/>
        <a:lstStyle/>
        <a:p>
          <a:endParaRPr lang="en-US"/>
        </a:p>
      </dgm:t>
    </dgm:pt>
    <dgm:pt modelId="{BF3ACAD0-711F-4495-AD14-375490B1BFB4}">
      <dgm:prSet phldrT="[Text]" custT="1"/>
      <dgm:spPr/>
      <dgm:t>
        <a:bodyPr/>
        <a:lstStyle/>
        <a:p>
          <a:r>
            <a:rPr lang="en-US" sz="2000" dirty="0">
              <a:latin typeface="Calibri" panose="020F0502020204030204" pitchFamily="34" charset="0"/>
              <a:cs typeface="Calibri" panose="020F0502020204030204" pitchFamily="34" charset="0"/>
            </a:rPr>
            <a:t>3-5 years</a:t>
          </a:r>
        </a:p>
      </dgm:t>
    </dgm:pt>
    <dgm:pt modelId="{69D8CA23-D839-4685-A878-97CEC7EDD210}" type="parTrans" cxnId="{090D0B00-0C78-4A70-A092-8F92BFA4F401}">
      <dgm:prSet/>
      <dgm:spPr/>
      <dgm:t>
        <a:bodyPr/>
        <a:lstStyle/>
        <a:p>
          <a:endParaRPr lang="en-US"/>
        </a:p>
      </dgm:t>
    </dgm:pt>
    <dgm:pt modelId="{E1AC94F0-E3A7-4AB1-A6C4-313DBB868B57}" type="sibTrans" cxnId="{090D0B00-0C78-4A70-A092-8F92BFA4F401}">
      <dgm:prSet/>
      <dgm:spPr/>
      <dgm:t>
        <a:bodyPr/>
        <a:lstStyle/>
        <a:p>
          <a:endParaRPr lang="en-US"/>
        </a:p>
      </dgm:t>
    </dgm:pt>
    <dgm:pt modelId="{E3E31209-89DA-4F0D-921A-06CD10E737C7}">
      <dgm:prSet phldrT="[Text]" custT="1"/>
      <dgm:spPr/>
      <dgm:t>
        <a:bodyPr/>
        <a:lstStyle/>
        <a:p>
          <a:r>
            <a:rPr lang="en-US" sz="2000" dirty="0">
              <a:latin typeface="Calibri" panose="020F0502020204030204" pitchFamily="34" charset="0"/>
              <a:cs typeface="Calibri" panose="020F0502020204030204" pitchFamily="34" charset="0"/>
            </a:rPr>
            <a:t>75% salary support</a:t>
          </a:r>
        </a:p>
      </dgm:t>
    </dgm:pt>
    <dgm:pt modelId="{91395664-C9BF-4969-AE0D-A24CD973854A}" type="parTrans" cxnId="{A5A729F0-B86A-44D4-9D00-960147C2FA26}">
      <dgm:prSet/>
      <dgm:spPr/>
      <dgm:t>
        <a:bodyPr/>
        <a:lstStyle/>
        <a:p>
          <a:endParaRPr lang="en-US"/>
        </a:p>
      </dgm:t>
    </dgm:pt>
    <dgm:pt modelId="{C08BBE64-44D3-43B2-AF15-9CD84F65B395}" type="sibTrans" cxnId="{A5A729F0-B86A-44D4-9D00-960147C2FA26}">
      <dgm:prSet/>
      <dgm:spPr/>
      <dgm:t>
        <a:bodyPr/>
        <a:lstStyle/>
        <a:p>
          <a:endParaRPr lang="en-US"/>
        </a:p>
      </dgm:t>
    </dgm:pt>
    <dgm:pt modelId="{94AF61BB-9CF0-4502-B3D8-AE34C4CEC9B1}">
      <dgm:prSet phldrT="[Text]" custT="1"/>
      <dgm:spPr>
        <a:solidFill>
          <a:srgbClr val="9C5BCD"/>
        </a:solidFill>
      </dgm:spPr>
      <dgm:t>
        <a:bodyPr/>
        <a:lstStyle/>
        <a:p>
          <a:r>
            <a:rPr lang="en-US" sz="3200" dirty="0">
              <a:latin typeface="Calibri" panose="020F0502020204030204" pitchFamily="34" charset="0"/>
              <a:cs typeface="Calibri" panose="020F0502020204030204" pitchFamily="34" charset="0"/>
            </a:rPr>
            <a:t>CDTA</a:t>
          </a:r>
          <a:endParaRPr lang="en-US" sz="2400" dirty="0">
            <a:latin typeface="Calibri" panose="020F0502020204030204" pitchFamily="34" charset="0"/>
            <a:cs typeface="Calibri" panose="020F0502020204030204" pitchFamily="34" charset="0"/>
          </a:endParaRPr>
        </a:p>
      </dgm:t>
    </dgm:pt>
    <dgm:pt modelId="{778028F7-C554-4F0D-B573-8A681FDED63F}" type="parTrans" cxnId="{0DF03B58-27D1-40F9-888A-EC3DA4A17208}">
      <dgm:prSet/>
      <dgm:spPr/>
      <dgm:t>
        <a:bodyPr/>
        <a:lstStyle/>
        <a:p>
          <a:endParaRPr lang="en-US"/>
        </a:p>
      </dgm:t>
    </dgm:pt>
    <dgm:pt modelId="{6050B8E3-0449-4066-845A-9BF66B0097B3}" type="sibTrans" cxnId="{0DF03B58-27D1-40F9-888A-EC3DA4A17208}">
      <dgm:prSet/>
      <dgm:spPr/>
      <dgm:t>
        <a:bodyPr/>
        <a:lstStyle/>
        <a:p>
          <a:endParaRPr lang="en-US"/>
        </a:p>
      </dgm:t>
    </dgm:pt>
    <dgm:pt modelId="{EAF73C22-0C08-4CB3-8FD8-08E835C397CF}">
      <dgm:prSet phldrT="[Text]" custT="1"/>
      <dgm:spPr/>
      <dgm:t>
        <a:bodyPr/>
        <a:lstStyle/>
        <a:p>
          <a:r>
            <a:rPr lang="en-US" sz="2000" dirty="0">
              <a:latin typeface="Calibri" panose="020F0502020204030204" pitchFamily="34" charset="0"/>
              <a:cs typeface="Calibri" panose="020F0502020204030204" pitchFamily="34" charset="0"/>
            </a:rPr>
            <a:t>5 years</a:t>
          </a:r>
        </a:p>
      </dgm:t>
    </dgm:pt>
    <dgm:pt modelId="{30FEF2AD-6507-4B96-9388-5E0E1FAA5CD4}" type="parTrans" cxnId="{73FC3E5E-2373-4557-9518-9A2A1C763F1F}">
      <dgm:prSet/>
      <dgm:spPr/>
      <dgm:t>
        <a:bodyPr/>
        <a:lstStyle/>
        <a:p>
          <a:endParaRPr lang="en-US"/>
        </a:p>
      </dgm:t>
    </dgm:pt>
    <dgm:pt modelId="{21F58ED6-D2CA-4232-A545-B77B6A5EE89D}" type="sibTrans" cxnId="{73FC3E5E-2373-4557-9518-9A2A1C763F1F}">
      <dgm:prSet/>
      <dgm:spPr/>
      <dgm:t>
        <a:bodyPr/>
        <a:lstStyle/>
        <a:p>
          <a:endParaRPr lang="en-US"/>
        </a:p>
      </dgm:t>
    </dgm:pt>
    <dgm:pt modelId="{25F9B601-D0F3-406A-AE8E-13F31EAED32E}">
      <dgm:prSet phldrT="[Text]" custT="1"/>
      <dgm:spPr/>
      <dgm:t>
        <a:bodyPr/>
        <a:lstStyle/>
        <a:p>
          <a:r>
            <a:rPr lang="en-US" sz="2000" dirty="0">
              <a:latin typeface="Calibri" panose="020F0502020204030204" pitchFamily="34" charset="0"/>
              <a:cs typeface="Calibri" panose="020F0502020204030204" pitchFamily="34" charset="0"/>
            </a:rPr>
            <a:t>Independent award</a:t>
          </a:r>
        </a:p>
      </dgm:t>
    </dgm:pt>
    <dgm:pt modelId="{EBB76421-1428-4187-97F7-3F73C57FF541}" type="parTrans" cxnId="{43A5B3DD-4095-424D-A066-D431A2A0E48B}">
      <dgm:prSet/>
      <dgm:spPr/>
      <dgm:t>
        <a:bodyPr/>
        <a:lstStyle/>
        <a:p>
          <a:endParaRPr lang="en-US"/>
        </a:p>
      </dgm:t>
    </dgm:pt>
    <dgm:pt modelId="{713B6684-02EF-4114-9BA0-470A4BDF21C3}" type="sibTrans" cxnId="{43A5B3DD-4095-424D-A066-D431A2A0E48B}">
      <dgm:prSet/>
      <dgm:spPr/>
      <dgm:t>
        <a:bodyPr/>
        <a:lstStyle/>
        <a:p>
          <a:endParaRPr lang="en-US"/>
        </a:p>
      </dgm:t>
    </dgm:pt>
    <dgm:pt modelId="{E4D67FA4-75BB-497A-A3D4-5C52C9EDDD65}">
      <dgm:prSet phldrT="[Text]" custT="1"/>
      <dgm:spPr/>
      <dgm:t>
        <a:bodyPr/>
        <a:lstStyle/>
        <a:p>
          <a:r>
            <a:rPr lang="en-US" sz="2000" dirty="0">
              <a:latin typeface="Calibri" panose="020F0502020204030204" pitchFamily="34" charset="0"/>
              <a:cs typeface="Calibri" panose="020F0502020204030204" pitchFamily="34" charset="0"/>
            </a:rPr>
            <a:t>Mentored award</a:t>
          </a:r>
        </a:p>
      </dgm:t>
    </dgm:pt>
    <dgm:pt modelId="{47CA6041-6503-4C63-874E-9786FE363671}" type="parTrans" cxnId="{15428331-5809-452C-9B32-1AFE82243ADC}">
      <dgm:prSet/>
      <dgm:spPr/>
      <dgm:t>
        <a:bodyPr/>
        <a:lstStyle/>
        <a:p>
          <a:endParaRPr lang="en-US"/>
        </a:p>
      </dgm:t>
    </dgm:pt>
    <dgm:pt modelId="{1D10095D-9370-41C6-AC2D-BE489C7EA276}" type="sibTrans" cxnId="{15428331-5809-452C-9B32-1AFE82243ADC}">
      <dgm:prSet/>
      <dgm:spPr/>
      <dgm:t>
        <a:bodyPr/>
        <a:lstStyle/>
        <a:p>
          <a:endParaRPr lang="en-US"/>
        </a:p>
      </dgm:t>
    </dgm:pt>
    <dgm:pt modelId="{A83C0369-D0F9-4D3F-9330-8279B526B5EA}">
      <dgm:prSet phldrT="[Text]" custT="1"/>
      <dgm:spPr/>
      <dgm:t>
        <a:bodyPr/>
        <a:lstStyle/>
        <a:p>
          <a:r>
            <a:rPr lang="en-US" sz="2000" dirty="0">
              <a:latin typeface="Calibri" panose="020F0502020204030204" pitchFamily="34" charset="0"/>
              <a:cs typeface="Calibri" panose="020F0502020204030204" pitchFamily="34" charset="0"/>
            </a:rPr>
            <a:t>Mentored award</a:t>
          </a:r>
        </a:p>
      </dgm:t>
    </dgm:pt>
    <dgm:pt modelId="{51F9F14C-12EE-45CF-8D7F-C13925CFC659}" type="parTrans" cxnId="{4AA38D3D-F1BC-443A-80C1-E4E22A45127B}">
      <dgm:prSet/>
      <dgm:spPr/>
      <dgm:t>
        <a:bodyPr/>
        <a:lstStyle/>
        <a:p>
          <a:endParaRPr lang="en-US"/>
        </a:p>
      </dgm:t>
    </dgm:pt>
    <dgm:pt modelId="{08BE11C2-64FB-4F15-A8E3-A89BC1D8B806}" type="sibTrans" cxnId="{4AA38D3D-F1BC-443A-80C1-E4E22A45127B}">
      <dgm:prSet/>
      <dgm:spPr/>
      <dgm:t>
        <a:bodyPr/>
        <a:lstStyle/>
        <a:p>
          <a:endParaRPr lang="en-US"/>
        </a:p>
      </dgm:t>
    </dgm:pt>
    <dgm:pt modelId="{EA6E30CD-B4DC-4DE6-A9DD-3A64D2424944}">
      <dgm:prSet phldrT="[Text]" custT="1"/>
      <dgm:spPr/>
      <dgm:t>
        <a:bodyPr/>
        <a:lstStyle/>
        <a:p>
          <a:r>
            <a:rPr lang="en-US" sz="2000" dirty="0">
              <a:latin typeface="Calibri" panose="020F0502020204030204" pitchFamily="34" charset="0"/>
              <a:cs typeface="Calibri" panose="020F0502020204030204" pitchFamily="34" charset="0"/>
            </a:rPr>
            <a:t>75% salary support</a:t>
          </a:r>
        </a:p>
      </dgm:t>
    </dgm:pt>
    <dgm:pt modelId="{18B2DBCA-15AC-4A19-9FE1-573858444C1D}" type="parTrans" cxnId="{B9F5CE3E-E8F2-459A-926D-CB85EB16EDAD}">
      <dgm:prSet/>
      <dgm:spPr/>
      <dgm:t>
        <a:bodyPr/>
        <a:lstStyle/>
        <a:p>
          <a:endParaRPr lang="en-US"/>
        </a:p>
      </dgm:t>
    </dgm:pt>
    <dgm:pt modelId="{7EA27E22-2208-42AB-B1A0-BE3A759C270E}" type="sibTrans" cxnId="{B9F5CE3E-E8F2-459A-926D-CB85EB16EDAD}">
      <dgm:prSet/>
      <dgm:spPr/>
      <dgm:t>
        <a:bodyPr/>
        <a:lstStyle/>
        <a:p>
          <a:endParaRPr lang="en-US"/>
        </a:p>
      </dgm:t>
    </dgm:pt>
    <dgm:pt modelId="{A7E6B48B-276E-4993-9591-62E383A69DCF}" type="pres">
      <dgm:prSet presAssocID="{ABEE15B4-8099-4FB8-B93A-9725E586F666}" presName="Name0" presStyleCnt="0">
        <dgm:presLayoutVars>
          <dgm:dir/>
          <dgm:animLvl val="lvl"/>
          <dgm:resizeHandles val="exact"/>
        </dgm:presLayoutVars>
      </dgm:prSet>
      <dgm:spPr/>
    </dgm:pt>
    <dgm:pt modelId="{8F25CA14-1544-4166-8CDA-57074748FEB6}" type="pres">
      <dgm:prSet presAssocID="{94AF61BB-9CF0-4502-B3D8-AE34C4CEC9B1}" presName="boxAndChildren" presStyleCnt="0"/>
      <dgm:spPr/>
    </dgm:pt>
    <dgm:pt modelId="{AB53C6A0-96DF-4FCA-A97F-217A02C77D1F}" type="pres">
      <dgm:prSet presAssocID="{94AF61BB-9CF0-4502-B3D8-AE34C4CEC9B1}" presName="parentTextBox" presStyleLbl="node1" presStyleIdx="0" presStyleCnt="3"/>
      <dgm:spPr/>
    </dgm:pt>
    <dgm:pt modelId="{05690B23-E2C6-465D-A2E7-53AF3B8B682E}" type="pres">
      <dgm:prSet presAssocID="{94AF61BB-9CF0-4502-B3D8-AE34C4CEC9B1}" presName="entireBox" presStyleLbl="node1" presStyleIdx="0" presStyleCnt="3" custLinFactNeighborX="-4259" custLinFactNeighborY="1531"/>
      <dgm:spPr/>
    </dgm:pt>
    <dgm:pt modelId="{DADB1DEB-5C14-4EE7-9DE0-D0B7290941A7}" type="pres">
      <dgm:prSet presAssocID="{94AF61BB-9CF0-4502-B3D8-AE34C4CEC9B1}" presName="descendantBox" presStyleCnt="0"/>
      <dgm:spPr/>
    </dgm:pt>
    <dgm:pt modelId="{56070E9D-7C40-4ACF-9AAD-7943D1F823B3}" type="pres">
      <dgm:prSet presAssocID="{EAF73C22-0C08-4CB3-8FD8-08E835C397CF}" presName="childTextBox" presStyleLbl="fgAccFollowNode1" presStyleIdx="0" presStyleCnt="9">
        <dgm:presLayoutVars>
          <dgm:bulletEnabled val="1"/>
        </dgm:presLayoutVars>
      </dgm:prSet>
      <dgm:spPr/>
    </dgm:pt>
    <dgm:pt modelId="{C1E57BA0-5FA6-438C-8F30-0E886A96BD8A}" type="pres">
      <dgm:prSet presAssocID="{EA6E30CD-B4DC-4DE6-A9DD-3A64D2424944}" presName="childTextBox" presStyleLbl="fgAccFollowNode1" presStyleIdx="1" presStyleCnt="9">
        <dgm:presLayoutVars>
          <dgm:bulletEnabled val="1"/>
        </dgm:presLayoutVars>
      </dgm:prSet>
      <dgm:spPr/>
    </dgm:pt>
    <dgm:pt modelId="{AE736439-0F68-417B-8B27-19EFD332FB63}" type="pres">
      <dgm:prSet presAssocID="{25F9B601-D0F3-406A-AE8E-13F31EAED32E}" presName="childTextBox" presStyleLbl="fgAccFollowNode1" presStyleIdx="2" presStyleCnt="9">
        <dgm:presLayoutVars>
          <dgm:bulletEnabled val="1"/>
        </dgm:presLayoutVars>
      </dgm:prSet>
      <dgm:spPr/>
    </dgm:pt>
    <dgm:pt modelId="{41AAE241-B062-463A-B3AC-7C1F976DB76D}" type="pres">
      <dgm:prSet presAssocID="{471443A4-3EAD-4E4B-9B30-0E58E2B6439F}" presName="sp" presStyleCnt="0"/>
      <dgm:spPr/>
    </dgm:pt>
    <dgm:pt modelId="{A2EA46BF-0553-4BFD-9E28-594E19285455}" type="pres">
      <dgm:prSet presAssocID="{EDC1AD48-B284-4DE6-AE80-84B272D4422B}" presName="arrowAndChildren" presStyleCnt="0"/>
      <dgm:spPr/>
    </dgm:pt>
    <dgm:pt modelId="{A83FE4AA-B2DA-44B6-AFDA-67210CF14D8F}" type="pres">
      <dgm:prSet presAssocID="{EDC1AD48-B284-4DE6-AE80-84B272D4422B}" presName="parentTextArrow" presStyleLbl="node1" presStyleIdx="0" presStyleCnt="3"/>
      <dgm:spPr/>
    </dgm:pt>
    <dgm:pt modelId="{E14A569F-8B20-4C54-95F7-E8A3B2F3579B}" type="pres">
      <dgm:prSet presAssocID="{EDC1AD48-B284-4DE6-AE80-84B272D4422B}" presName="arrow" presStyleLbl="node1" presStyleIdx="1" presStyleCnt="3" custLinFactNeighborY="20"/>
      <dgm:spPr/>
    </dgm:pt>
    <dgm:pt modelId="{21CD812D-C819-4E29-924B-541CB9A50D8F}" type="pres">
      <dgm:prSet presAssocID="{EDC1AD48-B284-4DE6-AE80-84B272D4422B}" presName="descendantArrow" presStyleCnt="0"/>
      <dgm:spPr/>
    </dgm:pt>
    <dgm:pt modelId="{4DA31D4F-A4A4-4EC5-AD8C-EAE5B4436359}" type="pres">
      <dgm:prSet presAssocID="{BF3ACAD0-711F-4495-AD14-375490B1BFB4}" presName="childTextArrow" presStyleLbl="fgAccFollowNode1" presStyleIdx="3" presStyleCnt="9">
        <dgm:presLayoutVars>
          <dgm:bulletEnabled val="1"/>
        </dgm:presLayoutVars>
      </dgm:prSet>
      <dgm:spPr/>
    </dgm:pt>
    <dgm:pt modelId="{595AE087-991A-4DFA-9000-8C2981BB8114}" type="pres">
      <dgm:prSet presAssocID="{E3E31209-89DA-4F0D-921A-06CD10E737C7}" presName="childTextArrow" presStyleLbl="fgAccFollowNode1" presStyleIdx="4" presStyleCnt="9">
        <dgm:presLayoutVars>
          <dgm:bulletEnabled val="1"/>
        </dgm:presLayoutVars>
      </dgm:prSet>
      <dgm:spPr/>
    </dgm:pt>
    <dgm:pt modelId="{5ACFD876-7F1A-4955-A102-1B007EF21D8A}" type="pres">
      <dgm:prSet presAssocID="{A83C0369-D0F9-4D3F-9330-8279B526B5EA}" presName="childTextArrow" presStyleLbl="fgAccFollowNode1" presStyleIdx="5" presStyleCnt="9">
        <dgm:presLayoutVars>
          <dgm:bulletEnabled val="1"/>
        </dgm:presLayoutVars>
      </dgm:prSet>
      <dgm:spPr/>
    </dgm:pt>
    <dgm:pt modelId="{242B0831-484E-4D65-9EF1-C1F61FD715B7}" type="pres">
      <dgm:prSet presAssocID="{43513BB8-B6AA-4BDF-8AA7-1419AB730A81}" presName="sp" presStyleCnt="0"/>
      <dgm:spPr/>
    </dgm:pt>
    <dgm:pt modelId="{1604A0E1-5881-4F7A-90DA-387BC137D78C}" type="pres">
      <dgm:prSet presAssocID="{AAA0619E-5AE7-46CC-9DDC-DCA61C9197B8}" presName="arrowAndChildren" presStyleCnt="0"/>
      <dgm:spPr/>
    </dgm:pt>
    <dgm:pt modelId="{6FC4DD26-920A-4AAF-BC93-F3ABAA1847D3}" type="pres">
      <dgm:prSet presAssocID="{AAA0619E-5AE7-46CC-9DDC-DCA61C9197B8}" presName="parentTextArrow" presStyleLbl="node1" presStyleIdx="1" presStyleCnt="3"/>
      <dgm:spPr/>
    </dgm:pt>
    <dgm:pt modelId="{92909111-7306-406F-AD4E-47E78857C0E5}" type="pres">
      <dgm:prSet presAssocID="{AAA0619E-5AE7-46CC-9DDC-DCA61C9197B8}" presName="arrow" presStyleLbl="node1" presStyleIdx="2" presStyleCnt="3" custLinFactNeighborX="1064" custLinFactNeighborY="-47"/>
      <dgm:spPr/>
    </dgm:pt>
    <dgm:pt modelId="{3CBEDEBD-C2AD-4B53-A732-91FD9BC3893F}" type="pres">
      <dgm:prSet presAssocID="{AAA0619E-5AE7-46CC-9DDC-DCA61C9197B8}" presName="descendantArrow" presStyleCnt="0"/>
      <dgm:spPr/>
    </dgm:pt>
    <dgm:pt modelId="{BAA185DE-37DA-4613-AF09-7DAC572AA62A}" type="pres">
      <dgm:prSet presAssocID="{1C520D57-7EC0-4F0D-965C-4A063C6768E3}" presName="childTextArrow" presStyleLbl="fgAccFollowNode1" presStyleIdx="6" presStyleCnt="9">
        <dgm:presLayoutVars>
          <dgm:bulletEnabled val="1"/>
        </dgm:presLayoutVars>
      </dgm:prSet>
      <dgm:spPr/>
    </dgm:pt>
    <dgm:pt modelId="{37D7C652-6668-4352-900C-FAACE21BB1A3}" type="pres">
      <dgm:prSet presAssocID="{E1F0E896-2C90-4855-918A-C6CE41A4C0F2}" presName="childTextArrow" presStyleLbl="fgAccFollowNode1" presStyleIdx="7" presStyleCnt="9">
        <dgm:presLayoutVars>
          <dgm:bulletEnabled val="1"/>
        </dgm:presLayoutVars>
      </dgm:prSet>
      <dgm:spPr/>
    </dgm:pt>
    <dgm:pt modelId="{FB06799C-DDCB-4A7B-9C60-AEEF5103B782}" type="pres">
      <dgm:prSet presAssocID="{E4D67FA4-75BB-497A-A3D4-5C52C9EDDD65}" presName="childTextArrow" presStyleLbl="fgAccFollowNode1" presStyleIdx="8" presStyleCnt="9">
        <dgm:presLayoutVars>
          <dgm:bulletEnabled val="1"/>
        </dgm:presLayoutVars>
      </dgm:prSet>
      <dgm:spPr/>
    </dgm:pt>
  </dgm:ptLst>
  <dgm:cxnLst>
    <dgm:cxn modelId="{090D0B00-0C78-4A70-A092-8F92BFA4F401}" srcId="{EDC1AD48-B284-4DE6-AE80-84B272D4422B}" destId="{BF3ACAD0-711F-4495-AD14-375490B1BFB4}" srcOrd="0" destOrd="0" parTransId="{69D8CA23-D839-4685-A878-97CEC7EDD210}" sibTransId="{E1AC94F0-E3A7-4AB1-A6C4-313DBB868B57}"/>
    <dgm:cxn modelId="{F62A9900-7E1F-4AC8-B33C-DB087012C449}" srcId="{AAA0619E-5AE7-46CC-9DDC-DCA61C9197B8}" destId="{1C520D57-7EC0-4F0D-965C-4A063C6768E3}" srcOrd="0" destOrd="0" parTransId="{8DD3CC3D-032D-4AF5-85CF-158D9EAEF61B}" sibTransId="{88BBC054-8C33-4755-A1F6-54E9ED4E7598}"/>
    <dgm:cxn modelId="{61277E0E-8931-4441-B89D-F122A9600BD6}" srcId="{AAA0619E-5AE7-46CC-9DDC-DCA61C9197B8}" destId="{E1F0E896-2C90-4855-918A-C6CE41A4C0F2}" srcOrd="1" destOrd="0" parTransId="{ABD50E24-B4EF-4DF3-88C1-128CDA6B7B4D}" sibTransId="{B8A6B870-F74C-4E50-9481-408D117719D6}"/>
    <dgm:cxn modelId="{4C79CC13-1153-4FBC-BF5A-EF7A149D2ABA}" type="presOf" srcId="{E1F0E896-2C90-4855-918A-C6CE41A4C0F2}" destId="{37D7C652-6668-4352-900C-FAACE21BB1A3}" srcOrd="0" destOrd="0" presId="urn:microsoft.com/office/officeart/2005/8/layout/process4"/>
    <dgm:cxn modelId="{5187A723-4F59-4A4D-A1B6-D6A43CDB0656}" type="presOf" srcId="{E3E31209-89DA-4F0D-921A-06CD10E737C7}" destId="{595AE087-991A-4DFA-9000-8C2981BB8114}" srcOrd="0" destOrd="0" presId="urn:microsoft.com/office/officeart/2005/8/layout/process4"/>
    <dgm:cxn modelId="{999E3E27-68B1-466C-8946-01DB589820A0}" type="presOf" srcId="{E4D67FA4-75BB-497A-A3D4-5C52C9EDDD65}" destId="{FB06799C-DDCB-4A7B-9C60-AEEF5103B782}" srcOrd="0" destOrd="0" presId="urn:microsoft.com/office/officeart/2005/8/layout/process4"/>
    <dgm:cxn modelId="{3626072E-BF4A-447F-AF38-96FC99047D2C}" srcId="{ABEE15B4-8099-4FB8-B93A-9725E586F666}" destId="{AAA0619E-5AE7-46CC-9DDC-DCA61C9197B8}" srcOrd="0" destOrd="0" parTransId="{48A65F1A-E4D3-47E3-A5EC-C74930CA311A}" sibTransId="{43513BB8-B6AA-4BDF-8AA7-1419AB730A81}"/>
    <dgm:cxn modelId="{15428331-5809-452C-9B32-1AFE82243ADC}" srcId="{AAA0619E-5AE7-46CC-9DDC-DCA61C9197B8}" destId="{E4D67FA4-75BB-497A-A3D4-5C52C9EDDD65}" srcOrd="2" destOrd="0" parTransId="{47CA6041-6503-4C63-874E-9786FE363671}" sibTransId="{1D10095D-9370-41C6-AC2D-BE489C7EA276}"/>
    <dgm:cxn modelId="{4AA38D3D-F1BC-443A-80C1-E4E22A45127B}" srcId="{EDC1AD48-B284-4DE6-AE80-84B272D4422B}" destId="{A83C0369-D0F9-4D3F-9330-8279B526B5EA}" srcOrd="2" destOrd="0" parTransId="{51F9F14C-12EE-45CF-8D7F-C13925CFC659}" sibTransId="{08BE11C2-64FB-4F15-A8E3-A89BC1D8B806}"/>
    <dgm:cxn modelId="{B9F5CE3E-E8F2-459A-926D-CB85EB16EDAD}" srcId="{94AF61BB-9CF0-4502-B3D8-AE34C4CEC9B1}" destId="{EA6E30CD-B4DC-4DE6-A9DD-3A64D2424944}" srcOrd="1" destOrd="0" parTransId="{18B2DBCA-15AC-4A19-9FE1-573858444C1D}" sibTransId="{7EA27E22-2208-42AB-B1A0-BE3A759C270E}"/>
    <dgm:cxn modelId="{73FC3E5E-2373-4557-9518-9A2A1C763F1F}" srcId="{94AF61BB-9CF0-4502-B3D8-AE34C4CEC9B1}" destId="{EAF73C22-0C08-4CB3-8FD8-08E835C397CF}" srcOrd="0" destOrd="0" parTransId="{30FEF2AD-6507-4B96-9388-5E0E1FAA5CD4}" sibTransId="{21F58ED6-D2CA-4232-A545-B77B6A5EE89D}"/>
    <dgm:cxn modelId="{91770360-C8E5-461C-9EAF-7314B5B626AD}" type="presOf" srcId="{ABEE15B4-8099-4FB8-B93A-9725E586F666}" destId="{A7E6B48B-276E-4993-9591-62E383A69DCF}" srcOrd="0" destOrd="0" presId="urn:microsoft.com/office/officeart/2005/8/layout/process4"/>
    <dgm:cxn modelId="{0DF03B58-27D1-40F9-888A-EC3DA4A17208}" srcId="{ABEE15B4-8099-4FB8-B93A-9725E586F666}" destId="{94AF61BB-9CF0-4502-B3D8-AE34C4CEC9B1}" srcOrd="2" destOrd="0" parTransId="{778028F7-C554-4F0D-B573-8A681FDED63F}" sibTransId="{6050B8E3-0449-4066-845A-9BF66B0097B3}"/>
    <dgm:cxn modelId="{009F598B-A726-480F-B676-144BA9D48D52}" type="presOf" srcId="{EDC1AD48-B284-4DE6-AE80-84B272D4422B}" destId="{E14A569F-8B20-4C54-95F7-E8A3B2F3579B}" srcOrd="1" destOrd="0" presId="urn:microsoft.com/office/officeart/2005/8/layout/process4"/>
    <dgm:cxn modelId="{957CCE8C-F603-4E7B-860E-AC28E81FBAE4}" type="presOf" srcId="{AAA0619E-5AE7-46CC-9DDC-DCA61C9197B8}" destId="{92909111-7306-406F-AD4E-47E78857C0E5}" srcOrd="1" destOrd="0" presId="urn:microsoft.com/office/officeart/2005/8/layout/process4"/>
    <dgm:cxn modelId="{7914B1A8-B4DA-4486-8F1A-2C98F4178C3A}" srcId="{ABEE15B4-8099-4FB8-B93A-9725E586F666}" destId="{EDC1AD48-B284-4DE6-AE80-84B272D4422B}" srcOrd="1" destOrd="0" parTransId="{71C9D9B7-1086-4ADC-A612-C1798524B8B9}" sibTransId="{471443A4-3EAD-4E4B-9B30-0E58E2B6439F}"/>
    <dgm:cxn modelId="{AE4AEFAB-2BC7-437D-B5DE-3AD625680CC5}" type="presOf" srcId="{EA6E30CD-B4DC-4DE6-A9DD-3A64D2424944}" destId="{C1E57BA0-5FA6-438C-8F30-0E886A96BD8A}" srcOrd="0" destOrd="0" presId="urn:microsoft.com/office/officeart/2005/8/layout/process4"/>
    <dgm:cxn modelId="{06E979B2-87F3-4DC4-9441-729DE1731E15}" type="presOf" srcId="{25F9B601-D0F3-406A-AE8E-13F31EAED32E}" destId="{AE736439-0F68-417B-8B27-19EFD332FB63}" srcOrd="0" destOrd="0" presId="urn:microsoft.com/office/officeart/2005/8/layout/process4"/>
    <dgm:cxn modelId="{624FD9B6-692F-4ED0-93AE-1783F1BEB973}" type="presOf" srcId="{BF3ACAD0-711F-4495-AD14-375490B1BFB4}" destId="{4DA31D4F-A4A4-4EC5-AD8C-EAE5B4436359}" srcOrd="0" destOrd="0" presId="urn:microsoft.com/office/officeart/2005/8/layout/process4"/>
    <dgm:cxn modelId="{F07DBEC7-CC3E-4466-8647-AD6BB590FBB1}" type="presOf" srcId="{A83C0369-D0F9-4D3F-9330-8279B526B5EA}" destId="{5ACFD876-7F1A-4955-A102-1B007EF21D8A}" srcOrd="0" destOrd="0" presId="urn:microsoft.com/office/officeart/2005/8/layout/process4"/>
    <dgm:cxn modelId="{9B2257CF-4F38-4CDA-82B7-5D3113830FDC}" type="presOf" srcId="{EAF73C22-0C08-4CB3-8FD8-08E835C397CF}" destId="{56070E9D-7C40-4ACF-9AAD-7943D1F823B3}" srcOrd="0" destOrd="0" presId="urn:microsoft.com/office/officeart/2005/8/layout/process4"/>
    <dgm:cxn modelId="{543E99DA-E98E-425F-87B0-F06B51C2DB0A}" type="presOf" srcId="{1C520D57-7EC0-4F0D-965C-4A063C6768E3}" destId="{BAA185DE-37DA-4613-AF09-7DAC572AA62A}" srcOrd="0" destOrd="0" presId="urn:microsoft.com/office/officeart/2005/8/layout/process4"/>
    <dgm:cxn modelId="{43A5B3DD-4095-424D-A066-D431A2A0E48B}" srcId="{94AF61BB-9CF0-4502-B3D8-AE34C4CEC9B1}" destId="{25F9B601-D0F3-406A-AE8E-13F31EAED32E}" srcOrd="2" destOrd="0" parTransId="{EBB76421-1428-4187-97F7-3F73C57FF541}" sibTransId="{713B6684-02EF-4114-9BA0-470A4BDF21C3}"/>
    <dgm:cxn modelId="{683C54DF-E20C-4CC7-9291-D203BCA2AE56}" type="presOf" srcId="{94AF61BB-9CF0-4502-B3D8-AE34C4CEC9B1}" destId="{05690B23-E2C6-465D-A2E7-53AF3B8B682E}" srcOrd="1" destOrd="0" presId="urn:microsoft.com/office/officeart/2005/8/layout/process4"/>
    <dgm:cxn modelId="{AE8C4CEA-BBB0-46BE-8EA5-82360842CAEC}" type="presOf" srcId="{EDC1AD48-B284-4DE6-AE80-84B272D4422B}" destId="{A83FE4AA-B2DA-44B6-AFDA-67210CF14D8F}" srcOrd="0" destOrd="0" presId="urn:microsoft.com/office/officeart/2005/8/layout/process4"/>
    <dgm:cxn modelId="{A4059BEC-2899-4B97-A8D7-308AA3704BD5}" type="presOf" srcId="{AAA0619E-5AE7-46CC-9DDC-DCA61C9197B8}" destId="{6FC4DD26-920A-4AAF-BC93-F3ABAA1847D3}" srcOrd="0" destOrd="0" presId="urn:microsoft.com/office/officeart/2005/8/layout/process4"/>
    <dgm:cxn modelId="{A5A729F0-B86A-44D4-9D00-960147C2FA26}" srcId="{EDC1AD48-B284-4DE6-AE80-84B272D4422B}" destId="{E3E31209-89DA-4F0D-921A-06CD10E737C7}" srcOrd="1" destOrd="0" parTransId="{91395664-C9BF-4969-AE0D-A24CD973854A}" sibTransId="{C08BBE64-44D3-43B2-AF15-9CD84F65B395}"/>
    <dgm:cxn modelId="{2BB3CCF2-9ABE-4BA3-9635-8D0639E2D28C}" type="presOf" srcId="{94AF61BB-9CF0-4502-B3D8-AE34C4CEC9B1}" destId="{AB53C6A0-96DF-4FCA-A97F-217A02C77D1F}" srcOrd="0" destOrd="0" presId="urn:microsoft.com/office/officeart/2005/8/layout/process4"/>
    <dgm:cxn modelId="{8C0533EA-96AB-42AC-B0D2-80E5AD208FB3}" type="presParOf" srcId="{A7E6B48B-276E-4993-9591-62E383A69DCF}" destId="{8F25CA14-1544-4166-8CDA-57074748FEB6}" srcOrd="0" destOrd="0" presId="urn:microsoft.com/office/officeart/2005/8/layout/process4"/>
    <dgm:cxn modelId="{1EB361EF-D2C7-4C65-9808-233953A533B2}" type="presParOf" srcId="{8F25CA14-1544-4166-8CDA-57074748FEB6}" destId="{AB53C6A0-96DF-4FCA-A97F-217A02C77D1F}" srcOrd="0" destOrd="0" presId="urn:microsoft.com/office/officeart/2005/8/layout/process4"/>
    <dgm:cxn modelId="{E6ACB9FD-FD9F-44D8-A625-27DFE6954A8E}" type="presParOf" srcId="{8F25CA14-1544-4166-8CDA-57074748FEB6}" destId="{05690B23-E2C6-465D-A2E7-53AF3B8B682E}" srcOrd="1" destOrd="0" presId="urn:microsoft.com/office/officeart/2005/8/layout/process4"/>
    <dgm:cxn modelId="{51B4EA87-F887-4703-BD84-5C632317F0B9}" type="presParOf" srcId="{8F25CA14-1544-4166-8CDA-57074748FEB6}" destId="{DADB1DEB-5C14-4EE7-9DE0-D0B7290941A7}" srcOrd="2" destOrd="0" presId="urn:microsoft.com/office/officeart/2005/8/layout/process4"/>
    <dgm:cxn modelId="{233975ED-2AF6-4E29-8E42-6B09A5E7B0A2}" type="presParOf" srcId="{DADB1DEB-5C14-4EE7-9DE0-D0B7290941A7}" destId="{56070E9D-7C40-4ACF-9AAD-7943D1F823B3}" srcOrd="0" destOrd="0" presId="urn:microsoft.com/office/officeart/2005/8/layout/process4"/>
    <dgm:cxn modelId="{625C4840-05DD-461C-BA1E-89725990FA9D}" type="presParOf" srcId="{DADB1DEB-5C14-4EE7-9DE0-D0B7290941A7}" destId="{C1E57BA0-5FA6-438C-8F30-0E886A96BD8A}" srcOrd="1" destOrd="0" presId="urn:microsoft.com/office/officeart/2005/8/layout/process4"/>
    <dgm:cxn modelId="{4F38F687-1A59-4988-8903-A2CF1F7C3B63}" type="presParOf" srcId="{DADB1DEB-5C14-4EE7-9DE0-D0B7290941A7}" destId="{AE736439-0F68-417B-8B27-19EFD332FB63}" srcOrd="2" destOrd="0" presId="urn:microsoft.com/office/officeart/2005/8/layout/process4"/>
    <dgm:cxn modelId="{8C29501F-2931-4517-B733-A8764C78D689}" type="presParOf" srcId="{A7E6B48B-276E-4993-9591-62E383A69DCF}" destId="{41AAE241-B062-463A-B3AC-7C1F976DB76D}" srcOrd="1" destOrd="0" presId="urn:microsoft.com/office/officeart/2005/8/layout/process4"/>
    <dgm:cxn modelId="{3E7FDAF5-FEF8-4DEF-91FC-3B82CAD03EA9}" type="presParOf" srcId="{A7E6B48B-276E-4993-9591-62E383A69DCF}" destId="{A2EA46BF-0553-4BFD-9E28-594E19285455}" srcOrd="2" destOrd="0" presId="urn:microsoft.com/office/officeart/2005/8/layout/process4"/>
    <dgm:cxn modelId="{45B9B0DD-C205-4168-99AF-5DD3903C3BC6}" type="presParOf" srcId="{A2EA46BF-0553-4BFD-9E28-594E19285455}" destId="{A83FE4AA-B2DA-44B6-AFDA-67210CF14D8F}" srcOrd="0" destOrd="0" presId="urn:microsoft.com/office/officeart/2005/8/layout/process4"/>
    <dgm:cxn modelId="{1DDA11C8-B5A6-451B-8CC3-C46D5A59CC1B}" type="presParOf" srcId="{A2EA46BF-0553-4BFD-9E28-594E19285455}" destId="{E14A569F-8B20-4C54-95F7-E8A3B2F3579B}" srcOrd="1" destOrd="0" presId="urn:microsoft.com/office/officeart/2005/8/layout/process4"/>
    <dgm:cxn modelId="{A952909B-71CF-4314-B9A4-A3A768A2034D}" type="presParOf" srcId="{A2EA46BF-0553-4BFD-9E28-594E19285455}" destId="{21CD812D-C819-4E29-924B-541CB9A50D8F}" srcOrd="2" destOrd="0" presId="urn:microsoft.com/office/officeart/2005/8/layout/process4"/>
    <dgm:cxn modelId="{7991B209-A3A2-4F7C-B764-9ECC9B7EE85B}" type="presParOf" srcId="{21CD812D-C819-4E29-924B-541CB9A50D8F}" destId="{4DA31D4F-A4A4-4EC5-AD8C-EAE5B4436359}" srcOrd="0" destOrd="0" presId="urn:microsoft.com/office/officeart/2005/8/layout/process4"/>
    <dgm:cxn modelId="{A0AFDFCF-0A62-4E19-9726-1A215EEFDBDA}" type="presParOf" srcId="{21CD812D-C819-4E29-924B-541CB9A50D8F}" destId="{595AE087-991A-4DFA-9000-8C2981BB8114}" srcOrd="1" destOrd="0" presId="urn:microsoft.com/office/officeart/2005/8/layout/process4"/>
    <dgm:cxn modelId="{C1F919F1-AE95-46B3-893B-864E86DB62A9}" type="presParOf" srcId="{21CD812D-C819-4E29-924B-541CB9A50D8F}" destId="{5ACFD876-7F1A-4955-A102-1B007EF21D8A}" srcOrd="2" destOrd="0" presId="urn:microsoft.com/office/officeart/2005/8/layout/process4"/>
    <dgm:cxn modelId="{1AE945B5-8999-43C4-8B29-87FA82EF8FBB}" type="presParOf" srcId="{A7E6B48B-276E-4993-9591-62E383A69DCF}" destId="{242B0831-484E-4D65-9EF1-C1F61FD715B7}" srcOrd="3" destOrd="0" presId="urn:microsoft.com/office/officeart/2005/8/layout/process4"/>
    <dgm:cxn modelId="{CBD791E0-1E94-4C89-8736-709BD4526E80}" type="presParOf" srcId="{A7E6B48B-276E-4993-9591-62E383A69DCF}" destId="{1604A0E1-5881-4F7A-90DA-387BC137D78C}" srcOrd="4" destOrd="0" presId="urn:microsoft.com/office/officeart/2005/8/layout/process4"/>
    <dgm:cxn modelId="{8089433D-2588-49D8-A4D6-953E40320369}" type="presParOf" srcId="{1604A0E1-5881-4F7A-90DA-387BC137D78C}" destId="{6FC4DD26-920A-4AAF-BC93-F3ABAA1847D3}" srcOrd="0" destOrd="0" presId="urn:microsoft.com/office/officeart/2005/8/layout/process4"/>
    <dgm:cxn modelId="{DC7C6F4B-AA50-44E2-B510-DF4D167E6D91}" type="presParOf" srcId="{1604A0E1-5881-4F7A-90DA-387BC137D78C}" destId="{92909111-7306-406F-AD4E-47E78857C0E5}" srcOrd="1" destOrd="0" presId="urn:microsoft.com/office/officeart/2005/8/layout/process4"/>
    <dgm:cxn modelId="{DD6B1F86-FDFC-4428-9FB2-3FC4FE985D36}" type="presParOf" srcId="{1604A0E1-5881-4F7A-90DA-387BC137D78C}" destId="{3CBEDEBD-C2AD-4B53-A732-91FD9BC3893F}" srcOrd="2" destOrd="0" presId="urn:microsoft.com/office/officeart/2005/8/layout/process4"/>
    <dgm:cxn modelId="{90C7CBEC-12B5-4A8B-A145-5362F8862C91}" type="presParOf" srcId="{3CBEDEBD-C2AD-4B53-A732-91FD9BC3893F}" destId="{BAA185DE-37DA-4613-AF09-7DAC572AA62A}" srcOrd="0" destOrd="0" presId="urn:microsoft.com/office/officeart/2005/8/layout/process4"/>
    <dgm:cxn modelId="{B4BC5561-CE11-45A7-A66B-090BC210CB49}" type="presParOf" srcId="{3CBEDEBD-C2AD-4B53-A732-91FD9BC3893F}" destId="{37D7C652-6668-4352-900C-FAACE21BB1A3}" srcOrd="1" destOrd="0" presId="urn:microsoft.com/office/officeart/2005/8/layout/process4"/>
    <dgm:cxn modelId="{D0F52D5F-DA5A-42B9-A4AB-A9343B6F75DE}" type="presParOf" srcId="{3CBEDEBD-C2AD-4B53-A732-91FD9BC3893F}" destId="{FB06799C-DDCB-4A7B-9C60-AEEF5103B78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148E5-4D24-463F-811B-96373956FD95}">
      <dsp:nvSpPr>
        <dsp:cNvPr id="0" name=""/>
        <dsp:cNvSpPr/>
      </dsp:nvSpPr>
      <dsp:spPr>
        <a:xfrm>
          <a:off x="0" y="766329"/>
          <a:ext cx="8229600" cy="29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1420" y="767749"/>
        <a:ext cx="8226760" cy="26243"/>
      </dsp:txXfrm>
    </dsp:sp>
    <dsp:sp modelId="{DC68290B-4D04-4B8D-9E82-4F0963CC614D}">
      <dsp:nvSpPr>
        <dsp:cNvPr id="0" name=""/>
        <dsp:cNvSpPr/>
      </dsp:nvSpPr>
      <dsp:spPr>
        <a:xfrm>
          <a:off x="0" y="0"/>
          <a:ext cx="8229600" cy="2124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CDA-2 (IK2)</a:t>
          </a:r>
        </a:p>
      </dsp:txBody>
      <dsp:txXfrm>
        <a:off x="10371" y="10371"/>
        <a:ext cx="8208858" cy="191706"/>
      </dsp:txXfrm>
    </dsp:sp>
    <dsp:sp modelId="{77F4D092-3B99-4FA8-A8F8-07DA382A2680}">
      <dsp:nvSpPr>
        <dsp:cNvPr id="0" name=""/>
        <dsp:cNvSpPr/>
      </dsp:nvSpPr>
      <dsp:spPr>
        <a:xfrm>
          <a:off x="0" y="559918"/>
          <a:ext cx="8229600" cy="218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Must be a U.S. Citizen</a:t>
          </a:r>
        </a:p>
        <a:p>
          <a:pPr marL="228600" lvl="1" indent="-228600" algn="l" defTabSz="977900">
            <a:lnSpc>
              <a:spcPct val="90000"/>
            </a:lnSpc>
            <a:spcBef>
              <a:spcPct val="0"/>
            </a:spcBef>
            <a:spcAft>
              <a:spcPct val="20000"/>
            </a:spcAft>
            <a:buChar char="•"/>
          </a:pPr>
          <a:r>
            <a:rPr lang="en-US" sz="2200" kern="1200" dirty="0"/>
            <a:t>Up to 5 years; $75k/year in research support plus up to $30k startup in year 1</a:t>
          </a:r>
        </a:p>
        <a:p>
          <a:pPr marL="228600" lvl="1" indent="-228600" algn="l" defTabSz="977900">
            <a:lnSpc>
              <a:spcPct val="90000"/>
            </a:lnSpc>
            <a:spcBef>
              <a:spcPct val="0"/>
            </a:spcBef>
            <a:spcAft>
              <a:spcPct val="20000"/>
            </a:spcAft>
            <a:buChar char="•"/>
          </a:pPr>
          <a:r>
            <a:rPr lang="en-US" sz="2200" kern="1200" dirty="0"/>
            <a:t>PI salary support (up to 6/8ths for clinicians or 8/8ths for non-clinicians)</a:t>
          </a:r>
        </a:p>
        <a:p>
          <a:pPr marL="228600" lvl="1" indent="-228600" algn="l" defTabSz="977900">
            <a:lnSpc>
              <a:spcPct val="90000"/>
            </a:lnSpc>
            <a:spcBef>
              <a:spcPct val="0"/>
            </a:spcBef>
            <a:spcAft>
              <a:spcPct val="20000"/>
            </a:spcAft>
            <a:buChar char="•"/>
          </a:pPr>
          <a:r>
            <a:rPr lang="en-US" sz="2200" kern="1200" dirty="0"/>
            <a:t>Eligible </a:t>
          </a:r>
          <a:r>
            <a:rPr lang="en-US" sz="2200" kern="1200" baseline="0" dirty="0"/>
            <a:t>applicants</a:t>
          </a:r>
          <a:r>
            <a:rPr lang="en-US" sz="2200" kern="1200" dirty="0"/>
            <a:t> are within 5 years of their terminal degree(M.D., Ph.D., D.Sc., etc.) or clinical training following their terminal degree (i.e., internship, fellowship)</a:t>
          </a:r>
        </a:p>
        <a:p>
          <a:pPr marL="228600" lvl="1" indent="-228600" algn="l" defTabSz="977900">
            <a:lnSpc>
              <a:spcPct val="90000"/>
            </a:lnSpc>
            <a:spcBef>
              <a:spcPct val="0"/>
            </a:spcBef>
            <a:spcAft>
              <a:spcPct val="20000"/>
            </a:spcAft>
            <a:buChar char="•"/>
          </a:pPr>
          <a:r>
            <a:rPr lang="en-US" sz="2200" kern="1200" dirty="0"/>
            <a:t>Awardees strongly encouraged to apply for independent VA Merit Awards in their final year</a:t>
          </a:r>
        </a:p>
      </dsp:txBody>
      <dsp:txXfrm>
        <a:off x="0" y="559918"/>
        <a:ext cx="8229600" cy="218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8352-0597-4179-AE42-B8EC3B2095F3}">
      <dsp:nvSpPr>
        <dsp:cNvPr id="0" name=""/>
        <dsp:cNvSpPr/>
      </dsp:nvSpPr>
      <dsp:spPr>
        <a:xfrm>
          <a:off x="0" y="570958"/>
          <a:ext cx="8229600"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B4AE0EA-B4CE-4AAB-8B8A-EBB80A6B2737}">
      <dsp:nvSpPr>
        <dsp:cNvPr id="0" name=""/>
        <dsp:cNvSpPr/>
      </dsp:nvSpPr>
      <dsp:spPr>
        <a:xfrm>
          <a:off x="411078" y="3302"/>
          <a:ext cx="5755094" cy="77429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j-lt"/>
            </a:rPr>
            <a:t>Must have an accepted LOI for a CDA-1 level application for the current review cycle</a:t>
          </a:r>
        </a:p>
      </dsp:txBody>
      <dsp:txXfrm>
        <a:off x="448876" y="41100"/>
        <a:ext cx="5679498" cy="698700"/>
      </dsp:txXfrm>
    </dsp:sp>
    <dsp:sp modelId="{E307788D-0BB4-4D09-BF8B-ACD912050212}">
      <dsp:nvSpPr>
        <dsp:cNvPr id="0" name=""/>
        <dsp:cNvSpPr/>
      </dsp:nvSpPr>
      <dsp:spPr>
        <a:xfrm>
          <a:off x="0" y="1695396"/>
          <a:ext cx="8229600"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E50341E-1315-40C1-A836-6461E922C62C}">
      <dsp:nvSpPr>
        <dsp:cNvPr id="0" name=""/>
        <dsp:cNvSpPr/>
      </dsp:nvSpPr>
      <dsp:spPr>
        <a:xfrm>
          <a:off x="411078" y="999358"/>
          <a:ext cx="5755094" cy="902677"/>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mj-lt"/>
            </a:rPr>
            <a:t>Must be within two years of obtaining the terminal degree (M.D./Ph.D.) or training experience immediately following the terminal degree (i.e., internship, fellowship, post-doc)</a:t>
          </a:r>
        </a:p>
      </dsp:txBody>
      <dsp:txXfrm>
        <a:off x="455143" y="1043423"/>
        <a:ext cx="5666964" cy="814547"/>
      </dsp:txXfrm>
    </dsp:sp>
    <dsp:sp modelId="{38AFC46F-C920-4D76-A8C7-37A94423BE99}">
      <dsp:nvSpPr>
        <dsp:cNvPr id="0" name=""/>
        <dsp:cNvSpPr/>
      </dsp:nvSpPr>
      <dsp:spPr>
        <a:xfrm>
          <a:off x="0" y="2737934"/>
          <a:ext cx="8229600"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4D1BC2-BF8C-4154-B93C-03A124B8707A}">
      <dsp:nvSpPr>
        <dsp:cNvPr id="0" name=""/>
        <dsp:cNvSpPr/>
      </dsp:nvSpPr>
      <dsp:spPr>
        <a:xfrm>
          <a:off x="411078" y="2123796"/>
          <a:ext cx="5755094" cy="820778"/>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prstClr val="black"/>
              </a:solidFill>
              <a:latin typeface="Georgia" panose="02040502050405020303" pitchFamily="18" charset="0"/>
              <a:ea typeface="+mn-ea"/>
              <a:cs typeface="+mn-cs"/>
            </a:rPr>
            <a:t>Must not have been a PI/Co-PI on a peer-reviewed independent research grant/award</a:t>
          </a:r>
        </a:p>
      </dsp:txBody>
      <dsp:txXfrm>
        <a:off x="451145" y="2163863"/>
        <a:ext cx="5674960" cy="74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8352-0597-4179-AE42-B8EC3B2095F3}">
      <dsp:nvSpPr>
        <dsp:cNvPr id="0" name=""/>
        <dsp:cNvSpPr/>
      </dsp:nvSpPr>
      <dsp:spPr>
        <a:xfrm>
          <a:off x="0" y="42560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B4AE0EA-B4CE-4AAB-8B8A-EBB80A6B2737}">
      <dsp:nvSpPr>
        <dsp:cNvPr id="0" name=""/>
        <dsp:cNvSpPr/>
      </dsp:nvSpPr>
      <dsp:spPr>
        <a:xfrm>
          <a:off x="411480" y="86121"/>
          <a:ext cx="5760720" cy="678960"/>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Must be a VA psychiatrist who has successfully competed for their first BL/CS Merit Review</a:t>
          </a:r>
        </a:p>
      </dsp:txBody>
      <dsp:txXfrm>
        <a:off x="444624" y="119265"/>
        <a:ext cx="5694432" cy="612672"/>
      </dsp:txXfrm>
    </dsp:sp>
    <dsp:sp modelId="{E307788D-0BB4-4D09-BF8B-ACD912050212}">
      <dsp:nvSpPr>
        <dsp:cNvPr id="0" name=""/>
        <dsp:cNvSpPr/>
      </dsp:nvSpPr>
      <dsp:spPr>
        <a:xfrm>
          <a:off x="0" y="146888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E50341E-1315-40C1-A836-6461E922C62C}">
      <dsp:nvSpPr>
        <dsp:cNvPr id="0" name=""/>
        <dsp:cNvSpPr/>
      </dsp:nvSpPr>
      <dsp:spPr>
        <a:xfrm>
          <a:off x="411480" y="1129401"/>
          <a:ext cx="5760720" cy="678960"/>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A minimum 5/8ths VA-paid clinical appointment at the time of application</a:t>
          </a:r>
        </a:p>
      </dsp:txBody>
      <dsp:txXfrm>
        <a:off x="444624" y="1162545"/>
        <a:ext cx="5694432" cy="612672"/>
      </dsp:txXfrm>
    </dsp:sp>
    <dsp:sp modelId="{38AFC46F-C920-4D76-A8C7-37A94423BE99}">
      <dsp:nvSpPr>
        <dsp:cNvPr id="0" name=""/>
        <dsp:cNvSpPr/>
      </dsp:nvSpPr>
      <dsp:spPr>
        <a:xfrm>
          <a:off x="0" y="251216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4D1BC2-BF8C-4154-B93C-03A124B8707A}">
      <dsp:nvSpPr>
        <dsp:cNvPr id="0" name=""/>
        <dsp:cNvSpPr/>
      </dsp:nvSpPr>
      <dsp:spPr>
        <a:xfrm>
          <a:off x="411480" y="2172681"/>
          <a:ext cx="5760720" cy="678960"/>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A funded CSR&amp;D or BLR&amp;D Merit Award at the time of application</a:t>
          </a:r>
        </a:p>
      </dsp:txBody>
      <dsp:txXfrm>
        <a:off x="444624" y="2205825"/>
        <a:ext cx="5694432" cy="612672"/>
      </dsp:txXfrm>
    </dsp:sp>
    <dsp:sp modelId="{A3EA03FD-183F-47AA-835E-161D974FAE83}">
      <dsp:nvSpPr>
        <dsp:cNvPr id="0" name=""/>
        <dsp:cNvSpPr/>
      </dsp:nvSpPr>
      <dsp:spPr>
        <a:xfrm>
          <a:off x="0" y="3641563"/>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6DE1AE9-8AE0-4A09-9EA2-E298B47085E0}">
      <dsp:nvSpPr>
        <dsp:cNvPr id="0" name=""/>
        <dsp:cNvSpPr/>
      </dsp:nvSpPr>
      <dsp:spPr>
        <a:xfrm>
          <a:off x="411480" y="3215961"/>
          <a:ext cx="5760720" cy="678960"/>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An active research program located in VA space</a:t>
          </a:r>
        </a:p>
      </dsp:txBody>
      <dsp:txXfrm>
        <a:off x="444624" y="3249105"/>
        <a:ext cx="5694432"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90B23-E2C6-465D-A2E7-53AF3B8B682E}">
      <dsp:nvSpPr>
        <dsp:cNvPr id="0" name=""/>
        <dsp:cNvSpPr/>
      </dsp:nvSpPr>
      <dsp:spPr>
        <a:xfrm>
          <a:off x="0" y="3452878"/>
          <a:ext cx="8142157" cy="1133045"/>
        </a:xfrm>
        <a:prstGeom prst="rect">
          <a:avLst/>
        </a:prstGeom>
        <a:solidFill>
          <a:srgbClr val="9C5BC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CDTA</a:t>
          </a:r>
          <a:endParaRPr lang="en-US" sz="2400" kern="1200" dirty="0">
            <a:latin typeface="Calibri" panose="020F0502020204030204" pitchFamily="34" charset="0"/>
            <a:cs typeface="Calibri" panose="020F0502020204030204" pitchFamily="34" charset="0"/>
          </a:endParaRPr>
        </a:p>
      </dsp:txBody>
      <dsp:txXfrm>
        <a:off x="0" y="3452878"/>
        <a:ext cx="8142157" cy="611844"/>
      </dsp:txXfrm>
    </dsp:sp>
    <dsp:sp modelId="{56070E9D-7C40-4ACF-9AAD-7943D1F823B3}">
      <dsp:nvSpPr>
        <dsp:cNvPr id="0" name=""/>
        <dsp:cNvSpPr/>
      </dsp:nvSpPr>
      <dsp:spPr>
        <a:xfrm>
          <a:off x="3975" y="4041251"/>
          <a:ext cx="2711401" cy="52120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5 years</a:t>
          </a:r>
        </a:p>
      </dsp:txBody>
      <dsp:txXfrm>
        <a:off x="3975" y="4041251"/>
        <a:ext cx="2711401" cy="521201"/>
      </dsp:txXfrm>
    </dsp:sp>
    <dsp:sp modelId="{C1E57BA0-5FA6-438C-8F30-0E886A96BD8A}">
      <dsp:nvSpPr>
        <dsp:cNvPr id="0" name=""/>
        <dsp:cNvSpPr/>
      </dsp:nvSpPr>
      <dsp:spPr>
        <a:xfrm>
          <a:off x="2715377" y="4041251"/>
          <a:ext cx="2711401" cy="52120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75% salary support</a:t>
          </a:r>
        </a:p>
      </dsp:txBody>
      <dsp:txXfrm>
        <a:off x="2715377" y="4041251"/>
        <a:ext cx="2711401" cy="521201"/>
      </dsp:txXfrm>
    </dsp:sp>
    <dsp:sp modelId="{AE736439-0F68-417B-8B27-19EFD332FB63}">
      <dsp:nvSpPr>
        <dsp:cNvPr id="0" name=""/>
        <dsp:cNvSpPr/>
      </dsp:nvSpPr>
      <dsp:spPr>
        <a:xfrm>
          <a:off x="5426779" y="4041251"/>
          <a:ext cx="2711401" cy="52120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Independent award</a:t>
          </a:r>
        </a:p>
      </dsp:txBody>
      <dsp:txXfrm>
        <a:off x="5426779" y="4041251"/>
        <a:ext cx="2711401" cy="521201"/>
      </dsp:txXfrm>
    </dsp:sp>
    <dsp:sp modelId="{E14A569F-8B20-4C54-95F7-E8A3B2F3579B}">
      <dsp:nvSpPr>
        <dsp:cNvPr id="0" name=""/>
        <dsp:cNvSpPr/>
      </dsp:nvSpPr>
      <dsp:spPr>
        <a:xfrm rot="10800000">
          <a:off x="0" y="1726787"/>
          <a:ext cx="8142157" cy="1742624"/>
        </a:xfrm>
        <a:prstGeom prst="upArrowCallou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CDA-2</a:t>
          </a:r>
        </a:p>
      </dsp:txBody>
      <dsp:txXfrm rot="-10800000">
        <a:off x="0" y="1726787"/>
        <a:ext cx="8142157" cy="611661"/>
      </dsp:txXfrm>
    </dsp:sp>
    <dsp:sp modelId="{4DA31D4F-A4A4-4EC5-AD8C-EAE5B4436359}">
      <dsp:nvSpPr>
        <dsp:cNvPr id="0" name=""/>
        <dsp:cNvSpPr/>
      </dsp:nvSpPr>
      <dsp:spPr>
        <a:xfrm>
          <a:off x="3975" y="2338100"/>
          <a:ext cx="2711401" cy="5210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3-5 years</a:t>
          </a:r>
        </a:p>
      </dsp:txBody>
      <dsp:txXfrm>
        <a:off x="3975" y="2338100"/>
        <a:ext cx="2711401" cy="521044"/>
      </dsp:txXfrm>
    </dsp:sp>
    <dsp:sp modelId="{595AE087-991A-4DFA-9000-8C2981BB8114}">
      <dsp:nvSpPr>
        <dsp:cNvPr id="0" name=""/>
        <dsp:cNvSpPr/>
      </dsp:nvSpPr>
      <dsp:spPr>
        <a:xfrm>
          <a:off x="2715377" y="2338100"/>
          <a:ext cx="2711401" cy="5210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75% salary support</a:t>
          </a:r>
        </a:p>
      </dsp:txBody>
      <dsp:txXfrm>
        <a:off x="2715377" y="2338100"/>
        <a:ext cx="2711401" cy="521044"/>
      </dsp:txXfrm>
    </dsp:sp>
    <dsp:sp modelId="{5ACFD876-7F1A-4955-A102-1B007EF21D8A}">
      <dsp:nvSpPr>
        <dsp:cNvPr id="0" name=""/>
        <dsp:cNvSpPr/>
      </dsp:nvSpPr>
      <dsp:spPr>
        <a:xfrm>
          <a:off x="5426779" y="2338100"/>
          <a:ext cx="2711401" cy="5210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Mentored award</a:t>
          </a:r>
        </a:p>
      </dsp:txBody>
      <dsp:txXfrm>
        <a:off x="5426779" y="2338100"/>
        <a:ext cx="2711401" cy="521044"/>
      </dsp:txXfrm>
    </dsp:sp>
    <dsp:sp modelId="{92909111-7306-406F-AD4E-47E78857C0E5}">
      <dsp:nvSpPr>
        <dsp:cNvPr id="0" name=""/>
        <dsp:cNvSpPr/>
      </dsp:nvSpPr>
      <dsp:spPr>
        <a:xfrm rot="10800000">
          <a:off x="0" y="0"/>
          <a:ext cx="8142157" cy="1742624"/>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CDA-1</a:t>
          </a:r>
          <a:endParaRPr lang="en-US" sz="2400" kern="1200" dirty="0">
            <a:latin typeface="Calibri" panose="020F0502020204030204" pitchFamily="34" charset="0"/>
            <a:cs typeface="Calibri" panose="020F0502020204030204" pitchFamily="34" charset="0"/>
          </a:endParaRPr>
        </a:p>
      </dsp:txBody>
      <dsp:txXfrm rot="-10800000">
        <a:off x="0" y="0"/>
        <a:ext cx="8142157" cy="611661"/>
      </dsp:txXfrm>
    </dsp:sp>
    <dsp:sp modelId="{BAA185DE-37DA-4613-AF09-7DAC572AA62A}">
      <dsp:nvSpPr>
        <dsp:cNvPr id="0" name=""/>
        <dsp:cNvSpPr/>
      </dsp:nvSpPr>
      <dsp:spPr>
        <a:xfrm>
          <a:off x="3975" y="612471"/>
          <a:ext cx="2711401" cy="5210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2 years</a:t>
          </a:r>
        </a:p>
      </dsp:txBody>
      <dsp:txXfrm>
        <a:off x="3975" y="612471"/>
        <a:ext cx="2711401" cy="521044"/>
      </dsp:txXfrm>
    </dsp:sp>
    <dsp:sp modelId="{37D7C652-6668-4352-900C-FAACE21BB1A3}">
      <dsp:nvSpPr>
        <dsp:cNvPr id="0" name=""/>
        <dsp:cNvSpPr/>
      </dsp:nvSpPr>
      <dsp:spPr>
        <a:xfrm>
          <a:off x="2715377" y="612471"/>
          <a:ext cx="2711401" cy="5210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75% salary support</a:t>
          </a:r>
        </a:p>
      </dsp:txBody>
      <dsp:txXfrm>
        <a:off x="2715377" y="612471"/>
        <a:ext cx="2711401" cy="521044"/>
      </dsp:txXfrm>
    </dsp:sp>
    <dsp:sp modelId="{FB06799C-DDCB-4A7B-9C60-AEEF5103B782}">
      <dsp:nvSpPr>
        <dsp:cNvPr id="0" name=""/>
        <dsp:cNvSpPr/>
      </dsp:nvSpPr>
      <dsp:spPr>
        <a:xfrm>
          <a:off x="5426779" y="612471"/>
          <a:ext cx="2711401" cy="5210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Mentored award</a:t>
          </a:r>
        </a:p>
      </dsp:txBody>
      <dsp:txXfrm>
        <a:off x="5426779" y="612471"/>
        <a:ext cx="2711401" cy="5210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t" anchorCtr="0" compatLnSpc="1">
            <a:prstTxWarp prst="textNoShape">
              <a:avLst/>
            </a:prstTxWarp>
          </a:bodyPr>
          <a:lstStyle>
            <a:lvl1pPr defTabSz="931863" eaLnBrk="1" hangingPunct="1">
              <a:defRPr sz="1200"/>
            </a:lvl1pPr>
          </a:lstStyle>
          <a:p>
            <a:pPr>
              <a:defRPr/>
            </a:pPr>
            <a:r>
              <a:rPr lang="en-US"/>
              <a:t>Pre-Decisional; Not for Public Release</a:t>
            </a:r>
          </a:p>
        </p:txBody>
      </p:sp>
      <p:sp>
        <p:nvSpPr>
          <p:cNvPr id="6147" name="Rectangle 3"/>
          <p:cNvSpPr>
            <a:spLocks noGrp="1" noChangeArrowheads="1"/>
          </p:cNvSpPr>
          <p:nvPr>
            <p:ph type="dt" sz="quarter"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t" anchorCtr="0" compatLnSpc="1">
            <a:prstTxWarp prst="textNoShape">
              <a:avLst/>
            </a:prstTxWarp>
          </a:bodyPr>
          <a:lstStyle>
            <a:lvl1pPr algn="r" defTabSz="931863" eaLnBrk="1" hangingPunct="1">
              <a:defRPr sz="1200"/>
            </a:lvl1pPr>
          </a:lstStyle>
          <a:p>
            <a:pPr>
              <a:defRPr/>
            </a:pPr>
            <a:r>
              <a:rPr lang="en-US"/>
              <a:t>May 5, 2009</a:t>
            </a:r>
          </a:p>
        </p:txBody>
      </p:sp>
      <p:sp>
        <p:nvSpPr>
          <p:cNvPr id="6148" name="Rectangle 4"/>
          <p:cNvSpPr>
            <a:spLocks noGrp="1" noChangeArrowheads="1"/>
          </p:cNvSpPr>
          <p:nvPr>
            <p:ph type="ftr" sz="quarter" idx="2"/>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b" anchorCtr="0" compatLnSpc="1">
            <a:prstTxWarp prst="textNoShape">
              <a:avLst/>
            </a:prstTxWarp>
          </a:bodyPr>
          <a:lstStyle>
            <a:lvl1pPr defTabSz="931863" eaLnBrk="1" hangingPunct="1">
              <a:defRPr sz="1200"/>
            </a:lvl1pPr>
          </a:lstStyle>
          <a:p>
            <a:pPr>
              <a:defRPr/>
            </a:pPr>
            <a:endParaRPr lang="en-US"/>
          </a:p>
        </p:txBody>
      </p:sp>
      <p:sp>
        <p:nvSpPr>
          <p:cNvPr id="6149" name="Rectangle 5"/>
          <p:cNvSpPr>
            <a:spLocks noGrp="1" noChangeArrowheads="1"/>
          </p:cNvSpPr>
          <p:nvPr>
            <p:ph type="sldNum" sz="quarter" idx="3"/>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b" anchorCtr="0" compatLnSpc="1">
            <a:prstTxWarp prst="textNoShape">
              <a:avLst/>
            </a:prstTxWarp>
          </a:bodyPr>
          <a:lstStyle>
            <a:lvl1pPr algn="r" defTabSz="931863" eaLnBrk="1" hangingPunct="1">
              <a:defRPr sz="1200"/>
            </a:lvl1pPr>
          </a:lstStyle>
          <a:p>
            <a:pPr>
              <a:defRPr/>
            </a:pPr>
            <a:fld id="{DBA7F5D6-1A3E-4330-9D35-FE71584F3EDC}" type="slidenum">
              <a:rPr lang="en-US"/>
              <a:pPr>
                <a:defRPr/>
              </a:pPr>
              <a:t>‹#›</a:t>
            </a:fld>
            <a:endParaRPr lang="en-US"/>
          </a:p>
        </p:txBody>
      </p:sp>
    </p:spTree>
    <p:extLst>
      <p:ext uri="{BB962C8B-B14F-4D97-AF65-F5344CB8AC3E}">
        <p14:creationId xmlns:p14="http://schemas.microsoft.com/office/powerpoint/2010/main" val="379420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t" anchorCtr="0" compatLnSpc="1">
            <a:prstTxWarp prst="textNoShape">
              <a:avLst/>
            </a:prstTxWarp>
          </a:bodyPr>
          <a:lstStyle>
            <a:lvl1pPr defTabSz="931863" eaLnBrk="1" hangingPunct="1">
              <a:defRPr sz="1200"/>
            </a:lvl1pPr>
          </a:lstStyle>
          <a:p>
            <a:pPr>
              <a:defRPr/>
            </a:pPr>
            <a:r>
              <a:rPr lang="en-US"/>
              <a:t>Pre-Decisional; Not for Public Release</a:t>
            </a:r>
          </a:p>
        </p:txBody>
      </p:sp>
      <p:sp>
        <p:nvSpPr>
          <p:cNvPr id="4099" name="Rectangle 3"/>
          <p:cNvSpPr>
            <a:spLocks noGrp="1" noChangeArrowheads="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t" anchorCtr="0" compatLnSpc="1">
            <a:prstTxWarp prst="textNoShape">
              <a:avLst/>
            </a:prstTxWarp>
          </a:bodyPr>
          <a:lstStyle>
            <a:lvl1pPr algn="r" defTabSz="931863" eaLnBrk="1" hangingPunct="1">
              <a:defRPr sz="1200"/>
            </a:lvl1pPr>
          </a:lstStyle>
          <a:p>
            <a:pPr>
              <a:defRPr/>
            </a:pPr>
            <a:r>
              <a:rPr lang="en-US"/>
              <a:t>May 5, 2009</a:t>
            </a:r>
          </a:p>
        </p:txBody>
      </p:sp>
      <p:sp>
        <p:nvSpPr>
          <p:cNvPr id="4198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8975" y="4416425"/>
            <a:ext cx="550386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b" anchorCtr="0" compatLnSpc="1">
            <a:prstTxWarp prst="textNoShape">
              <a:avLst/>
            </a:prstTxWarp>
          </a:bodyPr>
          <a:lstStyle>
            <a:lvl1pPr defTabSz="931863" eaLnBrk="1" hangingPunct="1">
              <a:defRPr sz="1200"/>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4" tIns="46577" rIns="93154" bIns="46577" numCol="1" anchor="b" anchorCtr="0" compatLnSpc="1">
            <a:prstTxWarp prst="textNoShape">
              <a:avLst/>
            </a:prstTxWarp>
          </a:bodyPr>
          <a:lstStyle>
            <a:lvl1pPr algn="r" defTabSz="931863" eaLnBrk="1" hangingPunct="1">
              <a:defRPr sz="1200"/>
            </a:lvl1pPr>
          </a:lstStyle>
          <a:p>
            <a:pPr>
              <a:defRPr/>
            </a:pPr>
            <a:fld id="{2DBCB259-E807-4667-85BC-7CF55C574D4C}" type="slidenum">
              <a:rPr lang="en-US"/>
              <a:pPr>
                <a:defRPr/>
              </a:pPr>
              <a:t>‹#›</a:t>
            </a:fld>
            <a:endParaRPr lang="en-US"/>
          </a:p>
        </p:txBody>
      </p:sp>
    </p:spTree>
    <p:extLst>
      <p:ext uri="{BB962C8B-B14F-4D97-AF65-F5344CB8AC3E}">
        <p14:creationId xmlns:p14="http://schemas.microsoft.com/office/powerpoint/2010/main" val="2727500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a:p>
        </p:txBody>
      </p:sp>
      <p:sp>
        <p:nvSpPr>
          <p:cNvPr id="43012" name="Slide Number Placeholder 3"/>
          <p:cNvSpPr>
            <a:spLocks noGrp="1"/>
          </p:cNvSpPr>
          <p:nvPr>
            <p:ph type="sldNum" sz="quarter" idx="5"/>
          </p:nvPr>
        </p:nvSpPr>
        <p:spPr>
          <a:noFill/>
        </p:spPr>
        <p:txBody>
          <a:bodyPr/>
          <a:lstStyle>
            <a:lvl1pPr defTabSz="931863">
              <a:defRPr sz="1000">
                <a:solidFill>
                  <a:schemeClr val="tx1"/>
                </a:solidFill>
                <a:latin typeface="Arial" charset="0"/>
                <a:ea typeface="ＭＳ Ｐゴシック" pitchFamily="34" charset="-128"/>
              </a:defRPr>
            </a:lvl1pPr>
            <a:lvl2pPr marL="742950" indent="-285750" defTabSz="931863">
              <a:defRPr sz="1000">
                <a:solidFill>
                  <a:schemeClr val="tx1"/>
                </a:solidFill>
                <a:latin typeface="Arial" charset="0"/>
                <a:ea typeface="ＭＳ Ｐゴシック" pitchFamily="34" charset="-128"/>
              </a:defRPr>
            </a:lvl2pPr>
            <a:lvl3pPr marL="1143000" indent="-228600" defTabSz="931863">
              <a:defRPr sz="1000">
                <a:solidFill>
                  <a:schemeClr val="tx1"/>
                </a:solidFill>
                <a:latin typeface="Arial" charset="0"/>
                <a:ea typeface="ＭＳ Ｐゴシック" pitchFamily="34" charset="-128"/>
              </a:defRPr>
            </a:lvl3pPr>
            <a:lvl4pPr marL="1600200" indent="-228600" defTabSz="931863">
              <a:defRPr sz="1000">
                <a:solidFill>
                  <a:schemeClr val="tx1"/>
                </a:solidFill>
                <a:latin typeface="Arial" charset="0"/>
                <a:ea typeface="ＭＳ Ｐゴシック" pitchFamily="34" charset="-128"/>
              </a:defRPr>
            </a:lvl4pPr>
            <a:lvl5pPr marL="2057400" indent="-228600" defTabSz="931863">
              <a:defRPr sz="10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1000">
                <a:solidFill>
                  <a:schemeClr val="tx1"/>
                </a:solidFill>
                <a:latin typeface="Arial" charset="0"/>
                <a:ea typeface="ＭＳ Ｐゴシック" pitchFamily="34" charset="-128"/>
              </a:defRPr>
            </a:lvl9pPr>
          </a:lstStyle>
          <a:p>
            <a:fld id="{9163C3DD-7BCA-45CE-8ADF-AE349FAF0EA7}" type="slidenum">
              <a:rPr lang="en-US" altLang="en-US" sz="1200" smtClean="0">
                <a:solidFill>
                  <a:srgbClr val="000000"/>
                </a:solidFill>
              </a:rPr>
              <a:pPr/>
              <a:t>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32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3AFD993A-E99B-49DA-81FC-01ACE6DA2913}" type="slidenum">
              <a:rPr lang="en-US"/>
              <a:pPr>
                <a:defRPr/>
              </a:pPr>
              <a:t>‹#›</a:t>
            </a:fld>
            <a:endParaRPr lang="en-US"/>
          </a:p>
        </p:txBody>
      </p:sp>
    </p:spTree>
    <p:extLst>
      <p:ext uri="{BB962C8B-B14F-4D97-AF65-F5344CB8AC3E}">
        <p14:creationId xmlns:p14="http://schemas.microsoft.com/office/powerpoint/2010/main" val="165475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1792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151CE3DE-110E-4C1C-B92F-3C5438148727}" type="slidenum">
              <a:rPr lang="en-US"/>
              <a:pPr>
                <a:defRPr/>
              </a:pPr>
              <a:t>‹#›</a:t>
            </a:fld>
            <a:endParaRPr lang="en-US"/>
          </a:p>
        </p:txBody>
      </p:sp>
    </p:spTree>
    <p:extLst>
      <p:ext uri="{BB962C8B-B14F-4D97-AF65-F5344CB8AC3E}">
        <p14:creationId xmlns:p14="http://schemas.microsoft.com/office/powerpoint/2010/main" val="24597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576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C948D08D-0035-41BB-8F59-5C15010566AF}" type="slidenum">
              <a:rPr lang="en-US"/>
              <a:pPr>
                <a:defRPr/>
              </a:pPr>
              <a:t>‹#›</a:t>
            </a:fld>
            <a:endParaRPr lang="en-US"/>
          </a:p>
        </p:txBody>
      </p:sp>
    </p:spTree>
    <p:extLst>
      <p:ext uri="{BB962C8B-B14F-4D97-AF65-F5344CB8AC3E}">
        <p14:creationId xmlns:p14="http://schemas.microsoft.com/office/powerpoint/2010/main" val="268975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FD4FE322-2B17-4409-AEDF-524220678386}" type="slidenum">
              <a:rPr lang="en-US"/>
              <a:pPr>
                <a:defRPr/>
              </a:pPr>
              <a:t>‹#›</a:t>
            </a:fld>
            <a:endParaRPr lang="en-US"/>
          </a:p>
        </p:txBody>
      </p:sp>
    </p:spTree>
    <p:extLst>
      <p:ext uri="{BB962C8B-B14F-4D97-AF65-F5344CB8AC3E}">
        <p14:creationId xmlns:p14="http://schemas.microsoft.com/office/powerpoint/2010/main" val="420038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0C0B4C32-8E7E-41C3-9B53-593D8E628D17}" type="slidenum">
              <a:rPr lang="en-US"/>
              <a:pPr>
                <a:defRPr/>
              </a:pPr>
              <a:t>‹#›</a:t>
            </a:fld>
            <a:endParaRPr lang="en-US"/>
          </a:p>
        </p:txBody>
      </p:sp>
    </p:spTree>
    <p:extLst>
      <p:ext uri="{BB962C8B-B14F-4D97-AF65-F5344CB8AC3E}">
        <p14:creationId xmlns:p14="http://schemas.microsoft.com/office/powerpoint/2010/main" val="68415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2BE9E0C1-2406-4A64-B944-F8AA9FB25CE8}" type="slidenum">
              <a:rPr lang="en-US"/>
              <a:pPr>
                <a:defRPr/>
              </a:pPr>
              <a:t>‹#›</a:t>
            </a:fld>
            <a:endParaRPr lang="en-US"/>
          </a:p>
        </p:txBody>
      </p:sp>
    </p:spTree>
    <p:extLst>
      <p:ext uri="{BB962C8B-B14F-4D97-AF65-F5344CB8AC3E}">
        <p14:creationId xmlns:p14="http://schemas.microsoft.com/office/powerpoint/2010/main" val="244658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9DBC815B-15B1-498E-9DA9-FA2A09E86F8A}" type="slidenum">
              <a:rPr lang="en-US"/>
              <a:pPr>
                <a:defRPr/>
              </a:pPr>
              <a:t>‹#›</a:t>
            </a:fld>
            <a:endParaRPr lang="en-US"/>
          </a:p>
        </p:txBody>
      </p:sp>
    </p:spTree>
    <p:extLst>
      <p:ext uri="{BB962C8B-B14F-4D97-AF65-F5344CB8AC3E}">
        <p14:creationId xmlns:p14="http://schemas.microsoft.com/office/powerpoint/2010/main" val="178053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defTabSz="914400" eaLnBrk="0" hangingPunct="0">
              <a:defRPr>
                <a:ea typeface="ＭＳ Ｐゴシック" pitchFamily="34" charset="-128"/>
              </a:defRPr>
            </a:lvl1pPr>
          </a:lstStyle>
          <a:p>
            <a:pPr>
              <a:defRPr/>
            </a:pPr>
            <a:fld id="{EA55647D-86ED-49DA-87EB-3E9648B10F3C}" type="slidenum">
              <a:rPr lang="en-US"/>
              <a:pPr>
                <a:defRPr/>
              </a:pPr>
              <a:t>‹#›</a:t>
            </a:fld>
            <a:endParaRPr lang="en-US"/>
          </a:p>
        </p:txBody>
      </p:sp>
    </p:spTree>
    <p:extLst>
      <p:ext uri="{BB962C8B-B14F-4D97-AF65-F5344CB8AC3E}">
        <p14:creationId xmlns:p14="http://schemas.microsoft.com/office/powerpoint/2010/main" val="103515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p:cNvSpPr>
            <a:spLocks noGrp="1"/>
          </p:cNvSpPr>
          <p:nvPr>
            <p:ph type="sldNum" sz="quarter" idx="4"/>
          </p:nvPr>
        </p:nvSpPr>
        <p:spPr>
          <a:xfrm>
            <a:off x="8196263" y="6249988"/>
            <a:ext cx="490537"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000">
                <a:solidFill>
                  <a:srgbClr val="898989"/>
                </a:solidFill>
                <a:latin typeface="Georgia" pitchFamily="18" charset="0"/>
                <a:ea typeface="ＭＳ Ｐゴシック" charset="-128"/>
              </a:defRPr>
            </a:lvl1pPr>
          </a:lstStyle>
          <a:p>
            <a:pPr>
              <a:defRPr/>
            </a:pPr>
            <a:fld id="{75A12303-2608-43B8-BE4B-6AF53C7C6A27}" type="slidenum">
              <a:rPr lang="en-US"/>
              <a:pPr>
                <a:defRPr/>
              </a:pPr>
              <a:t>‹#›</a:t>
            </a:fld>
            <a:endParaRPr lang="en-US" dirty="0"/>
          </a:p>
        </p:txBody>
      </p:sp>
      <p:pic>
        <p:nvPicPr>
          <p:cNvPr id="1030" name="Picture 4" descr="Department of Veterans Affairs, Veterans Health Administration, Office of Health Inform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1225" y="4953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6284913"/>
            <a:ext cx="4311650" cy="276225"/>
          </a:xfrm>
          <a:prstGeom prst="rect">
            <a:avLst/>
          </a:prstGeom>
          <a:noFill/>
        </p:spPr>
        <p:txBody>
          <a:bodyPr>
            <a:spAutoFit/>
          </a:bodyPr>
          <a:lstStyle/>
          <a:p>
            <a:pPr defTabSz="457200" eaLnBrk="1" hangingPunct="1">
              <a:defRPr/>
            </a:pPr>
            <a:r>
              <a:rPr lang="en-US" sz="1200" spc="100" dirty="0">
                <a:solidFill>
                  <a:prstClr val="white">
                    <a:lumMod val="65000"/>
                  </a:prstClr>
                </a:solidFill>
                <a:ea typeface="ＭＳ Ｐゴシック" charset="0"/>
                <a:cs typeface="ＭＳ Ｐゴシック" charset="0"/>
              </a:rPr>
              <a:t>VETERANS HEALTH ADMINISTRATION</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va.gov/services/shared_docs/career_dev.cfm" TargetMode="External"/><Relationship Id="rId2" Type="http://schemas.openxmlformats.org/officeDocument/2006/relationships/hyperlink" Target="https://www.research.va.gov/" TargetMode="External"/><Relationship Id="rId1" Type="http://schemas.openxmlformats.org/officeDocument/2006/relationships/slideLayout" Target="../slideLayouts/slideLayout2.xml"/><Relationship Id="rId4" Type="http://schemas.openxmlformats.org/officeDocument/2006/relationships/hyperlink" Target="mailto:vhacocadereview@va.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138" y="3759200"/>
            <a:ext cx="8507412" cy="2147888"/>
          </a:xfrm>
        </p:spPr>
        <p:txBody>
          <a:bodyPr>
            <a:normAutofit fontScale="90000"/>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sz="1600" b="0" dirty="0"/>
          </a:p>
        </p:txBody>
      </p:sp>
      <p:sp>
        <p:nvSpPr>
          <p:cNvPr id="3" name="Subtitle 2"/>
          <p:cNvSpPr>
            <a:spLocks noGrp="1"/>
          </p:cNvSpPr>
          <p:nvPr>
            <p:ph type="subTitle" idx="1"/>
          </p:nvPr>
        </p:nvSpPr>
        <p:spPr>
          <a:xfrm>
            <a:off x="357188" y="3048000"/>
            <a:ext cx="8266112" cy="1901825"/>
          </a:xfrm>
        </p:spPr>
        <p:txBody>
          <a:bodyPr/>
          <a:lstStyle/>
          <a:p>
            <a:pPr>
              <a:defRPr/>
            </a:pPr>
            <a:r>
              <a:rPr lang="en-US" sz="3200" b="1" dirty="0">
                <a:latin typeface="Georgia" panose="02040502050405020303" pitchFamily="18" charset="0"/>
              </a:rPr>
              <a:t>Jump Starting CADE Awards!</a:t>
            </a:r>
          </a:p>
          <a:p>
            <a:pPr>
              <a:defRPr/>
            </a:pPr>
            <a:endParaRPr lang="en-US" sz="1000" dirty="0">
              <a:latin typeface="Georgia" panose="02040502050405020303" pitchFamily="18" charset="0"/>
            </a:endParaRPr>
          </a:p>
          <a:p>
            <a:endParaRPr lang="en-US"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Biomedical &amp; Clinical Research Services</a:t>
            </a:r>
          </a:p>
          <a:p>
            <a:r>
              <a:rPr lang="en-US" sz="2000" dirty="0">
                <a:latin typeface="Georgia" panose="02040502050405020303" pitchFamily="18" charset="0"/>
              </a:rPr>
              <a:t>December 12, 2019</a:t>
            </a:r>
            <a:endParaRPr lang="en-US" sz="2000" b="1" i="1" dirty="0">
              <a:latin typeface="Georgia" panose="02040502050405020303" pitchFamily="18" charset="0"/>
            </a:endParaRPr>
          </a:p>
          <a:p>
            <a:endParaRPr lang="en-US" sz="1800" dirty="0">
              <a:latin typeface="Georgia" panose="02040502050405020303" pitchFamily="18" charset="0"/>
            </a:endParaRPr>
          </a:p>
          <a:p>
            <a:pPr algn="ctr">
              <a:buFont typeface="Arial" pitchFamily="34" charset="0"/>
              <a:buNone/>
              <a:defRPr/>
            </a:pPr>
            <a:endParaRPr lang="en-US" sz="2400" b="1" dirty="0"/>
          </a:p>
          <a:p>
            <a:pPr algn="ctr">
              <a:buFont typeface="Arial" pitchFamily="34" charset="0"/>
              <a:buNone/>
              <a:defRPr/>
            </a:pPr>
            <a:endParaRPr lang="en-US" sz="2400" b="1" dirty="0"/>
          </a:p>
          <a:p>
            <a:pPr algn="ctr">
              <a:buFont typeface="Arial" pitchFamily="34" charset="0"/>
              <a:buNone/>
              <a:defRPr/>
            </a:pPr>
            <a:endParaRPr lang="en-US" b="1" spc="100" dirty="0">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6096000"/>
            <a:ext cx="666750" cy="6593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4177F-2044-420A-9157-9E70171A10E4}"/>
              </a:ext>
            </a:extLst>
          </p:cNvPr>
          <p:cNvSpPr>
            <a:spLocks noGrp="1"/>
          </p:cNvSpPr>
          <p:nvPr>
            <p:ph type="title"/>
          </p:nvPr>
        </p:nvSpPr>
        <p:spPr/>
        <p:txBody>
          <a:bodyPr anchor="b"/>
          <a:lstStyle/>
          <a:p>
            <a:r>
              <a:rPr lang="en-US" sz="3200" dirty="0"/>
              <a:t>CDA-1 for Psychiatry</a:t>
            </a:r>
          </a:p>
        </p:txBody>
      </p:sp>
      <p:graphicFrame>
        <p:nvGraphicFramePr>
          <p:cNvPr id="8" name="Content Placeholder 5">
            <a:extLst>
              <a:ext uri="{FF2B5EF4-FFF2-40B4-BE49-F238E27FC236}">
                <a16:creationId xmlns:a16="http://schemas.microsoft.com/office/drawing/2014/main" id="{D468C989-6D87-425D-9442-C7B929DAE731}"/>
              </a:ext>
            </a:extLst>
          </p:cNvPr>
          <p:cNvGraphicFramePr>
            <a:graphicFrameLocks noGrp="1"/>
          </p:cNvGraphicFramePr>
          <p:nvPr>
            <p:ph idx="1"/>
            <p:extLst>
              <p:ext uri="{D42A27DB-BD31-4B8C-83A1-F6EECF244321}">
                <p14:modId xmlns:p14="http://schemas.microsoft.com/office/powerpoint/2010/main" val="1314500715"/>
              </p:ext>
            </p:extLst>
          </p:nvPr>
        </p:nvGraphicFramePr>
        <p:xfrm>
          <a:off x="457200" y="1935163"/>
          <a:ext cx="8229600" cy="309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2D3B5DC-43F8-45EB-933E-3966D39A3E9D}"/>
              </a:ext>
            </a:extLst>
          </p:cNvPr>
          <p:cNvSpPr>
            <a:spLocks noGrp="1"/>
          </p:cNvSpPr>
          <p:nvPr>
            <p:ph type="sldNum" sz="quarter" idx="4294967295"/>
          </p:nvPr>
        </p:nvSpPr>
        <p:spPr>
          <a:xfrm>
            <a:off x="6299200" y="635635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3FA2A-8F9B-451F-B59F-50F63039564D}" type="slidenum">
              <a:rPr lang="en-US" smtClean="0"/>
              <a:pPr/>
              <a:t>10</a:t>
            </a:fld>
            <a:endParaRPr lang="en-US"/>
          </a:p>
        </p:txBody>
      </p:sp>
      <p:pic>
        <p:nvPicPr>
          <p:cNvPr id="7" name="Picture 6">
            <a:extLst>
              <a:ext uri="{FF2B5EF4-FFF2-40B4-BE49-F238E27FC236}">
                <a16:creationId xmlns:a16="http://schemas.microsoft.com/office/drawing/2014/main" id="{C437636A-6981-4882-9E89-2DE593CD8711}"/>
              </a:ext>
            </a:extLst>
          </p:cNvPr>
          <p:cNvPicPr>
            <a:picLocks noChangeAspect="1"/>
          </p:cNvPicPr>
          <p:nvPr/>
        </p:nvPicPr>
        <p:blipFill>
          <a:blip r:embed="rId7"/>
          <a:stretch>
            <a:fillRect/>
          </a:stretch>
        </p:blipFill>
        <p:spPr>
          <a:xfrm>
            <a:off x="5791200" y="5110360"/>
            <a:ext cx="2411100" cy="1611115"/>
          </a:xfrm>
          <a:prstGeom prst="rect">
            <a:avLst/>
          </a:prstGeom>
        </p:spPr>
      </p:pic>
    </p:spTree>
    <p:extLst>
      <p:ext uri="{BB962C8B-B14F-4D97-AF65-F5344CB8AC3E}">
        <p14:creationId xmlns:p14="http://schemas.microsoft.com/office/powerpoint/2010/main" val="328466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926E83-C25C-4DD9-9B4B-83384BF5C81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3FA2A-8F9B-451F-B59F-50F63039564D}" type="slidenum">
              <a:rPr lang="en-US" smtClean="0"/>
              <a:pPr/>
              <a:t>11</a:t>
            </a:fld>
            <a:endParaRPr lang="en-US"/>
          </a:p>
        </p:txBody>
      </p:sp>
      <p:sp>
        <p:nvSpPr>
          <p:cNvPr id="4" name="Title 3">
            <a:extLst>
              <a:ext uri="{FF2B5EF4-FFF2-40B4-BE49-F238E27FC236}">
                <a16:creationId xmlns:a16="http://schemas.microsoft.com/office/drawing/2014/main" id="{57408A33-3F93-444B-822D-692AC4F37017}"/>
              </a:ext>
            </a:extLst>
          </p:cNvPr>
          <p:cNvSpPr>
            <a:spLocks noGrp="1"/>
          </p:cNvSpPr>
          <p:nvPr>
            <p:ph type="title"/>
          </p:nvPr>
        </p:nvSpPr>
        <p:spPr>
          <a:xfrm>
            <a:off x="288925" y="838200"/>
            <a:ext cx="8397875" cy="723900"/>
          </a:xfrm>
        </p:spPr>
        <p:txBody>
          <a:bodyPr/>
          <a:lstStyle/>
          <a:p>
            <a:r>
              <a:rPr lang="en-US" sz="3200" dirty="0"/>
              <a:t>Career Development Transition Award (CDTA) for Psychiatry</a:t>
            </a:r>
          </a:p>
        </p:txBody>
      </p:sp>
      <p:graphicFrame>
        <p:nvGraphicFramePr>
          <p:cNvPr id="6" name="Content Placeholder 5">
            <a:extLst>
              <a:ext uri="{FF2B5EF4-FFF2-40B4-BE49-F238E27FC236}">
                <a16:creationId xmlns:a16="http://schemas.microsoft.com/office/drawing/2014/main" id="{C2DA0958-204B-49D3-876A-23CB9933817C}"/>
              </a:ext>
            </a:extLst>
          </p:cNvPr>
          <p:cNvGraphicFramePr>
            <a:graphicFrameLocks noGrp="1"/>
          </p:cNvGraphicFramePr>
          <p:nvPr>
            <p:ph idx="1"/>
            <p:extLst>
              <p:ext uri="{D42A27DB-BD31-4B8C-83A1-F6EECF244321}">
                <p14:modId xmlns:p14="http://schemas.microsoft.com/office/powerpoint/2010/main" val="498295464"/>
              </p:ext>
            </p:extLst>
          </p:nvPr>
        </p:nvGraphicFramePr>
        <p:xfrm>
          <a:off x="288925" y="1828800"/>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28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D3B5DC-43F8-45EB-933E-3966D39A3E9D}"/>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3FA2A-8F9B-451F-B59F-50F63039564D}" type="slidenum">
              <a:rPr lang="en-US" smtClean="0"/>
              <a:pPr/>
              <a:t>12</a:t>
            </a:fld>
            <a:endParaRPr lang="en-US"/>
          </a:p>
        </p:txBody>
      </p:sp>
      <p:sp>
        <p:nvSpPr>
          <p:cNvPr id="4" name="Title 3">
            <a:extLst>
              <a:ext uri="{FF2B5EF4-FFF2-40B4-BE49-F238E27FC236}">
                <a16:creationId xmlns:a16="http://schemas.microsoft.com/office/drawing/2014/main" id="{DF64177F-2044-420A-9157-9E70171A10E4}"/>
              </a:ext>
            </a:extLst>
          </p:cNvPr>
          <p:cNvSpPr>
            <a:spLocks noGrp="1"/>
          </p:cNvSpPr>
          <p:nvPr>
            <p:ph type="title"/>
          </p:nvPr>
        </p:nvSpPr>
        <p:spPr>
          <a:xfrm>
            <a:off x="417226" y="199481"/>
            <a:ext cx="8397875" cy="1324519"/>
          </a:xfrm>
        </p:spPr>
        <p:txBody>
          <a:bodyPr/>
          <a:lstStyle/>
          <a:p>
            <a:r>
              <a:rPr lang="en-US" sz="3200" dirty="0"/>
              <a:t>Research Support: Focus on Psychiatry Pathway</a:t>
            </a:r>
          </a:p>
        </p:txBody>
      </p:sp>
      <p:graphicFrame>
        <p:nvGraphicFramePr>
          <p:cNvPr id="11" name="Content Placeholder 4">
            <a:extLst>
              <a:ext uri="{FF2B5EF4-FFF2-40B4-BE49-F238E27FC236}">
                <a16:creationId xmlns:a16="http://schemas.microsoft.com/office/drawing/2014/main" id="{97F2529F-F8C1-435E-98EE-4A0A98EAD35C}"/>
              </a:ext>
            </a:extLst>
          </p:cNvPr>
          <p:cNvGraphicFramePr>
            <a:graphicFrameLocks noGrp="1"/>
          </p:cNvGraphicFramePr>
          <p:nvPr>
            <p:ph idx="1"/>
            <p:extLst>
              <p:ext uri="{D42A27DB-BD31-4B8C-83A1-F6EECF244321}">
                <p14:modId xmlns:p14="http://schemas.microsoft.com/office/powerpoint/2010/main" val="3189396626"/>
              </p:ext>
            </p:extLst>
          </p:nvPr>
        </p:nvGraphicFramePr>
        <p:xfrm>
          <a:off x="417226" y="1676400"/>
          <a:ext cx="8142157" cy="4585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tar: 7 Points 1">
            <a:extLst>
              <a:ext uri="{FF2B5EF4-FFF2-40B4-BE49-F238E27FC236}">
                <a16:creationId xmlns:a16="http://schemas.microsoft.com/office/drawing/2014/main" id="{32A22D23-7FCF-4D2E-A35D-73FE1468A782}"/>
              </a:ext>
            </a:extLst>
          </p:cNvPr>
          <p:cNvSpPr/>
          <p:nvPr/>
        </p:nvSpPr>
        <p:spPr>
          <a:xfrm>
            <a:off x="5360277" y="1524000"/>
            <a:ext cx="1345323" cy="825063"/>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latin typeface="Georgia Pro" panose="020B0604020202020204" pitchFamily="18" charset="0"/>
              </a:rPr>
              <a:t>New</a:t>
            </a:r>
          </a:p>
        </p:txBody>
      </p:sp>
      <p:sp>
        <p:nvSpPr>
          <p:cNvPr id="6" name="Star: 7 Points 5">
            <a:extLst>
              <a:ext uri="{FF2B5EF4-FFF2-40B4-BE49-F238E27FC236}">
                <a16:creationId xmlns:a16="http://schemas.microsoft.com/office/drawing/2014/main" id="{4056229C-C8C8-42B3-AEF3-08B4AA2159B7}"/>
              </a:ext>
            </a:extLst>
          </p:cNvPr>
          <p:cNvSpPr/>
          <p:nvPr/>
        </p:nvSpPr>
        <p:spPr>
          <a:xfrm>
            <a:off x="5360277" y="4939863"/>
            <a:ext cx="1345323" cy="825063"/>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latin typeface="Georgia Pro" panose="020B0604020202020204" pitchFamily="18" charset="0"/>
              </a:rPr>
              <a:t>New</a:t>
            </a:r>
          </a:p>
        </p:txBody>
      </p:sp>
    </p:spTree>
    <p:extLst>
      <p:ext uri="{BB962C8B-B14F-4D97-AF65-F5344CB8AC3E}">
        <p14:creationId xmlns:p14="http://schemas.microsoft.com/office/powerpoint/2010/main" val="257510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D69D-E06E-475F-A7EE-84B7D5C98798}"/>
              </a:ext>
            </a:extLst>
          </p:cNvPr>
          <p:cNvSpPr>
            <a:spLocks noGrp="1"/>
          </p:cNvSpPr>
          <p:nvPr>
            <p:ph type="title"/>
          </p:nvPr>
        </p:nvSpPr>
        <p:spPr/>
        <p:txBody>
          <a:bodyPr/>
          <a:lstStyle/>
          <a:p>
            <a:r>
              <a:rPr lang="en-US" sz="3200" dirty="0"/>
              <a:t>CADE Applications May Make Use of Million Veteran Program</a:t>
            </a:r>
          </a:p>
        </p:txBody>
      </p:sp>
      <p:sp>
        <p:nvSpPr>
          <p:cNvPr id="4" name="Slide Number Placeholder 3">
            <a:extLst>
              <a:ext uri="{FF2B5EF4-FFF2-40B4-BE49-F238E27FC236}">
                <a16:creationId xmlns:a16="http://schemas.microsoft.com/office/drawing/2014/main" id="{33E11A57-F250-4A84-B8ED-C5D4954638CE}"/>
              </a:ext>
            </a:extLst>
          </p:cNvPr>
          <p:cNvSpPr>
            <a:spLocks noGrp="1"/>
          </p:cNvSpPr>
          <p:nvPr>
            <p:ph type="sldNum" sz="quarter" idx="10"/>
          </p:nvPr>
        </p:nvSpPr>
        <p:spPr/>
        <p:txBody>
          <a:bodyPr/>
          <a:lstStyle/>
          <a:p>
            <a:pPr>
              <a:defRPr/>
            </a:pPr>
            <a:fld id="{151CE3DE-110E-4C1C-B92F-3C5438148727}" type="slidenum">
              <a:rPr lang="en-US" smtClean="0"/>
              <a:pPr>
                <a:defRPr/>
              </a:pPr>
              <a:t>13</a:t>
            </a:fld>
            <a:endParaRPr lang="en-US"/>
          </a:p>
        </p:txBody>
      </p:sp>
      <p:pic>
        <p:nvPicPr>
          <p:cNvPr id="8" name="Content Placeholder 7">
            <a:extLst>
              <a:ext uri="{FF2B5EF4-FFF2-40B4-BE49-F238E27FC236}">
                <a16:creationId xmlns:a16="http://schemas.microsoft.com/office/drawing/2014/main" id="{BDFC3D92-28FC-4178-820B-BDE830BE2993}"/>
              </a:ext>
            </a:extLst>
          </p:cNvPr>
          <p:cNvPicPr>
            <a:picLocks noGrp="1" noChangeAspect="1"/>
          </p:cNvPicPr>
          <p:nvPr>
            <p:ph idx="1"/>
          </p:nvPr>
        </p:nvPicPr>
        <p:blipFill>
          <a:blip r:embed="rId2"/>
          <a:stretch>
            <a:fillRect/>
          </a:stretch>
        </p:blipFill>
        <p:spPr>
          <a:xfrm>
            <a:off x="381000" y="1976904"/>
            <a:ext cx="8229600" cy="4107517"/>
          </a:xfrm>
          <a:prstGeom prst="rect">
            <a:avLst/>
          </a:prstGeom>
        </p:spPr>
      </p:pic>
    </p:spTree>
    <p:extLst>
      <p:ext uri="{BB962C8B-B14F-4D97-AF65-F5344CB8AC3E}">
        <p14:creationId xmlns:p14="http://schemas.microsoft.com/office/powerpoint/2010/main" val="219557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5019-FC91-4ECB-BE3E-595990D387C8}"/>
              </a:ext>
            </a:extLst>
          </p:cNvPr>
          <p:cNvSpPr>
            <a:spLocks noGrp="1"/>
          </p:cNvSpPr>
          <p:nvPr>
            <p:ph type="title"/>
          </p:nvPr>
        </p:nvSpPr>
        <p:spPr/>
        <p:txBody>
          <a:bodyPr/>
          <a:lstStyle/>
          <a:p>
            <a:r>
              <a:rPr lang="en-US" sz="3200" dirty="0"/>
              <a:t>Our Philosophy for the CADE Program</a:t>
            </a:r>
          </a:p>
        </p:txBody>
      </p:sp>
      <p:sp>
        <p:nvSpPr>
          <p:cNvPr id="3" name="Content Placeholder 2">
            <a:extLst>
              <a:ext uri="{FF2B5EF4-FFF2-40B4-BE49-F238E27FC236}">
                <a16:creationId xmlns:a16="http://schemas.microsoft.com/office/drawing/2014/main" id="{DD919E47-16C4-4E59-8547-E3ABCEBA7DC9}"/>
              </a:ext>
            </a:extLst>
          </p:cNvPr>
          <p:cNvSpPr>
            <a:spLocks noGrp="1"/>
          </p:cNvSpPr>
          <p:nvPr>
            <p:ph idx="1"/>
          </p:nvPr>
        </p:nvSpPr>
        <p:spPr>
          <a:xfrm>
            <a:off x="457200" y="1752600"/>
            <a:ext cx="8229600" cy="4373563"/>
          </a:xfrm>
        </p:spPr>
        <p:txBody>
          <a:bodyPr/>
          <a:lstStyle/>
          <a:p>
            <a:r>
              <a:rPr lang="en-US" sz="2200" dirty="0"/>
              <a:t>VA has a critical need for strongly trained clinicians and non-clinicians to be the next generation of scientists and VA leaders</a:t>
            </a:r>
          </a:p>
          <a:p>
            <a:r>
              <a:rPr lang="en-US" sz="2200" dirty="0"/>
              <a:t>Setting the program up similar to NIH K award makes VA very competitive in attracting applicants</a:t>
            </a:r>
          </a:p>
          <a:p>
            <a:r>
              <a:rPr lang="en-US" sz="2200" dirty="0"/>
              <a:t>The mentoring team is critical to the success of an award, from the Letter of Intent stage through completion and onto independence</a:t>
            </a:r>
          </a:p>
          <a:p>
            <a:r>
              <a:rPr lang="en-US" sz="2200" dirty="0"/>
              <a:t>Our investment is extremely valuable – salary support plus research support, etc.</a:t>
            </a:r>
          </a:p>
          <a:p>
            <a:pPr marL="0" indent="0">
              <a:buNone/>
            </a:pPr>
            <a:endParaRPr lang="en-US" sz="2400" b="1" dirty="0"/>
          </a:p>
          <a:p>
            <a:pPr marL="0" indent="0">
              <a:buNone/>
            </a:pPr>
            <a:r>
              <a:rPr lang="en-US" sz="2400" b="1" dirty="0"/>
              <a:t>AVERAGE TOTAL COST OF AN MD:	$1,412,291</a:t>
            </a:r>
          </a:p>
          <a:p>
            <a:pPr marL="0" indent="0">
              <a:buNone/>
            </a:pPr>
            <a:r>
              <a:rPr lang="en-US" sz="2400" b="1" dirty="0"/>
              <a:t>AVERAGE TOTAL COST OF A PHD:	$963, 404</a:t>
            </a:r>
          </a:p>
          <a:p>
            <a:pPr marL="0" indent="0">
              <a:buNone/>
            </a:pPr>
            <a:r>
              <a:rPr lang="en-US" dirty="0"/>
              <a:t>	</a:t>
            </a:r>
          </a:p>
        </p:txBody>
      </p:sp>
      <p:sp>
        <p:nvSpPr>
          <p:cNvPr id="4" name="Slide Number Placeholder 3">
            <a:extLst>
              <a:ext uri="{FF2B5EF4-FFF2-40B4-BE49-F238E27FC236}">
                <a16:creationId xmlns:a16="http://schemas.microsoft.com/office/drawing/2014/main" id="{B715EE14-458B-43A8-BF98-DAE9A4CB5EC0}"/>
              </a:ext>
            </a:extLst>
          </p:cNvPr>
          <p:cNvSpPr>
            <a:spLocks noGrp="1"/>
          </p:cNvSpPr>
          <p:nvPr>
            <p:ph type="sldNum" sz="quarter" idx="10"/>
          </p:nvPr>
        </p:nvSpPr>
        <p:spPr/>
        <p:txBody>
          <a:bodyPr/>
          <a:lstStyle/>
          <a:p>
            <a:pPr>
              <a:defRPr/>
            </a:pPr>
            <a:fld id="{151CE3DE-110E-4C1C-B92F-3C5438148727}" type="slidenum">
              <a:rPr lang="en-US" smtClean="0"/>
              <a:pPr>
                <a:defRPr/>
              </a:pPr>
              <a:t>14</a:t>
            </a:fld>
            <a:endParaRPr lang="en-US"/>
          </a:p>
        </p:txBody>
      </p:sp>
    </p:spTree>
    <p:extLst>
      <p:ext uri="{BB962C8B-B14F-4D97-AF65-F5344CB8AC3E}">
        <p14:creationId xmlns:p14="http://schemas.microsoft.com/office/powerpoint/2010/main" val="416669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F4AF-3927-446B-9E6F-6CF7333FF783}"/>
              </a:ext>
            </a:extLst>
          </p:cNvPr>
          <p:cNvSpPr>
            <a:spLocks noGrp="1"/>
          </p:cNvSpPr>
          <p:nvPr>
            <p:ph type="title"/>
          </p:nvPr>
        </p:nvSpPr>
        <p:spPr/>
        <p:txBody>
          <a:bodyPr/>
          <a:lstStyle/>
          <a:p>
            <a:r>
              <a:rPr lang="en-US" sz="3200" dirty="0"/>
              <a:t>Our Discussion Today</a:t>
            </a:r>
          </a:p>
        </p:txBody>
      </p:sp>
      <p:sp>
        <p:nvSpPr>
          <p:cNvPr id="3" name="Content Placeholder 2">
            <a:extLst>
              <a:ext uri="{FF2B5EF4-FFF2-40B4-BE49-F238E27FC236}">
                <a16:creationId xmlns:a16="http://schemas.microsoft.com/office/drawing/2014/main" id="{BDF6591F-1A34-4F92-A9DA-192EC8A83AFD}"/>
              </a:ext>
            </a:extLst>
          </p:cNvPr>
          <p:cNvSpPr>
            <a:spLocks noGrp="1"/>
          </p:cNvSpPr>
          <p:nvPr>
            <p:ph idx="1"/>
          </p:nvPr>
        </p:nvSpPr>
        <p:spPr>
          <a:xfrm>
            <a:off x="457200" y="1676400"/>
            <a:ext cx="8229600" cy="4449763"/>
          </a:xfrm>
        </p:spPr>
        <p:txBody>
          <a:bodyPr/>
          <a:lstStyle/>
          <a:p>
            <a:r>
              <a:rPr lang="en-US" sz="2000" dirty="0"/>
              <a:t>We need these awards to execute smoothly and efficiently once approved to be funded</a:t>
            </a:r>
          </a:p>
          <a:p>
            <a:r>
              <a:rPr lang="en-US" sz="2000" dirty="0"/>
              <a:t>Awardees talk to us about how challenging it is to even know how to spend their money:</a:t>
            </a:r>
          </a:p>
          <a:p>
            <a:pPr lvl="1"/>
            <a:r>
              <a:rPr lang="en-US" sz="2000" dirty="0"/>
              <a:t>Contracting</a:t>
            </a:r>
          </a:p>
          <a:p>
            <a:pPr lvl="1"/>
            <a:r>
              <a:rPr lang="en-US" sz="2000" dirty="0"/>
              <a:t>Hiring</a:t>
            </a:r>
          </a:p>
          <a:p>
            <a:pPr lvl="1"/>
            <a:r>
              <a:rPr lang="en-US" sz="2000" dirty="0"/>
              <a:t>Etc.</a:t>
            </a:r>
          </a:p>
          <a:p>
            <a:r>
              <a:rPr lang="en-US" sz="2000" dirty="0"/>
              <a:t>We hold a start up call with new awardees to walk through the orientation steps</a:t>
            </a:r>
          </a:p>
          <a:p>
            <a:r>
              <a:rPr lang="en-US" sz="2000" dirty="0"/>
              <a:t>We need your help to make sure that this is working at the local level</a:t>
            </a:r>
            <a:endParaRPr lang="en-US" dirty="0"/>
          </a:p>
          <a:p>
            <a:pPr marL="0" indent="0" algn="ctr">
              <a:buNone/>
            </a:pPr>
            <a:r>
              <a:rPr lang="en-US" sz="4400" dirty="0"/>
              <a:t>Let’s Talk!</a:t>
            </a:r>
          </a:p>
          <a:p>
            <a:pPr marL="457200" lvl="1" indent="0">
              <a:buNone/>
            </a:pPr>
            <a:endParaRPr lang="en-US" dirty="0"/>
          </a:p>
        </p:txBody>
      </p:sp>
      <p:sp>
        <p:nvSpPr>
          <p:cNvPr id="4" name="Slide Number Placeholder 3">
            <a:extLst>
              <a:ext uri="{FF2B5EF4-FFF2-40B4-BE49-F238E27FC236}">
                <a16:creationId xmlns:a16="http://schemas.microsoft.com/office/drawing/2014/main" id="{04813FB5-FE56-4B1F-A313-6B893B574FDC}"/>
              </a:ext>
            </a:extLst>
          </p:cNvPr>
          <p:cNvSpPr>
            <a:spLocks noGrp="1"/>
          </p:cNvSpPr>
          <p:nvPr>
            <p:ph type="sldNum" sz="quarter" idx="10"/>
          </p:nvPr>
        </p:nvSpPr>
        <p:spPr/>
        <p:txBody>
          <a:bodyPr/>
          <a:lstStyle/>
          <a:p>
            <a:pPr>
              <a:defRPr/>
            </a:pPr>
            <a:fld id="{151CE3DE-110E-4C1C-B92F-3C5438148727}" type="slidenum">
              <a:rPr lang="en-US" smtClean="0"/>
              <a:pPr>
                <a:defRPr/>
              </a:pPr>
              <a:t>15</a:t>
            </a:fld>
            <a:endParaRPr lang="en-US"/>
          </a:p>
        </p:txBody>
      </p:sp>
    </p:spTree>
    <p:extLst>
      <p:ext uri="{BB962C8B-B14F-4D97-AF65-F5344CB8AC3E}">
        <p14:creationId xmlns:p14="http://schemas.microsoft.com/office/powerpoint/2010/main" val="226609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BF3B-BD28-4C83-957D-2FA8FD9A6896}"/>
              </a:ext>
            </a:extLst>
          </p:cNvPr>
          <p:cNvSpPr>
            <a:spLocks noGrp="1"/>
          </p:cNvSpPr>
          <p:nvPr>
            <p:ph type="title"/>
          </p:nvPr>
        </p:nvSpPr>
        <p:spPr/>
        <p:txBody>
          <a:bodyPr/>
          <a:lstStyle/>
          <a:p>
            <a:r>
              <a:rPr lang="en-US" sz="3200" dirty="0"/>
              <a:t>Resources &amp; Contact</a:t>
            </a:r>
          </a:p>
        </p:txBody>
      </p:sp>
      <p:sp>
        <p:nvSpPr>
          <p:cNvPr id="3" name="Content Placeholder 2">
            <a:extLst>
              <a:ext uri="{FF2B5EF4-FFF2-40B4-BE49-F238E27FC236}">
                <a16:creationId xmlns:a16="http://schemas.microsoft.com/office/drawing/2014/main" id="{4059CC82-E94E-4E22-9D6A-531378B2FB9E}"/>
              </a:ext>
            </a:extLst>
          </p:cNvPr>
          <p:cNvSpPr>
            <a:spLocks noGrp="1"/>
          </p:cNvSpPr>
          <p:nvPr>
            <p:ph idx="1"/>
          </p:nvPr>
        </p:nvSpPr>
        <p:spPr/>
        <p:txBody>
          <a:bodyPr/>
          <a:lstStyle/>
          <a:p>
            <a:pPr>
              <a:buFont typeface="Wingdings" panose="05000000000000000000" pitchFamily="2" charset="2"/>
              <a:buChar char="v"/>
            </a:pPr>
            <a:r>
              <a:rPr lang="en-US" sz="2400" dirty="0"/>
              <a:t>VA Research Main Website: </a:t>
            </a:r>
            <a:r>
              <a:rPr lang="en-US" sz="2400" dirty="0">
                <a:hlinkClick r:id="rId2"/>
              </a:rPr>
              <a:t>https://www.research.va.gov/</a:t>
            </a:r>
            <a:endParaRPr lang="en-US" sz="2400" dirty="0"/>
          </a:p>
          <a:p>
            <a:pPr marL="0" indent="0">
              <a:buNone/>
            </a:pPr>
            <a:endParaRPr lang="en-US" sz="2400" dirty="0"/>
          </a:p>
          <a:p>
            <a:pPr>
              <a:buFont typeface="Wingdings" panose="05000000000000000000" pitchFamily="2" charset="2"/>
              <a:buChar char="v"/>
            </a:pPr>
            <a:r>
              <a:rPr lang="en-US" sz="2400" dirty="0"/>
              <a:t>BLRD &amp; CSRD Career Development Program: </a:t>
            </a:r>
            <a:r>
              <a:rPr lang="en-US" sz="2400" dirty="0">
                <a:hlinkClick r:id="rId3"/>
              </a:rPr>
              <a:t>https://www.research.va.gov/services/shared_docs/career_dev.cfm</a:t>
            </a:r>
            <a:endParaRPr lang="en-US" sz="2400" dirty="0"/>
          </a:p>
          <a:p>
            <a:pPr marL="0" indent="0">
              <a:buNone/>
            </a:pPr>
            <a:endParaRPr lang="en-US" sz="2400" dirty="0"/>
          </a:p>
          <a:p>
            <a:pPr>
              <a:buFont typeface="Wingdings" panose="05000000000000000000" pitchFamily="2" charset="2"/>
              <a:buChar char="v"/>
            </a:pPr>
            <a:r>
              <a:rPr lang="en-US" sz="2400" dirty="0"/>
              <a:t>Career Development Mailbox: </a:t>
            </a:r>
            <a:r>
              <a:rPr lang="en-US" sz="2400" u="sng" dirty="0">
                <a:hlinkClick r:id="rId4"/>
              </a:rPr>
              <a:t>vhacadereview@va.gov</a:t>
            </a:r>
            <a:endParaRPr lang="en-US" sz="2400" dirty="0"/>
          </a:p>
        </p:txBody>
      </p:sp>
      <p:sp>
        <p:nvSpPr>
          <p:cNvPr id="4" name="Slide Number Placeholder 3">
            <a:extLst>
              <a:ext uri="{FF2B5EF4-FFF2-40B4-BE49-F238E27FC236}">
                <a16:creationId xmlns:a16="http://schemas.microsoft.com/office/drawing/2014/main" id="{9F3699A9-E0ED-47D5-8DEA-B8D228797E76}"/>
              </a:ext>
            </a:extLst>
          </p:cNvPr>
          <p:cNvSpPr>
            <a:spLocks noGrp="1"/>
          </p:cNvSpPr>
          <p:nvPr>
            <p:ph type="sldNum" sz="quarter" idx="10"/>
          </p:nvPr>
        </p:nvSpPr>
        <p:spPr/>
        <p:txBody>
          <a:bodyPr/>
          <a:lstStyle/>
          <a:p>
            <a:pPr>
              <a:defRPr/>
            </a:pPr>
            <a:fld id="{151CE3DE-110E-4C1C-B92F-3C5438148727}" type="slidenum">
              <a:rPr lang="en-US" smtClean="0"/>
              <a:pPr>
                <a:defRPr/>
              </a:pPr>
              <a:t>16</a:t>
            </a:fld>
            <a:endParaRPr lang="en-US"/>
          </a:p>
        </p:txBody>
      </p:sp>
    </p:spTree>
    <p:extLst>
      <p:ext uri="{BB962C8B-B14F-4D97-AF65-F5344CB8AC3E}">
        <p14:creationId xmlns:p14="http://schemas.microsoft.com/office/powerpoint/2010/main" val="267512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Questions</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53184" y="2133600"/>
            <a:ext cx="5462016" cy="3744468"/>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0"/>
          </p:nvPr>
        </p:nvSpPr>
        <p:spPr/>
        <p:txBody>
          <a:bodyPr/>
          <a:lstStyle/>
          <a:p>
            <a:pPr>
              <a:defRPr/>
            </a:pPr>
            <a:fld id="{151CE3DE-110E-4C1C-B92F-3C5438148727}" type="slidenum">
              <a:rPr lang="en-US" smtClean="0"/>
              <a:pPr>
                <a:defRPr/>
              </a:pPr>
              <a:t>17</a:t>
            </a:fld>
            <a:endParaRPr lang="en-US"/>
          </a:p>
        </p:txBody>
      </p:sp>
    </p:spTree>
    <p:extLst>
      <p:ext uri="{BB962C8B-B14F-4D97-AF65-F5344CB8AC3E}">
        <p14:creationId xmlns:p14="http://schemas.microsoft.com/office/powerpoint/2010/main" val="68777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Career Development Deadlines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8584945"/>
              </p:ext>
            </p:extLst>
          </p:nvPr>
        </p:nvGraphicFramePr>
        <p:xfrm>
          <a:off x="304800" y="1935163"/>
          <a:ext cx="8382001" cy="3822321"/>
        </p:xfrm>
        <a:graphic>
          <a:graphicData uri="http://schemas.openxmlformats.org/drawingml/2006/table">
            <a:tbl>
              <a:tblPr firstRow="1" bandRow="1">
                <a:tableStyleId>{5C22544A-7EE6-4342-B048-85BDC9FD1C3A}</a:tableStyleId>
              </a:tblPr>
              <a:tblGrid>
                <a:gridCol w="1945822">
                  <a:extLst>
                    <a:ext uri="{9D8B030D-6E8A-4147-A177-3AD203B41FA5}">
                      <a16:colId xmlns:a16="http://schemas.microsoft.com/office/drawing/2014/main" val="20000"/>
                    </a:ext>
                  </a:extLst>
                </a:gridCol>
                <a:gridCol w="1646465">
                  <a:extLst>
                    <a:ext uri="{9D8B030D-6E8A-4147-A177-3AD203B41FA5}">
                      <a16:colId xmlns:a16="http://schemas.microsoft.com/office/drawing/2014/main" val="20001"/>
                    </a:ext>
                  </a:extLst>
                </a:gridCol>
                <a:gridCol w="2394857">
                  <a:extLst>
                    <a:ext uri="{9D8B030D-6E8A-4147-A177-3AD203B41FA5}">
                      <a16:colId xmlns:a16="http://schemas.microsoft.com/office/drawing/2014/main" val="20002"/>
                    </a:ext>
                  </a:extLst>
                </a:gridCol>
                <a:gridCol w="2394857">
                  <a:extLst>
                    <a:ext uri="{9D8B030D-6E8A-4147-A177-3AD203B41FA5}">
                      <a16:colId xmlns:a16="http://schemas.microsoft.com/office/drawing/2014/main" val="20003"/>
                    </a:ext>
                  </a:extLst>
                </a:gridCol>
              </a:tblGrid>
              <a:tr h="924128">
                <a:tc>
                  <a:txBody>
                    <a:bodyPr/>
                    <a:lstStyle/>
                    <a:p>
                      <a:r>
                        <a:rPr lang="en-US" sz="1600" dirty="0">
                          <a:solidFill>
                            <a:schemeClr val="bg2"/>
                          </a:solidFill>
                        </a:rPr>
                        <a:t>SERVICE</a:t>
                      </a:r>
                    </a:p>
                  </a:txBody>
                  <a:tcPr marL="88174" marR="88174"/>
                </a:tc>
                <a:tc>
                  <a:txBody>
                    <a:bodyPr/>
                    <a:lstStyle/>
                    <a:p>
                      <a:r>
                        <a:rPr lang="en-US" sz="1600" dirty="0">
                          <a:solidFill>
                            <a:schemeClr val="bg2"/>
                          </a:solidFill>
                        </a:rPr>
                        <a:t>LOI SUBMISSION</a:t>
                      </a:r>
                      <a:r>
                        <a:rPr lang="en-US" sz="1600" baseline="0" dirty="0">
                          <a:solidFill>
                            <a:schemeClr val="bg2"/>
                          </a:solidFill>
                        </a:rPr>
                        <a:t> DEADLINES</a:t>
                      </a:r>
                      <a:endParaRPr lang="en-US" sz="1600" dirty="0">
                        <a:solidFill>
                          <a:schemeClr val="bg2"/>
                        </a:solidFill>
                      </a:endParaRPr>
                    </a:p>
                  </a:txBody>
                  <a:tcPr marL="88174" marR="88174"/>
                </a:tc>
                <a:tc>
                  <a:txBody>
                    <a:bodyPr/>
                    <a:lstStyle/>
                    <a:p>
                      <a:r>
                        <a:rPr lang="en-US" sz="1600" dirty="0">
                          <a:solidFill>
                            <a:schemeClr val="bg2"/>
                          </a:solidFill>
                        </a:rPr>
                        <a:t>LOI SUBMISSION ADDRESS</a:t>
                      </a:r>
                    </a:p>
                  </a:txBody>
                  <a:tcPr marL="88174" marR="88174"/>
                </a:tc>
                <a:tc>
                  <a:txBody>
                    <a:bodyPr/>
                    <a:lstStyle/>
                    <a:p>
                      <a:r>
                        <a:rPr lang="en-US" sz="1600" dirty="0">
                          <a:solidFill>
                            <a:schemeClr val="bg2"/>
                          </a:solidFill>
                        </a:rPr>
                        <a:t>CONTACT</a:t>
                      </a:r>
                    </a:p>
                  </a:txBody>
                  <a:tcPr marL="88174" marR="88174"/>
                </a:tc>
                <a:extLst>
                  <a:ext uri="{0D108BD9-81ED-4DB2-BD59-A6C34878D82A}">
                    <a16:rowId xmlns:a16="http://schemas.microsoft.com/office/drawing/2014/main" val="10000"/>
                  </a:ext>
                </a:extLst>
              </a:tr>
              <a:tr h="716280">
                <a:tc>
                  <a:txBody>
                    <a:bodyPr/>
                    <a:lstStyle/>
                    <a:p>
                      <a:r>
                        <a:rPr lang="en-US" dirty="0"/>
                        <a:t>Biomedical Laboratory R&amp;D</a:t>
                      </a:r>
                    </a:p>
                  </a:txBody>
                  <a:tcPr marL="88174" marR="88174"/>
                </a:tc>
                <a:tc>
                  <a:txBody>
                    <a:bodyPr/>
                    <a:lstStyle/>
                    <a:p>
                      <a:r>
                        <a:rPr lang="en-US" dirty="0"/>
                        <a:t>May 1</a:t>
                      </a:r>
                    </a:p>
                    <a:p>
                      <a:r>
                        <a:rPr lang="en-US" dirty="0"/>
                        <a:t>November 1</a:t>
                      </a:r>
                    </a:p>
                  </a:txBody>
                  <a:tcPr marL="88174" marR="88174"/>
                </a:tc>
                <a:tc>
                  <a:txBody>
                    <a:bodyPr/>
                    <a:lstStyle/>
                    <a:p>
                      <a:r>
                        <a:rPr lang="en-US" dirty="0"/>
                        <a:t>vhacadereview@va.gov</a:t>
                      </a:r>
                    </a:p>
                  </a:txBody>
                  <a:tcPr marL="88174" marR="8817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vhacadereview@va.gov</a:t>
                      </a:r>
                    </a:p>
                    <a:p>
                      <a:endParaRPr lang="en-US" dirty="0"/>
                    </a:p>
                  </a:txBody>
                  <a:tcPr marL="88174" marR="88174"/>
                </a:tc>
                <a:extLst>
                  <a:ext uri="{0D108BD9-81ED-4DB2-BD59-A6C34878D82A}">
                    <a16:rowId xmlns:a16="http://schemas.microsoft.com/office/drawing/2014/main" val="10001"/>
                  </a:ext>
                </a:extLst>
              </a:tr>
              <a:tr h="792480">
                <a:tc>
                  <a:txBody>
                    <a:bodyPr/>
                    <a:lstStyle/>
                    <a:p>
                      <a:r>
                        <a:rPr lang="en-US" dirty="0"/>
                        <a:t>Clinical Science R&amp;D</a:t>
                      </a:r>
                    </a:p>
                  </a:txBody>
                  <a:tcPr marL="88174" marR="88174"/>
                </a:tc>
                <a:tc>
                  <a:txBody>
                    <a:bodyPr/>
                    <a:lstStyle/>
                    <a:p>
                      <a:r>
                        <a:rPr lang="en-US" dirty="0"/>
                        <a:t>May 1</a:t>
                      </a:r>
                    </a:p>
                    <a:p>
                      <a:r>
                        <a:rPr lang="en-US" dirty="0"/>
                        <a:t>November 1</a:t>
                      </a:r>
                    </a:p>
                  </a:txBody>
                  <a:tcPr marL="88174" marR="8817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vhacadereview@va.gov</a:t>
                      </a:r>
                    </a:p>
                    <a:p>
                      <a:endParaRPr lang="en-US" dirty="0"/>
                    </a:p>
                  </a:txBody>
                  <a:tcPr marL="88174" marR="8817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vhacadereview@va.gov</a:t>
                      </a:r>
                    </a:p>
                    <a:p>
                      <a:endParaRPr lang="en-US" dirty="0"/>
                    </a:p>
                  </a:txBody>
                  <a:tcPr marL="88174" marR="88174"/>
                </a:tc>
                <a:extLst>
                  <a:ext uri="{0D108BD9-81ED-4DB2-BD59-A6C34878D82A}">
                    <a16:rowId xmlns:a16="http://schemas.microsoft.com/office/drawing/2014/main" val="10002"/>
                  </a:ext>
                </a:extLst>
              </a:tr>
              <a:tr h="742544">
                <a:tc>
                  <a:txBody>
                    <a:bodyPr/>
                    <a:lstStyle/>
                    <a:p>
                      <a:r>
                        <a:rPr lang="en-US" dirty="0"/>
                        <a:t>Health Services R&amp;D</a:t>
                      </a:r>
                    </a:p>
                  </a:txBody>
                  <a:tcPr marL="88174" marR="88174"/>
                </a:tc>
                <a:tc>
                  <a:txBody>
                    <a:bodyPr/>
                    <a:lstStyle/>
                    <a:p>
                      <a:r>
                        <a:rPr lang="en-US" dirty="0"/>
                        <a:t>April 15</a:t>
                      </a:r>
                    </a:p>
                    <a:p>
                      <a:r>
                        <a:rPr lang="en-US" dirty="0"/>
                        <a:t>October 15</a:t>
                      </a:r>
                    </a:p>
                  </a:txBody>
                  <a:tcPr marL="88174" marR="88174"/>
                </a:tc>
                <a:tc>
                  <a:txBody>
                    <a:bodyPr/>
                    <a:lstStyle/>
                    <a:p>
                      <a:r>
                        <a:rPr lang="en-US" dirty="0"/>
                        <a:t>robert.small@va.gov</a:t>
                      </a:r>
                    </a:p>
                  </a:txBody>
                  <a:tcPr marL="88174" marR="88174"/>
                </a:tc>
                <a:tc>
                  <a:txBody>
                    <a:bodyPr/>
                    <a:lstStyle/>
                    <a:p>
                      <a:r>
                        <a:rPr lang="en-US" dirty="0"/>
                        <a:t>Robert Small</a:t>
                      </a:r>
                    </a:p>
                    <a:p>
                      <a:r>
                        <a:rPr lang="en-US" dirty="0"/>
                        <a:t>Robert.small@va.gov</a:t>
                      </a:r>
                    </a:p>
                  </a:txBody>
                  <a:tcPr marL="88174" marR="88174"/>
                </a:tc>
                <a:extLst>
                  <a:ext uri="{0D108BD9-81ED-4DB2-BD59-A6C34878D82A}">
                    <a16:rowId xmlns:a16="http://schemas.microsoft.com/office/drawing/2014/main" val="10003"/>
                  </a:ext>
                </a:extLst>
              </a:tr>
              <a:tr h="646889">
                <a:tc>
                  <a:txBody>
                    <a:bodyPr/>
                    <a:lstStyle/>
                    <a:p>
                      <a:r>
                        <a:rPr lang="en-US" dirty="0"/>
                        <a:t>Rehabilitation R&amp;D</a:t>
                      </a:r>
                    </a:p>
                  </a:txBody>
                  <a:tcPr marL="88174" marR="88174"/>
                </a:tc>
                <a:tc>
                  <a:txBody>
                    <a:bodyPr/>
                    <a:lstStyle/>
                    <a:p>
                      <a:r>
                        <a:rPr lang="en-US" dirty="0"/>
                        <a:t>May1</a:t>
                      </a:r>
                    </a:p>
                    <a:p>
                      <a:r>
                        <a:rPr lang="en-US" dirty="0"/>
                        <a:t>November 1</a:t>
                      </a:r>
                    </a:p>
                  </a:txBody>
                  <a:tcPr marL="88174" marR="88174"/>
                </a:tc>
                <a:tc>
                  <a:txBody>
                    <a:bodyPr/>
                    <a:lstStyle/>
                    <a:p>
                      <a:r>
                        <a:rPr lang="en-US" dirty="0"/>
                        <a:t>rrdreviews@va.gov</a:t>
                      </a:r>
                    </a:p>
                  </a:txBody>
                  <a:tcPr marL="88174" marR="88174"/>
                </a:tc>
                <a:tc>
                  <a:txBody>
                    <a:bodyPr/>
                    <a:lstStyle/>
                    <a:p>
                      <a:r>
                        <a:rPr lang="en-US" dirty="0"/>
                        <a:t>Shirley</a:t>
                      </a:r>
                      <a:r>
                        <a:rPr lang="en-US" baseline="0" dirty="0"/>
                        <a:t> </a:t>
                      </a:r>
                      <a:r>
                        <a:rPr lang="en-US" baseline="0" dirty="0" err="1"/>
                        <a:t>Groer</a:t>
                      </a:r>
                      <a:r>
                        <a:rPr lang="en-US" dirty="0"/>
                        <a:t>, PhD</a:t>
                      </a:r>
                    </a:p>
                    <a:p>
                      <a:r>
                        <a:rPr lang="en-US" dirty="0"/>
                        <a:t>shirley.groer@va.gov</a:t>
                      </a:r>
                    </a:p>
                  </a:txBody>
                  <a:tcPr marL="88174" marR="88174"/>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294967295"/>
          </p:nvPr>
        </p:nvSpPr>
        <p:spPr/>
        <p:txBody>
          <a:bodyPr/>
          <a:lstStyle/>
          <a:p>
            <a:pPr>
              <a:defRPr/>
            </a:pPr>
            <a:fld id="{69EA7DAC-4B92-4B8A-A1F7-ED60CE612542}" type="slidenum">
              <a:rPr lang="en-US" smtClean="0"/>
              <a:pPr>
                <a:defRPr/>
              </a:pPr>
              <a:t>18</a:t>
            </a:fld>
            <a:endParaRPr lang="en-US" dirty="0"/>
          </a:p>
        </p:txBody>
      </p:sp>
    </p:spTree>
    <p:extLst>
      <p:ext uri="{BB962C8B-B14F-4D97-AF65-F5344CB8AC3E}">
        <p14:creationId xmlns:p14="http://schemas.microsoft.com/office/powerpoint/2010/main" val="428297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60F4-40A5-43B3-B8DF-8D58545882CD}"/>
              </a:ext>
            </a:extLst>
          </p:cNvPr>
          <p:cNvSpPr>
            <a:spLocks noGrp="1"/>
          </p:cNvSpPr>
          <p:nvPr>
            <p:ph type="title"/>
          </p:nvPr>
        </p:nvSpPr>
        <p:spPr/>
        <p:txBody>
          <a:bodyPr/>
          <a:lstStyle/>
          <a:p>
            <a:r>
              <a:rPr lang="en-US" sz="3200" dirty="0"/>
              <a:t>How do you get started?</a:t>
            </a:r>
          </a:p>
        </p:txBody>
      </p:sp>
      <p:sp>
        <p:nvSpPr>
          <p:cNvPr id="3" name="Content Placeholder 2">
            <a:extLst>
              <a:ext uri="{FF2B5EF4-FFF2-40B4-BE49-F238E27FC236}">
                <a16:creationId xmlns:a16="http://schemas.microsoft.com/office/drawing/2014/main" id="{862E3A29-FA05-4F49-9B4A-AA3AECCD2E59}"/>
              </a:ext>
            </a:extLst>
          </p:cNvPr>
          <p:cNvSpPr>
            <a:spLocks noGrp="1"/>
          </p:cNvSpPr>
          <p:nvPr>
            <p:ph idx="1"/>
          </p:nvPr>
        </p:nvSpPr>
        <p:spPr/>
        <p:txBody>
          <a:bodyPr/>
          <a:lstStyle/>
          <a:p>
            <a:r>
              <a:rPr lang="en-US" dirty="0"/>
              <a:t>VA research is an </a:t>
            </a:r>
            <a:r>
              <a:rPr lang="en-US" u="sng" dirty="0"/>
              <a:t>intramural</a:t>
            </a:r>
            <a:r>
              <a:rPr lang="en-US" dirty="0"/>
              <a:t> program:</a:t>
            </a:r>
          </a:p>
          <a:p>
            <a:pPr lvl="1"/>
            <a:r>
              <a:rPr lang="en-US" dirty="0"/>
              <a:t>VA RFAs are not publicly available</a:t>
            </a:r>
          </a:p>
          <a:p>
            <a:pPr lvl="1"/>
            <a:r>
              <a:rPr lang="en-US" dirty="0"/>
              <a:t>In order to receive research funding you must be employed by the VA (generally at least a 5/8ths appointment)</a:t>
            </a:r>
          </a:p>
          <a:p>
            <a:pPr lvl="1"/>
            <a:r>
              <a:rPr lang="en-US" dirty="0"/>
              <a:t>Applications for ORD funding must have the support of the VA Medical Center Director</a:t>
            </a:r>
          </a:p>
          <a:p>
            <a:pPr lvl="1"/>
            <a:r>
              <a:rPr lang="en-US" dirty="0"/>
              <a:t>An investigator on the mentorship team must have current VA Merit Review funding (specific requirements vary by service and RFA)</a:t>
            </a:r>
          </a:p>
          <a:p>
            <a:r>
              <a:rPr lang="en-US" dirty="0"/>
              <a:t>Find a VA researcher who is willing to mentor you (generally needs to be someone in the field of research you wish to pursue)</a:t>
            </a:r>
          </a:p>
          <a:p>
            <a:r>
              <a:rPr lang="en-US" dirty="0">
                <a:solidFill>
                  <a:srgbClr val="FF0000"/>
                </a:solidFill>
              </a:rPr>
              <a:t>Contact the research office at your local (affiliate) VA Medical Center</a:t>
            </a:r>
          </a:p>
          <a:p>
            <a:pPr lvl="1"/>
            <a:r>
              <a:rPr lang="en-US" dirty="0"/>
              <a:t>Give you copies of the appropriate RFAs</a:t>
            </a:r>
          </a:p>
          <a:p>
            <a:pPr lvl="1"/>
            <a:r>
              <a:rPr lang="en-US" dirty="0"/>
              <a:t>Obtain a letter of support from VAMC Director with a commitment to give you a VA appointment if you are selected for an award</a:t>
            </a:r>
          </a:p>
          <a:p>
            <a:pPr lvl="1"/>
            <a:r>
              <a:rPr lang="en-US" dirty="0"/>
              <a:t>Help you navigate the application and approval process</a:t>
            </a:r>
          </a:p>
        </p:txBody>
      </p:sp>
      <p:sp>
        <p:nvSpPr>
          <p:cNvPr id="4" name="Slide Number Placeholder 3">
            <a:extLst>
              <a:ext uri="{FF2B5EF4-FFF2-40B4-BE49-F238E27FC236}">
                <a16:creationId xmlns:a16="http://schemas.microsoft.com/office/drawing/2014/main" id="{7F39279C-9AA8-4A62-B28A-E37449B391EF}"/>
              </a:ext>
            </a:extLst>
          </p:cNvPr>
          <p:cNvSpPr>
            <a:spLocks noGrp="1"/>
          </p:cNvSpPr>
          <p:nvPr>
            <p:ph type="sldNum" sz="quarter" idx="10"/>
          </p:nvPr>
        </p:nvSpPr>
        <p:spPr/>
        <p:txBody>
          <a:bodyPr/>
          <a:lstStyle/>
          <a:p>
            <a:pPr>
              <a:defRPr/>
            </a:pPr>
            <a:fld id="{151CE3DE-110E-4C1C-B92F-3C5438148727}" type="slidenum">
              <a:rPr lang="en-US" smtClean="0"/>
              <a:pPr>
                <a:defRPr/>
              </a:pPr>
              <a:t>19</a:t>
            </a:fld>
            <a:endParaRPr lang="en-US"/>
          </a:p>
        </p:txBody>
      </p:sp>
    </p:spTree>
    <p:extLst>
      <p:ext uri="{BB962C8B-B14F-4D97-AF65-F5344CB8AC3E}">
        <p14:creationId xmlns:p14="http://schemas.microsoft.com/office/powerpoint/2010/main" val="59369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DA8A-A914-4421-ACE8-DF16745E8DB6}"/>
              </a:ext>
            </a:extLst>
          </p:cNvPr>
          <p:cNvSpPr>
            <a:spLocks noGrp="1"/>
          </p:cNvSpPr>
          <p:nvPr>
            <p:ph type="title"/>
          </p:nvPr>
        </p:nvSpPr>
        <p:spPr/>
        <p:txBody>
          <a:bodyPr/>
          <a:lstStyle/>
          <a:p>
            <a:r>
              <a:rPr lang="en-US" sz="3200" dirty="0"/>
              <a:t>Today’s Discussion</a:t>
            </a:r>
          </a:p>
        </p:txBody>
      </p:sp>
      <p:sp>
        <p:nvSpPr>
          <p:cNvPr id="3" name="Content Placeholder 2">
            <a:extLst>
              <a:ext uri="{FF2B5EF4-FFF2-40B4-BE49-F238E27FC236}">
                <a16:creationId xmlns:a16="http://schemas.microsoft.com/office/drawing/2014/main" id="{8D93004F-4E60-4B41-AA31-57FE66A0109E}"/>
              </a:ext>
            </a:extLst>
          </p:cNvPr>
          <p:cNvSpPr>
            <a:spLocks noGrp="1"/>
          </p:cNvSpPr>
          <p:nvPr>
            <p:ph idx="1"/>
          </p:nvPr>
        </p:nvSpPr>
        <p:spPr/>
        <p:txBody>
          <a:bodyPr/>
          <a:lstStyle/>
          <a:p>
            <a:r>
              <a:rPr lang="en-US" sz="3600" dirty="0"/>
              <a:t>Overview of BLRD and CSRD Career Development Program</a:t>
            </a:r>
          </a:p>
          <a:p>
            <a:r>
              <a:rPr lang="en-US" sz="3600" dirty="0"/>
              <a:t>Our Philosophy and Need to Execute Timely</a:t>
            </a:r>
          </a:p>
          <a:p>
            <a:r>
              <a:rPr lang="en-US" sz="3600" dirty="0"/>
              <a:t>How Can We Best Help Each Other</a:t>
            </a:r>
          </a:p>
        </p:txBody>
      </p:sp>
      <p:sp>
        <p:nvSpPr>
          <p:cNvPr id="4" name="Slide Number Placeholder 3">
            <a:extLst>
              <a:ext uri="{FF2B5EF4-FFF2-40B4-BE49-F238E27FC236}">
                <a16:creationId xmlns:a16="http://schemas.microsoft.com/office/drawing/2014/main" id="{C92FCE29-D108-442D-83C0-080EEAF274FC}"/>
              </a:ext>
            </a:extLst>
          </p:cNvPr>
          <p:cNvSpPr>
            <a:spLocks noGrp="1"/>
          </p:cNvSpPr>
          <p:nvPr>
            <p:ph type="sldNum" sz="quarter" idx="10"/>
          </p:nvPr>
        </p:nvSpPr>
        <p:spPr/>
        <p:txBody>
          <a:bodyPr/>
          <a:lstStyle/>
          <a:p>
            <a:pPr>
              <a:defRPr/>
            </a:pPr>
            <a:fld id="{151CE3DE-110E-4C1C-B92F-3C5438148727}" type="slidenum">
              <a:rPr lang="en-US" smtClean="0"/>
              <a:pPr>
                <a:defRPr/>
              </a:pPr>
              <a:t>2</a:t>
            </a:fld>
            <a:endParaRPr lang="en-US"/>
          </a:p>
        </p:txBody>
      </p:sp>
    </p:spTree>
    <p:extLst>
      <p:ext uri="{BB962C8B-B14F-4D97-AF65-F5344CB8AC3E}">
        <p14:creationId xmlns:p14="http://schemas.microsoft.com/office/powerpoint/2010/main" val="211542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11A3-53E3-4826-97BD-40BCC330F6BB}"/>
              </a:ext>
            </a:extLst>
          </p:cNvPr>
          <p:cNvSpPr>
            <a:spLocks noGrp="1"/>
          </p:cNvSpPr>
          <p:nvPr>
            <p:ph type="title"/>
          </p:nvPr>
        </p:nvSpPr>
        <p:spPr/>
        <p:txBody>
          <a:bodyPr/>
          <a:lstStyle/>
          <a:p>
            <a:r>
              <a:rPr lang="en-US" sz="3200" dirty="0"/>
              <a:t>General Advice for Preparing Your CDA Application</a:t>
            </a:r>
          </a:p>
        </p:txBody>
      </p:sp>
      <p:sp>
        <p:nvSpPr>
          <p:cNvPr id="3" name="Content Placeholder 2">
            <a:extLst>
              <a:ext uri="{FF2B5EF4-FFF2-40B4-BE49-F238E27FC236}">
                <a16:creationId xmlns:a16="http://schemas.microsoft.com/office/drawing/2014/main" id="{B0B9062F-B8E7-432D-8C58-10499EF2C7BB}"/>
              </a:ext>
            </a:extLst>
          </p:cNvPr>
          <p:cNvSpPr>
            <a:spLocks noGrp="1"/>
          </p:cNvSpPr>
          <p:nvPr>
            <p:ph idx="1"/>
          </p:nvPr>
        </p:nvSpPr>
        <p:spPr/>
        <p:txBody>
          <a:bodyPr/>
          <a:lstStyle/>
          <a:p>
            <a:r>
              <a:rPr lang="en-US" dirty="0"/>
              <a:t>Think about your research interests:</a:t>
            </a:r>
          </a:p>
          <a:p>
            <a:pPr lvl="1"/>
            <a:r>
              <a:rPr lang="en-US" dirty="0"/>
              <a:t>Can they address a problem that significantly affects Veterans? </a:t>
            </a:r>
          </a:p>
          <a:p>
            <a:pPr lvl="1"/>
            <a:r>
              <a:rPr lang="en-US" dirty="0"/>
              <a:t>How will your innovations improve their lives? </a:t>
            </a:r>
          </a:p>
          <a:p>
            <a:pPr lvl="1"/>
            <a:r>
              <a:rPr lang="en-US" dirty="0"/>
              <a:t>Is your project idea distinct enough from your mentor’s research that it can be developed into your own, independent line of inquiry? </a:t>
            </a:r>
          </a:p>
          <a:p>
            <a:r>
              <a:rPr lang="en-US" dirty="0"/>
              <a:t>Select your mentorship team (especially your primary mentor) carefully! They should be well-established but also have the TIME and DESIRE to help you develop into an independent researcher.</a:t>
            </a:r>
          </a:p>
          <a:p>
            <a:r>
              <a:rPr lang="en-US" dirty="0"/>
              <a:t>Grantsmanship counts, but it is also HARD, and good grantsmanship takes EXPERIENCE! Your mentors should be helping you put together your application.</a:t>
            </a:r>
          </a:p>
          <a:p>
            <a:r>
              <a:rPr lang="en-US" dirty="0"/>
              <a:t>Demonstrate previous success (first-author papers) and a commitment to pursuing a research career (especially important for clinicians).</a:t>
            </a:r>
          </a:p>
          <a:p>
            <a:r>
              <a:rPr lang="en-US" dirty="0"/>
              <a:t>Know the rules! (e.g. Letter of Intent submission dates, eligibility requirements, budget caps, etc.)</a:t>
            </a:r>
          </a:p>
        </p:txBody>
      </p:sp>
      <p:sp>
        <p:nvSpPr>
          <p:cNvPr id="4" name="Slide Number Placeholder 3">
            <a:extLst>
              <a:ext uri="{FF2B5EF4-FFF2-40B4-BE49-F238E27FC236}">
                <a16:creationId xmlns:a16="http://schemas.microsoft.com/office/drawing/2014/main" id="{75BC2FA4-04B1-4133-9060-AE872F7D83A6}"/>
              </a:ext>
            </a:extLst>
          </p:cNvPr>
          <p:cNvSpPr>
            <a:spLocks noGrp="1"/>
          </p:cNvSpPr>
          <p:nvPr>
            <p:ph type="sldNum" sz="quarter" idx="10"/>
          </p:nvPr>
        </p:nvSpPr>
        <p:spPr/>
        <p:txBody>
          <a:bodyPr/>
          <a:lstStyle/>
          <a:p>
            <a:pPr>
              <a:defRPr/>
            </a:pPr>
            <a:fld id="{151CE3DE-110E-4C1C-B92F-3C5438148727}" type="slidenum">
              <a:rPr lang="en-US" smtClean="0"/>
              <a:pPr>
                <a:defRPr/>
              </a:pPr>
              <a:t>20</a:t>
            </a:fld>
            <a:endParaRPr lang="en-US"/>
          </a:p>
        </p:txBody>
      </p:sp>
    </p:spTree>
    <p:extLst>
      <p:ext uri="{BB962C8B-B14F-4D97-AF65-F5344CB8AC3E}">
        <p14:creationId xmlns:p14="http://schemas.microsoft.com/office/powerpoint/2010/main" val="246517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2E8C-753E-4AC1-B079-AE0FF8D2087D}"/>
              </a:ext>
            </a:extLst>
          </p:cNvPr>
          <p:cNvSpPr>
            <a:spLocks noGrp="1"/>
          </p:cNvSpPr>
          <p:nvPr>
            <p:ph type="title"/>
          </p:nvPr>
        </p:nvSpPr>
        <p:spPr/>
        <p:txBody>
          <a:bodyPr/>
          <a:lstStyle/>
          <a:p>
            <a:r>
              <a:rPr lang="en-US" sz="3200" dirty="0"/>
              <a:t>Brief Overview of CADE</a:t>
            </a:r>
          </a:p>
        </p:txBody>
      </p:sp>
      <p:sp>
        <p:nvSpPr>
          <p:cNvPr id="3" name="Content Placeholder 2">
            <a:extLst>
              <a:ext uri="{FF2B5EF4-FFF2-40B4-BE49-F238E27FC236}">
                <a16:creationId xmlns:a16="http://schemas.microsoft.com/office/drawing/2014/main" id="{58AE26E6-59B6-4C34-BD8C-B880FF0196E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7E3CDE3-24AB-49D0-8CFD-8CAD8F93F6B8}"/>
              </a:ext>
            </a:extLst>
          </p:cNvPr>
          <p:cNvSpPr>
            <a:spLocks noGrp="1"/>
          </p:cNvSpPr>
          <p:nvPr>
            <p:ph type="sldNum" sz="quarter" idx="10"/>
          </p:nvPr>
        </p:nvSpPr>
        <p:spPr/>
        <p:txBody>
          <a:bodyPr/>
          <a:lstStyle/>
          <a:p>
            <a:pPr>
              <a:defRPr/>
            </a:pPr>
            <a:fld id="{151CE3DE-110E-4C1C-B92F-3C5438148727}" type="slidenum">
              <a:rPr lang="en-US" smtClean="0"/>
              <a:pPr>
                <a:defRPr/>
              </a:pPr>
              <a:t>3</a:t>
            </a:fld>
            <a:endParaRPr lang="en-US"/>
          </a:p>
        </p:txBody>
      </p:sp>
    </p:spTree>
    <p:extLst>
      <p:ext uri="{BB962C8B-B14F-4D97-AF65-F5344CB8AC3E}">
        <p14:creationId xmlns:p14="http://schemas.microsoft.com/office/powerpoint/2010/main" val="113865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CFEF-0C14-41D2-BCCB-414D2AD59619}"/>
              </a:ext>
            </a:extLst>
          </p:cNvPr>
          <p:cNvSpPr>
            <a:spLocks noGrp="1"/>
          </p:cNvSpPr>
          <p:nvPr>
            <p:ph type="title"/>
          </p:nvPr>
        </p:nvSpPr>
        <p:spPr/>
        <p:txBody>
          <a:bodyPr/>
          <a:lstStyle/>
          <a:p>
            <a:r>
              <a:rPr lang="en-US" sz="3200" dirty="0"/>
              <a:t>Research Career Pathways</a:t>
            </a:r>
          </a:p>
        </p:txBody>
      </p:sp>
      <p:sp>
        <p:nvSpPr>
          <p:cNvPr id="4" name="Slide Number Placeholder 3">
            <a:extLst>
              <a:ext uri="{FF2B5EF4-FFF2-40B4-BE49-F238E27FC236}">
                <a16:creationId xmlns:a16="http://schemas.microsoft.com/office/drawing/2014/main" id="{A3210AE4-5EA7-42A4-836C-95A86C896FAC}"/>
              </a:ext>
            </a:extLst>
          </p:cNvPr>
          <p:cNvSpPr>
            <a:spLocks noGrp="1"/>
          </p:cNvSpPr>
          <p:nvPr>
            <p:ph type="sldNum" sz="quarter" idx="10"/>
          </p:nvPr>
        </p:nvSpPr>
        <p:spPr/>
        <p:txBody>
          <a:bodyPr/>
          <a:lstStyle/>
          <a:p>
            <a:pPr>
              <a:defRPr/>
            </a:pPr>
            <a:fld id="{151CE3DE-110E-4C1C-B92F-3C5438148727}" type="slidenum">
              <a:rPr lang="en-US" smtClean="0"/>
              <a:pPr>
                <a:defRPr/>
              </a:pPr>
              <a:t>4</a:t>
            </a:fld>
            <a:endParaRPr lang="en-US"/>
          </a:p>
        </p:txBody>
      </p:sp>
      <p:pic>
        <p:nvPicPr>
          <p:cNvPr id="5" name="Picture 4">
            <a:extLst>
              <a:ext uri="{FF2B5EF4-FFF2-40B4-BE49-F238E27FC236}">
                <a16:creationId xmlns:a16="http://schemas.microsoft.com/office/drawing/2014/main" id="{14F9131A-3ADB-4490-BE16-7792BB634107}"/>
              </a:ext>
            </a:extLst>
          </p:cNvPr>
          <p:cNvPicPr>
            <a:picLocks noChangeAspect="1"/>
          </p:cNvPicPr>
          <p:nvPr/>
        </p:nvPicPr>
        <p:blipFill>
          <a:blip r:embed="rId2"/>
          <a:stretch>
            <a:fillRect/>
          </a:stretch>
        </p:blipFill>
        <p:spPr>
          <a:xfrm>
            <a:off x="956266" y="1828800"/>
            <a:ext cx="7273334" cy="4391708"/>
          </a:xfrm>
          <a:prstGeom prst="rect">
            <a:avLst/>
          </a:prstGeom>
        </p:spPr>
      </p:pic>
    </p:spTree>
    <p:extLst>
      <p:ext uri="{BB962C8B-B14F-4D97-AF65-F5344CB8AC3E}">
        <p14:creationId xmlns:p14="http://schemas.microsoft.com/office/powerpoint/2010/main" val="348839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65E0-7846-4BD4-BC74-DB635C052F99}"/>
              </a:ext>
            </a:extLst>
          </p:cNvPr>
          <p:cNvSpPr>
            <a:spLocks noGrp="1"/>
          </p:cNvSpPr>
          <p:nvPr>
            <p:ph type="title"/>
          </p:nvPr>
        </p:nvSpPr>
        <p:spPr/>
        <p:txBody>
          <a:bodyPr/>
          <a:lstStyle/>
          <a:p>
            <a:r>
              <a:rPr lang="en-US" sz="3200" dirty="0"/>
              <a:t>Long History of Rich Support and Success with CADE</a:t>
            </a:r>
          </a:p>
        </p:txBody>
      </p:sp>
      <p:sp>
        <p:nvSpPr>
          <p:cNvPr id="3" name="Content Placeholder 2">
            <a:extLst>
              <a:ext uri="{FF2B5EF4-FFF2-40B4-BE49-F238E27FC236}">
                <a16:creationId xmlns:a16="http://schemas.microsoft.com/office/drawing/2014/main" id="{5E631B60-8868-4E59-A08A-8F52ADB0BB68}"/>
              </a:ext>
            </a:extLst>
          </p:cNvPr>
          <p:cNvSpPr>
            <a:spLocks noGrp="1"/>
          </p:cNvSpPr>
          <p:nvPr>
            <p:ph idx="1"/>
          </p:nvPr>
        </p:nvSpPr>
        <p:spPr>
          <a:xfrm>
            <a:off x="457200" y="1676400"/>
            <a:ext cx="8229600" cy="4449763"/>
          </a:xfrm>
        </p:spPr>
        <p:txBody>
          <a:bodyPr/>
          <a:lstStyle/>
          <a:p>
            <a:r>
              <a:rPr lang="en-US" sz="2400" dirty="0"/>
              <a:t>Over 50 years track record providing mentored research training</a:t>
            </a:r>
          </a:p>
          <a:p>
            <a:r>
              <a:rPr lang="en-US" sz="2400" dirty="0"/>
              <a:t>MANY awardees who stay with our VA are scientific leaders, administrative leaders, etc.</a:t>
            </a:r>
          </a:p>
          <a:p>
            <a:r>
              <a:rPr lang="en-US" sz="2400" dirty="0"/>
              <a:t>Currently we have:</a:t>
            </a:r>
          </a:p>
          <a:p>
            <a:endParaRPr lang="en-US" sz="2400" dirty="0"/>
          </a:p>
          <a:p>
            <a:endParaRPr lang="en-US" sz="2400" dirty="0"/>
          </a:p>
          <a:p>
            <a:endParaRPr lang="en-US" sz="2400" dirty="0"/>
          </a:p>
          <a:p>
            <a:r>
              <a:rPr lang="en-US" sz="2400" dirty="0"/>
              <a:t>Approximately 4 years ago, a summer institute for awardees was established, and is now conducted annually.  The last meeting generated the basis for this discussion - </a:t>
            </a:r>
          </a:p>
          <a:p>
            <a:pPr marL="457200" lvl="1" indent="0">
              <a:buNone/>
            </a:pPr>
            <a:endParaRPr lang="en-US" dirty="0"/>
          </a:p>
        </p:txBody>
      </p:sp>
      <p:sp>
        <p:nvSpPr>
          <p:cNvPr id="4" name="Slide Number Placeholder 3">
            <a:extLst>
              <a:ext uri="{FF2B5EF4-FFF2-40B4-BE49-F238E27FC236}">
                <a16:creationId xmlns:a16="http://schemas.microsoft.com/office/drawing/2014/main" id="{F0557ECF-1C56-4887-A8F7-DA06F4EAFD03}"/>
              </a:ext>
            </a:extLst>
          </p:cNvPr>
          <p:cNvSpPr>
            <a:spLocks noGrp="1"/>
          </p:cNvSpPr>
          <p:nvPr>
            <p:ph type="sldNum" sz="quarter" idx="10"/>
          </p:nvPr>
        </p:nvSpPr>
        <p:spPr/>
        <p:txBody>
          <a:bodyPr/>
          <a:lstStyle/>
          <a:p>
            <a:pPr>
              <a:defRPr/>
            </a:pPr>
            <a:fld id="{151CE3DE-110E-4C1C-B92F-3C5438148727}" type="slidenum">
              <a:rPr lang="en-US" smtClean="0"/>
              <a:pPr>
                <a:defRPr/>
              </a:pPr>
              <a:t>5</a:t>
            </a:fld>
            <a:endParaRPr lang="en-US"/>
          </a:p>
        </p:txBody>
      </p:sp>
      <p:graphicFrame>
        <p:nvGraphicFramePr>
          <p:cNvPr id="5" name="Table 4">
            <a:extLst>
              <a:ext uri="{FF2B5EF4-FFF2-40B4-BE49-F238E27FC236}">
                <a16:creationId xmlns:a16="http://schemas.microsoft.com/office/drawing/2014/main" id="{F2946199-BA77-478F-BEFA-7EE118A21F4A}"/>
              </a:ext>
            </a:extLst>
          </p:cNvPr>
          <p:cNvGraphicFramePr>
            <a:graphicFrameLocks noGrp="1"/>
          </p:cNvGraphicFramePr>
          <p:nvPr>
            <p:extLst>
              <p:ext uri="{D42A27DB-BD31-4B8C-83A1-F6EECF244321}">
                <p14:modId xmlns:p14="http://schemas.microsoft.com/office/powerpoint/2010/main" val="2028258803"/>
              </p:ext>
            </p:extLst>
          </p:nvPr>
        </p:nvGraphicFramePr>
        <p:xfrm>
          <a:off x="457200" y="3733800"/>
          <a:ext cx="8229600" cy="11125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156710298"/>
                    </a:ext>
                  </a:extLst>
                </a:gridCol>
                <a:gridCol w="2667000">
                  <a:extLst>
                    <a:ext uri="{9D8B030D-6E8A-4147-A177-3AD203B41FA5}">
                      <a16:colId xmlns:a16="http://schemas.microsoft.com/office/drawing/2014/main" val="2308775215"/>
                    </a:ext>
                  </a:extLst>
                </a:gridCol>
                <a:gridCol w="3200400">
                  <a:extLst>
                    <a:ext uri="{9D8B030D-6E8A-4147-A177-3AD203B41FA5}">
                      <a16:colId xmlns:a16="http://schemas.microsoft.com/office/drawing/2014/main" val="3042076674"/>
                    </a:ext>
                  </a:extLst>
                </a:gridCol>
              </a:tblGrid>
              <a:tr h="370840">
                <a:tc>
                  <a:txBody>
                    <a:bodyPr/>
                    <a:lstStyle/>
                    <a:p>
                      <a:pPr algn="ctr"/>
                      <a:r>
                        <a:rPr lang="en-US" b="1" dirty="0"/>
                        <a:t>Service</a:t>
                      </a:r>
                    </a:p>
                  </a:txBody>
                  <a:tcPr anchor="ctr"/>
                </a:tc>
                <a:tc>
                  <a:txBody>
                    <a:bodyPr/>
                    <a:lstStyle/>
                    <a:p>
                      <a:pPr algn="ctr"/>
                      <a:r>
                        <a:rPr lang="en-US" b="1" dirty="0"/>
                        <a:t># Awardees</a:t>
                      </a:r>
                    </a:p>
                  </a:txBody>
                  <a:tcPr anchor="ctr"/>
                </a:tc>
                <a:tc>
                  <a:txBody>
                    <a:bodyPr/>
                    <a:lstStyle/>
                    <a:p>
                      <a:pPr algn="ctr"/>
                      <a:r>
                        <a:rPr lang="en-US" b="1" dirty="0"/>
                        <a:t># VAMC with CADE Awardees</a:t>
                      </a:r>
                    </a:p>
                  </a:txBody>
                  <a:tcPr anchor="ctr"/>
                </a:tc>
                <a:extLst>
                  <a:ext uri="{0D108BD9-81ED-4DB2-BD59-A6C34878D82A}">
                    <a16:rowId xmlns:a16="http://schemas.microsoft.com/office/drawing/2014/main" val="3372497223"/>
                  </a:ext>
                </a:extLst>
              </a:tr>
              <a:tr h="370840">
                <a:tc>
                  <a:txBody>
                    <a:bodyPr/>
                    <a:lstStyle/>
                    <a:p>
                      <a:pPr algn="ctr"/>
                      <a:r>
                        <a:rPr lang="en-US" dirty="0"/>
                        <a:t>BLRD</a:t>
                      </a:r>
                    </a:p>
                  </a:txBody>
                  <a:tcPr anchor="ctr"/>
                </a:tc>
                <a:tc>
                  <a:txBody>
                    <a:bodyPr/>
                    <a:lstStyle/>
                    <a:p>
                      <a:pPr algn="ctr"/>
                      <a:r>
                        <a:rPr lang="en-US" dirty="0"/>
                        <a:t>58</a:t>
                      </a:r>
                    </a:p>
                  </a:txBody>
                  <a:tcPr anchor="ctr"/>
                </a:tc>
                <a:tc>
                  <a:txBody>
                    <a:bodyPr/>
                    <a:lstStyle/>
                    <a:p>
                      <a:pPr algn="ctr"/>
                      <a:r>
                        <a:rPr lang="en-US" dirty="0"/>
                        <a:t>33</a:t>
                      </a:r>
                    </a:p>
                  </a:txBody>
                  <a:tcPr anchor="ctr"/>
                </a:tc>
                <a:extLst>
                  <a:ext uri="{0D108BD9-81ED-4DB2-BD59-A6C34878D82A}">
                    <a16:rowId xmlns:a16="http://schemas.microsoft.com/office/drawing/2014/main" val="1181777134"/>
                  </a:ext>
                </a:extLst>
              </a:tr>
              <a:tr h="370840">
                <a:tc>
                  <a:txBody>
                    <a:bodyPr/>
                    <a:lstStyle/>
                    <a:p>
                      <a:pPr algn="ctr"/>
                      <a:r>
                        <a:rPr lang="en-US" dirty="0"/>
                        <a:t>CSRD</a:t>
                      </a:r>
                    </a:p>
                  </a:txBody>
                  <a:tcPr anchor="ctr"/>
                </a:tc>
                <a:tc>
                  <a:txBody>
                    <a:bodyPr/>
                    <a:lstStyle/>
                    <a:p>
                      <a:pPr algn="ctr"/>
                      <a:r>
                        <a:rPr lang="en-US" dirty="0"/>
                        <a:t>65</a:t>
                      </a:r>
                    </a:p>
                  </a:txBody>
                  <a:tcPr anchor="ctr"/>
                </a:tc>
                <a:tc>
                  <a:txBody>
                    <a:bodyPr/>
                    <a:lstStyle/>
                    <a:p>
                      <a:pPr algn="ctr"/>
                      <a:r>
                        <a:rPr lang="en-US" dirty="0"/>
                        <a:t>28</a:t>
                      </a:r>
                    </a:p>
                  </a:txBody>
                  <a:tcPr anchor="ctr"/>
                </a:tc>
                <a:extLst>
                  <a:ext uri="{0D108BD9-81ED-4DB2-BD59-A6C34878D82A}">
                    <a16:rowId xmlns:a16="http://schemas.microsoft.com/office/drawing/2014/main" val="935949770"/>
                  </a:ext>
                </a:extLst>
              </a:tr>
            </a:tbl>
          </a:graphicData>
        </a:graphic>
      </p:graphicFrame>
    </p:spTree>
    <p:extLst>
      <p:ext uri="{BB962C8B-B14F-4D97-AF65-F5344CB8AC3E}">
        <p14:creationId xmlns:p14="http://schemas.microsoft.com/office/powerpoint/2010/main" val="299019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D33C-C1D7-43DF-90A3-EB3E1CA99968}"/>
              </a:ext>
            </a:extLst>
          </p:cNvPr>
          <p:cNvSpPr>
            <a:spLocks noGrp="1"/>
          </p:cNvSpPr>
          <p:nvPr>
            <p:ph type="title"/>
          </p:nvPr>
        </p:nvSpPr>
        <p:spPr/>
        <p:txBody>
          <a:bodyPr/>
          <a:lstStyle/>
          <a:p>
            <a:r>
              <a:rPr lang="en-US" sz="3200" dirty="0"/>
              <a:t>Focus of the Program is CDA2 Level</a:t>
            </a:r>
          </a:p>
        </p:txBody>
      </p:sp>
      <p:graphicFrame>
        <p:nvGraphicFramePr>
          <p:cNvPr id="5" name="Content Placeholder 4">
            <a:extLst>
              <a:ext uri="{FF2B5EF4-FFF2-40B4-BE49-F238E27FC236}">
                <a16:creationId xmlns:a16="http://schemas.microsoft.com/office/drawing/2014/main" id="{B95755BE-3345-496B-8386-91CAF8F41A53}"/>
              </a:ext>
            </a:extLst>
          </p:cNvPr>
          <p:cNvGraphicFramePr>
            <a:graphicFrameLocks noGrp="1"/>
          </p:cNvGraphicFramePr>
          <p:nvPr>
            <p:ph idx="1"/>
            <p:extLst>
              <p:ext uri="{D42A27DB-BD31-4B8C-83A1-F6EECF244321}">
                <p14:modId xmlns:p14="http://schemas.microsoft.com/office/powerpoint/2010/main" val="28110425"/>
              </p:ext>
            </p:extLst>
          </p:nvPr>
        </p:nvGraphicFramePr>
        <p:xfrm>
          <a:off x="372349" y="19050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B10DAD9-739E-4555-A5BD-8F0051EF6B1A}"/>
              </a:ext>
            </a:extLst>
          </p:cNvPr>
          <p:cNvSpPr>
            <a:spLocks noGrp="1"/>
          </p:cNvSpPr>
          <p:nvPr>
            <p:ph type="sldNum" sz="quarter" idx="10"/>
          </p:nvPr>
        </p:nvSpPr>
        <p:spPr/>
        <p:txBody>
          <a:bodyPr/>
          <a:lstStyle/>
          <a:p>
            <a:pPr>
              <a:defRPr/>
            </a:pPr>
            <a:fld id="{151CE3DE-110E-4C1C-B92F-3C5438148727}" type="slidenum">
              <a:rPr lang="en-US" smtClean="0"/>
              <a:pPr>
                <a:defRPr/>
              </a:pPr>
              <a:t>6</a:t>
            </a:fld>
            <a:endParaRPr lang="en-US"/>
          </a:p>
        </p:txBody>
      </p:sp>
      <p:grpSp>
        <p:nvGrpSpPr>
          <p:cNvPr id="6" name="Group 5">
            <a:extLst>
              <a:ext uri="{FF2B5EF4-FFF2-40B4-BE49-F238E27FC236}">
                <a16:creationId xmlns:a16="http://schemas.microsoft.com/office/drawing/2014/main" id="{06FFA31C-A515-4A4B-B057-C128B77C9811}"/>
              </a:ext>
            </a:extLst>
          </p:cNvPr>
          <p:cNvGrpSpPr/>
          <p:nvPr/>
        </p:nvGrpSpPr>
        <p:grpSpPr>
          <a:xfrm>
            <a:off x="372349" y="1905000"/>
            <a:ext cx="8229600" cy="433485"/>
            <a:chOff x="0" y="37498"/>
            <a:chExt cx="8229600" cy="433485"/>
          </a:xfrm>
        </p:grpSpPr>
        <p:sp>
          <p:nvSpPr>
            <p:cNvPr id="7" name="Rectangle: Rounded Corners 6">
              <a:extLst>
                <a:ext uri="{FF2B5EF4-FFF2-40B4-BE49-F238E27FC236}">
                  <a16:creationId xmlns:a16="http://schemas.microsoft.com/office/drawing/2014/main" id="{892CB305-B741-42B6-B651-0F05209160F5}"/>
                </a:ext>
              </a:extLst>
            </p:cNvPr>
            <p:cNvSpPr/>
            <p:nvPr/>
          </p:nvSpPr>
          <p:spPr>
            <a:xfrm>
              <a:off x="0" y="37498"/>
              <a:ext cx="8229600" cy="4334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F3F47826-82CA-412D-8B9C-C9CC0EFF27BE}"/>
                </a:ext>
              </a:extLst>
            </p:cNvPr>
            <p:cNvSpPr txBox="1"/>
            <p:nvPr/>
          </p:nvSpPr>
          <p:spPr>
            <a:xfrm>
              <a:off x="21161" y="58659"/>
              <a:ext cx="8187278" cy="391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CDA-2 (IK2) </a:t>
              </a:r>
            </a:p>
          </p:txBody>
        </p:sp>
      </p:grpSp>
    </p:spTree>
    <p:extLst>
      <p:ext uri="{BB962C8B-B14F-4D97-AF65-F5344CB8AC3E}">
        <p14:creationId xmlns:p14="http://schemas.microsoft.com/office/powerpoint/2010/main" val="37322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4961-E793-4A0D-BADE-8E25CE6620DD}"/>
              </a:ext>
            </a:extLst>
          </p:cNvPr>
          <p:cNvSpPr>
            <a:spLocks noGrp="1"/>
          </p:cNvSpPr>
          <p:nvPr>
            <p:ph type="title"/>
          </p:nvPr>
        </p:nvSpPr>
        <p:spPr/>
        <p:txBody>
          <a:bodyPr/>
          <a:lstStyle/>
          <a:p>
            <a:r>
              <a:rPr lang="en-US" sz="3200" dirty="0"/>
              <a:t>Some CDA1 Level Awards Are Available</a:t>
            </a:r>
          </a:p>
        </p:txBody>
      </p:sp>
      <p:sp>
        <p:nvSpPr>
          <p:cNvPr id="4" name="Slide Number Placeholder 3">
            <a:extLst>
              <a:ext uri="{FF2B5EF4-FFF2-40B4-BE49-F238E27FC236}">
                <a16:creationId xmlns:a16="http://schemas.microsoft.com/office/drawing/2014/main" id="{BB85B115-032D-4DA3-8559-D1E9FB486B89}"/>
              </a:ext>
            </a:extLst>
          </p:cNvPr>
          <p:cNvSpPr>
            <a:spLocks noGrp="1"/>
          </p:cNvSpPr>
          <p:nvPr>
            <p:ph type="sldNum" sz="quarter" idx="10"/>
          </p:nvPr>
        </p:nvSpPr>
        <p:spPr/>
        <p:txBody>
          <a:bodyPr/>
          <a:lstStyle/>
          <a:p>
            <a:pPr>
              <a:defRPr/>
            </a:pPr>
            <a:fld id="{151CE3DE-110E-4C1C-B92F-3C5438148727}" type="slidenum">
              <a:rPr lang="en-US" smtClean="0"/>
              <a:pPr>
                <a:defRPr/>
              </a:pPr>
              <a:t>7</a:t>
            </a:fld>
            <a:endParaRPr lang="en-US" dirty="0"/>
          </a:p>
        </p:txBody>
      </p:sp>
      <p:grpSp>
        <p:nvGrpSpPr>
          <p:cNvPr id="24" name="Group 23">
            <a:extLst>
              <a:ext uri="{FF2B5EF4-FFF2-40B4-BE49-F238E27FC236}">
                <a16:creationId xmlns:a16="http://schemas.microsoft.com/office/drawing/2014/main" id="{D5574F2B-B0F9-4F0C-A63A-0477CCB052E0}"/>
              </a:ext>
            </a:extLst>
          </p:cNvPr>
          <p:cNvGrpSpPr/>
          <p:nvPr/>
        </p:nvGrpSpPr>
        <p:grpSpPr>
          <a:xfrm>
            <a:off x="457200" y="2438400"/>
            <a:ext cx="8229600" cy="1835160"/>
            <a:chOff x="0" y="460101"/>
            <a:chExt cx="8229600" cy="1835160"/>
          </a:xfrm>
        </p:grpSpPr>
        <p:sp>
          <p:nvSpPr>
            <p:cNvPr id="25" name="Rectangle 24">
              <a:extLst>
                <a:ext uri="{FF2B5EF4-FFF2-40B4-BE49-F238E27FC236}">
                  <a16:creationId xmlns:a16="http://schemas.microsoft.com/office/drawing/2014/main" id="{0ACC8F76-01C6-4785-8FEC-E58DD5CF5D70}"/>
                </a:ext>
              </a:extLst>
            </p:cNvPr>
            <p:cNvSpPr/>
            <p:nvPr/>
          </p:nvSpPr>
          <p:spPr>
            <a:xfrm>
              <a:off x="0" y="606141"/>
              <a:ext cx="8229600" cy="16891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D50BBBDC-ED76-4244-B822-802175FC1294}"/>
                </a:ext>
              </a:extLst>
            </p:cNvPr>
            <p:cNvSpPr txBox="1"/>
            <p:nvPr/>
          </p:nvSpPr>
          <p:spPr>
            <a:xfrm>
              <a:off x="0" y="460101"/>
              <a:ext cx="8229600" cy="16891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21590" rIns="120904" bIns="21590" numCol="1" spcCol="1270" anchor="t" anchorCtr="0">
              <a:noAutofit/>
            </a:bodyPr>
            <a:lstStyle/>
            <a:p>
              <a:pPr marL="342900" lvl="1" indent="-342900" algn="l" defTabSz="577850">
                <a:lnSpc>
                  <a:spcPct val="90000"/>
                </a:lnSpc>
                <a:spcBef>
                  <a:spcPct val="0"/>
                </a:spcBef>
                <a:spcAft>
                  <a:spcPct val="20000"/>
                </a:spcAft>
                <a:buFont typeface="Arial" panose="020B0604020202020204" pitchFamily="34" charset="0"/>
                <a:buChar char="•"/>
              </a:pPr>
              <a:r>
                <a:rPr lang="en-US" sz="2200" kern="1200" dirty="0"/>
                <a:t>Must be a U.S. Citizen</a:t>
              </a:r>
            </a:p>
            <a:p>
              <a:pPr marL="342900" lvl="1" indent="-342900" algn="l" defTabSz="577850">
                <a:lnSpc>
                  <a:spcPct val="90000"/>
                </a:lnSpc>
                <a:spcBef>
                  <a:spcPct val="0"/>
                </a:spcBef>
                <a:spcAft>
                  <a:spcPct val="20000"/>
                </a:spcAft>
                <a:buFont typeface="Arial" panose="020B0604020202020204" pitchFamily="34" charset="0"/>
                <a:buChar char="•"/>
              </a:pPr>
              <a:r>
                <a:rPr lang="en-US" sz="2200" kern="1200" dirty="0"/>
                <a:t>2 years of salary support (up to 6/8ths for clinicians or 8/8ths for non-clinicians)</a:t>
              </a:r>
            </a:p>
            <a:p>
              <a:pPr marL="342900" lvl="1" indent="-342900" algn="l" defTabSz="577850">
                <a:lnSpc>
                  <a:spcPct val="90000"/>
                </a:lnSpc>
                <a:spcBef>
                  <a:spcPct val="0"/>
                </a:spcBef>
                <a:spcAft>
                  <a:spcPct val="20000"/>
                </a:spcAft>
                <a:buFont typeface="Arial" panose="020B0604020202020204" pitchFamily="34" charset="0"/>
                <a:buChar char="•"/>
              </a:pPr>
              <a:r>
                <a:rPr lang="en-US" sz="2200" kern="1200" dirty="0"/>
                <a:t>Eligible applicants are within 2 years of their terminal degree (M.D., Ph.D., D.Sc., etc.) or training experience following their terminal degree (i.e., internship, fellowship, post-doc)</a:t>
              </a:r>
            </a:p>
            <a:p>
              <a:pPr marL="342900" lvl="1" indent="-342900" algn="l" defTabSz="577850">
                <a:lnSpc>
                  <a:spcPct val="90000"/>
                </a:lnSpc>
                <a:spcBef>
                  <a:spcPct val="0"/>
                </a:spcBef>
                <a:spcAft>
                  <a:spcPct val="20000"/>
                </a:spcAft>
                <a:buFont typeface="Arial" panose="020B0604020202020204" pitchFamily="34" charset="0"/>
                <a:buChar char="•"/>
              </a:pPr>
              <a:r>
                <a:rPr lang="en-US" sz="2200" kern="1200" dirty="0"/>
                <a:t>Offered by RRD for any discipline and by BLRD &amp; CSRD for licensed MD psychiatrists, US military Veterans and HBCU applicants only</a:t>
              </a:r>
            </a:p>
            <a:p>
              <a:pPr marL="342900" lvl="1" indent="-342900" algn="l" defTabSz="577850">
                <a:lnSpc>
                  <a:spcPct val="90000"/>
                </a:lnSpc>
                <a:spcBef>
                  <a:spcPct val="0"/>
                </a:spcBef>
                <a:spcAft>
                  <a:spcPct val="20000"/>
                </a:spcAft>
                <a:buFont typeface="Arial" panose="020B0604020202020204" pitchFamily="34" charset="0"/>
                <a:buChar char="•"/>
              </a:pPr>
              <a:r>
                <a:rPr lang="en-US" sz="2200" kern="1200" dirty="0"/>
                <a:t>Research support is provided by mentor and is intended to generate preliminary data and publications to support a CDA-2 application</a:t>
              </a:r>
            </a:p>
          </p:txBody>
        </p:sp>
      </p:grpSp>
      <p:grpSp>
        <p:nvGrpSpPr>
          <p:cNvPr id="27" name="Group 26">
            <a:extLst>
              <a:ext uri="{FF2B5EF4-FFF2-40B4-BE49-F238E27FC236}">
                <a16:creationId xmlns:a16="http://schemas.microsoft.com/office/drawing/2014/main" id="{120E8C8E-22A1-4676-8AA2-DBDA01C5D7CF}"/>
              </a:ext>
            </a:extLst>
          </p:cNvPr>
          <p:cNvGrpSpPr/>
          <p:nvPr/>
        </p:nvGrpSpPr>
        <p:grpSpPr>
          <a:xfrm>
            <a:off x="457200" y="1932569"/>
            <a:ext cx="8229600" cy="433485"/>
            <a:chOff x="0" y="37498"/>
            <a:chExt cx="8229600" cy="433485"/>
          </a:xfrm>
        </p:grpSpPr>
        <p:sp>
          <p:nvSpPr>
            <p:cNvPr id="28" name="Rectangle: Rounded Corners 27">
              <a:extLst>
                <a:ext uri="{FF2B5EF4-FFF2-40B4-BE49-F238E27FC236}">
                  <a16:creationId xmlns:a16="http://schemas.microsoft.com/office/drawing/2014/main" id="{377C8EBC-73AE-43EE-8199-8F48B1E8C208}"/>
                </a:ext>
              </a:extLst>
            </p:cNvPr>
            <p:cNvSpPr/>
            <p:nvPr/>
          </p:nvSpPr>
          <p:spPr>
            <a:xfrm>
              <a:off x="0" y="37498"/>
              <a:ext cx="8229600" cy="4334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53C78CA1-B5EA-44AE-A4CB-EAA942C860D5}"/>
                </a:ext>
              </a:extLst>
            </p:cNvPr>
            <p:cNvSpPr txBox="1"/>
            <p:nvPr/>
          </p:nvSpPr>
          <p:spPr>
            <a:xfrm>
              <a:off x="21161" y="58659"/>
              <a:ext cx="8187278" cy="391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CDA-1 (IK1) </a:t>
              </a:r>
            </a:p>
          </p:txBody>
        </p:sp>
      </p:grpSp>
    </p:spTree>
    <p:extLst>
      <p:ext uri="{BB962C8B-B14F-4D97-AF65-F5344CB8AC3E}">
        <p14:creationId xmlns:p14="http://schemas.microsoft.com/office/powerpoint/2010/main" val="134560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4177F-2044-420A-9157-9E70171A10E4}"/>
              </a:ext>
            </a:extLst>
          </p:cNvPr>
          <p:cNvSpPr>
            <a:spLocks noGrp="1"/>
          </p:cNvSpPr>
          <p:nvPr>
            <p:ph type="title"/>
          </p:nvPr>
        </p:nvSpPr>
        <p:spPr/>
        <p:txBody>
          <a:bodyPr/>
          <a:lstStyle/>
          <a:p>
            <a:r>
              <a:rPr lang="en-US" sz="3600" dirty="0"/>
              <a:t>Research </a:t>
            </a:r>
            <a:r>
              <a:rPr lang="en-US" sz="3200" dirty="0"/>
              <a:t>Support</a:t>
            </a:r>
            <a:r>
              <a:rPr lang="en-US" sz="3600" dirty="0"/>
              <a:t>: Focus on HBCUs</a:t>
            </a:r>
          </a:p>
        </p:txBody>
      </p:sp>
      <p:sp>
        <p:nvSpPr>
          <p:cNvPr id="5" name="Content Placeholder 4">
            <a:extLst>
              <a:ext uri="{FF2B5EF4-FFF2-40B4-BE49-F238E27FC236}">
                <a16:creationId xmlns:a16="http://schemas.microsoft.com/office/drawing/2014/main" id="{ED29614E-9A65-40FD-9CE9-7A685CEEF93E}"/>
              </a:ext>
            </a:extLst>
          </p:cNvPr>
          <p:cNvSpPr>
            <a:spLocks noGrp="1"/>
          </p:cNvSpPr>
          <p:nvPr>
            <p:ph sz="half" idx="2"/>
          </p:nvPr>
        </p:nvSpPr>
        <p:spPr>
          <a:xfrm>
            <a:off x="2514600" y="3742581"/>
            <a:ext cx="6101256" cy="2335609"/>
          </a:xfrm>
        </p:spPr>
        <p:txBody>
          <a:bodyPr>
            <a:normAutofit/>
          </a:bodyPr>
          <a:lstStyle/>
          <a:p>
            <a:r>
              <a:rPr lang="en-US" sz="1575" b="1" u="sng" dirty="0">
                <a:latin typeface="Calibri" panose="020F0502020204030204" pitchFamily="34" charset="0"/>
                <a:cs typeface="Calibri" panose="020F0502020204030204" pitchFamily="34" charset="0"/>
              </a:rPr>
              <a:t>GOAL</a:t>
            </a:r>
            <a:r>
              <a:rPr lang="en-US" sz="1575" dirty="0">
                <a:latin typeface="Calibri" panose="020F0502020204030204" pitchFamily="34" charset="0"/>
                <a:cs typeface="Calibri" panose="020F0502020204030204" pitchFamily="34" charset="0"/>
              </a:rPr>
              <a:t>:  1) to increase the number of individuals from underrepresented groups who pursue career paths in research at VAMCs, and 2) to partner with HBCUs in order to help advance health care for Veterans</a:t>
            </a:r>
          </a:p>
          <a:p>
            <a:r>
              <a:rPr lang="en-US" sz="1575" dirty="0">
                <a:latin typeface="Calibri" panose="020F0502020204030204" pitchFamily="34" charset="0"/>
                <a:cs typeface="Calibri" panose="020F0502020204030204" pitchFamily="34" charset="0"/>
              </a:rPr>
              <a:t>Must be located at an HBCU institution and within two years of obtaining terminal degree (MD, PhD, DSc, etc.)</a:t>
            </a:r>
          </a:p>
          <a:p>
            <a:r>
              <a:rPr lang="en-US" sz="1575" dirty="0">
                <a:latin typeface="Calibri" panose="020F0502020204030204" pitchFamily="34" charset="0"/>
                <a:cs typeface="Calibri" panose="020F0502020204030204" pitchFamily="34" charset="0"/>
              </a:rPr>
              <a:t>Must not have been a PI/Co-PI on a peer-reviewed independent research grant/award</a:t>
            </a:r>
          </a:p>
        </p:txBody>
      </p:sp>
      <p:sp>
        <p:nvSpPr>
          <p:cNvPr id="3" name="Slide Number Placeholder 2">
            <a:extLst>
              <a:ext uri="{FF2B5EF4-FFF2-40B4-BE49-F238E27FC236}">
                <a16:creationId xmlns:a16="http://schemas.microsoft.com/office/drawing/2014/main" id="{52D3B5DC-43F8-45EB-933E-3966D39A3E9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3FA2A-8F9B-451F-B59F-50F63039564D}" type="slidenum">
              <a:rPr lang="en-US" smtClean="0"/>
              <a:pPr/>
              <a:t>8</a:t>
            </a:fld>
            <a:endParaRPr lang="en-US"/>
          </a:p>
        </p:txBody>
      </p:sp>
      <p:pic>
        <p:nvPicPr>
          <p:cNvPr id="7" name="Picture 6">
            <a:extLst>
              <a:ext uri="{FF2B5EF4-FFF2-40B4-BE49-F238E27FC236}">
                <a16:creationId xmlns:a16="http://schemas.microsoft.com/office/drawing/2014/main" id="{FB9DE41D-8CAD-4129-94B9-D7D8940302D6}"/>
              </a:ext>
            </a:extLst>
          </p:cNvPr>
          <p:cNvPicPr>
            <a:picLocks noChangeAspect="1"/>
          </p:cNvPicPr>
          <p:nvPr/>
        </p:nvPicPr>
        <p:blipFill>
          <a:blip r:embed="rId2"/>
          <a:stretch>
            <a:fillRect/>
          </a:stretch>
        </p:blipFill>
        <p:spPr>
          <a:xfrm>
            <a:off x="195330" y="1738453"/>
            <a:ext cx="2264019" cy="2729333"/>
          </a:xfrm>
          <a:prstGeom prst="rect">
            <a:avLst/>
          </a:prstGeom>
        </p:spPr>
      </p:pic>
      <p:pic>
        <p:nvPicPr>
          <p:cNvPr id="8" name="Picture 7">
            <a:extLst>
              <a:ext uri="{FF2B5EF4-FFF2-40B4-BE49-F238E27FC236}">
                <a16:creationId xmlns:a16="http://schemas.microsoft.com/office/drawing/2014/main" id="{F7DCA949-DADC-418E-A8BB-2A39C5E559EB}"/>
              </a:ext>
            </a:extLst>
          </p:cNvPr>
          <p:cNvPicPr>
            <a:picLocks noChangeAspect="1"/>
          </p:cNvPicPr>
          <p:nvPr/>
        </p:nvPicPr>
        <p:blipFill>
          <a:blip r:embed="rId3"/>
          <a:stretch>
            <a:fillRect/>
          </a:stretch>
        </p:blipFill>
        <p:spPr>
          <a:xfrm>
            <a:off x="5208397" y="1738453"/>
            <a:ext cx="3407459" cy="1830950"/>
          </a:xfrm>
          <a:prstGeom prst="rect">
            <a:avLst/>
          </a:prstGeom>
        </p:spPr>
      </p:pic>
    </p:spTree>
    <p:extLst>
      <p:ext uri="{BB962C8B-B14F-4D97-AF65-F5344CB8AC3E}">
        <p14:creationId xmlns:p14="http://schemas.microsoft.com/office/powerpoint/2010/main" val="208644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4177F-2044-420A-9157-9E70171A10E4}"/>
              </a:ext>
            </a:extLst>
          </p:cNvPr>
          <p:cNvSpPr>
            <a:spLocks noGrp="1"/>
          </p:cNvSpPr>
          <p:nvPr>
            <p:ph type="title"/>
          </p:nvPr>
        </p:nvSpPr>
        <p:spPr/>
        <p:txBody>
          <a:bodyPr/>
          <a:lstStyle/>
          <a:p>
            <a:r>
              <a:rPr lang="en-US" sz="3200" dirty="0"/>
              <a:t>Research Support: Focus on U.S. Military Veterans</a:t>
            </a:r>
          </a:p>
        </p:txBody>
      </p:sp>
      <p:sp>
        <p:nvSpPr>
          <p:cNvPr id="5" name="Content Placeholder 4">
            <a:extLst>
              <a:ext uri="{FF2B5EF4-FFF2-40B4-BE49-F238E27FC236}">
                <a16:creationId xmlns:a16="http://schemas.microsoft.com/office/drawing/2014/main" id="{ED29614E-9A65-40FD-9CE9-7A685CEEF93E}"/>
              </a:ext>
            </a:extLst>
          </p:cNvPr>
          <p:cNvSpPr>
            <a:spLocks noGrp="1"/>
          </p:cNvSpPr>
          <p:nvPr>
            <p:ph idx="1"/>
          </p:nvPr>
        </p:nvSpPr>
        <p:spPr>
          <a:xfrm>
            <a:off x="1905000" y="1935650"/>
            <a:ext cx="6781800" cy="4190513"/>
          </a:xfrm>
        </p:spPr>
        <p:txBody>
          <a:bodyPr/>
          <a:lstStyle/>
          <a:p>
            <a:r>
              <a:rPr lang="en-US" b="1" u="sng" dirty="0">
                <a:latin typeface="Calibri" panose="020F0502020204030204" pitchFamily="34" charset="0"/>
                <a:cs typeface="Calibri" panose="020F0502020204030204" pitchFamily="34" charset="0"/>
              </a:rPr>
              <a:t>GOAL</a:t>
            </a:r>
            <a:r>
              <a:rPr lang="en-US" dirty="0">
                <a:latin typeface="Calibri" panose="020F0502020204030204" pitchFamily="34" charset="0"/>
                <a:cs typeface="Calibri" panose="020F0502020204030204" pitchFamily="34" charset="0"/>
              </a:rPr>
              <a:t>:  For Veterans of US military service to gain early entry to a VA research career and enhance our Veteran-centric research program with their relevant perspective</a:t>
            </a:r>
          </a:p>
          <a:p>
            <a:r>
              <a:rPr lang="en-US" dirty="0">
                <a:latin typeface="Calibri" panose="020F0502020204030204" pitchFamily="34" charset="0"/>
                <a:cs typeface="Calibri" panose="020F0502020204030204" pitchFamily="34" charset="0"/>
              </a:rPr>
              <a:t>Must be within two years of obtaining terminal degree  (MD, PhD, DSc, etc.) </a:t>
            </a:r>
          </a:p>
          <a:p>
            <a:r>
              <a:rPr lang="en-US" dirty="0">
                <a:latin typeface="Calibri" panose="020F0502020204030204" pitchFamily="34" charset="0"/>
                <a:cs typeface="Calibri" panose="020F0502020204030204" pitchFamily="34" charset="0"/>
              </a:rPr>
              <a:t>Must not have been a PI/Co-PI on a peer-reviewed independent research grant/award</a:t>
            </a:r>
          </a:p>
        </p:txBody>
      </p:sp>
      <p:sp>
        <p:nvSpPr>
          <p:cNvPr id="3" name="Slide Number Placeholder 2">
            <a:extLst>
              <a:ext uri="{FF2B5EF4-FFF2-40B4-BE49-F238E27FC236}">
                <a16:creationId xmlns:a16="http://schemas.microsoft.com/office/drawing/2014/main" id="{52D3B5DC-43F8-45EB-933E-3966D39A3E9D}"/>
              </a:ext>
            </a:extLst>
          </p:cNvPr>
          <p:cNvSpPr>
            <a:spLocks noGrp="1"/>
          </p:cNvSpPr>
          <p:nvPr>
            <p:ph type="sldNum" sz="quarter" idx="4294967295"/>
          </p:nvPr>
        </p:nvSpPr>
        <p:spPr>
          <a:xfrm>
            <a:off x="6299200" y="635635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3FA2A-8F9B-451F-B59F-50F63039564D}" type="slidenum">
              <a:rPr lang="en-US" smtClean="0"/>
              <a:pPr/>
              <a:t>9</a:t>
            </a:fld>
            <a:endParaRPr lang="en-US"/>
          </a:p>
        </p:txBody>
      </p:sp>
      <p:pic>
        <p:nvPicPr>
          <p:cNvPr id="6" name="Picture 5">
            <a:extLst>
              <a:ext uri="{FF2B5EF4-FFF2-40B4-BE49-F238E27FC236}">
                <a16:creationId xmlns:a16="http://schemas.microsoft.com/office/drawing/2014/main" id="{D0366A87-7C36-4EB6-9E46-9DD1494D647C}"/>
              </a:ext>
            </a:extLst>
          </p:cNvPr>
          <p:cNvPicPr>
            <a:picLocks noChangeAspect="1"/>
          </p:cNvPicPr>
          <p:nvPr/>
        </p:nvPicPr>
        <p:blipFill>
          <a:blip r:embed="rId2"/>
          <a:stretch>
            <a:fillRect/>
          </a:stretch>
        </p:blipFill>
        <p:spPr>
          <a:xfrm>
            <a:off x="427219" y="1885483"/>
            <a:ext cx="1685462" cy="2589113"/>
          </a:xfrm>
          <a:prstGeom prst="rect">
            <a:avLst/>
          </a:prstGeom>
          <a:ln>
            <a:noFill/>
          </a:ln>
        </p:spPr>
      </p:pic>
      <p:grpSp>
        <p:nvGrpSpPr>
          <p:cNvPr id="8" name="Group 7">
            <a:extLst>
              <a:ext uri="{FF2B5EF4-FFF2-40B4-BE49-F238E27FC236}">
                <a16:creationId xmlns:a16="http://schemas.microsoft.com/office/drawing/2014/main" id="{AD2D27CE-2590-48EB-A4E2-53DED6D612AD}"/>
              </a:ext>
            </a:extLst>
          </p:cNvPr>
          <p:cNvGrpSpPr/>
          <p:nvPr/>
        </p:nvGrpSpPr>
        <p:grpSpPr>
          <a:xfrm>
            <a:off x="4709072" y="3832209"/>
            <a:ext cx="1772411" cy="801580"/>
            <a:chOff x="1905" y="915576"/>
            <a:chExt cx="1857374" cy="651726"/>
          </a:xfrm>
        </p:grpSpPr>
        <p:sp>
          <p:nvSpPr>
            <p:cNvPr id="12" name="Rectangle 11">
              <a:extLst>
                <a:ext uri="{FF2B5EF4-FFF2-40B4-BE49-F238E27FC236}">
                  <a16:creationId xmlns:a16="http://schemas.microsoft.com/office/drawing/2014/main" id="{743B3467-28C1-46B0-8136-3BADC25F5408}"/>
                </a:ext>
              </a:extLst>
            </p:cNvPr>
            <p:cNvSpPr/>
            <p:nvPr/>
          </p:nvSpPr>
          <p:spPr>
            <a:xfrm>
              <a:off x="1905" y="915576"/>
              <a:ext cx="1857374" cy="651726"/>
            </a:xfrm>
            <a:prstGeom prst="rect">
              <a:avLst/>
            </a:prstGeom>
            <a:solidFill>
              <a:srgbClr val="00B050"/>
            </a:solid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C5116265-630B-4E2A-8F5B-E2E4D0DDA5B8}"/>
                </a:ext>
              </a:extLst>
            </p:cNvPr>
            <p:cNvSpPr txBox="1"/>
            <p:nvPr/>
          </p:nvSpPr>
          <p:spPr>
            <a:xfrm>
              <a:off x="1905" y="915576"/>
              <a:ext cx="1857374" cy="651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54864" rIns="96012" bIns="54864" numCol="1" spcCol="1270" anchor="ctr" anchorCtr="0">
              <a:noAutofit/>
            </a:bodyPr>
            <a:lstStyle/>
            <a:p>
              <a:pPr algn="ctr" defTabSz="600075">
                <a:lnSpc>
                  <a:spcPct val="90000"/>
                </a:lnSpc>
                <a:spcAft>
                  <a:spcPct val="35000"/>
                </a:spcAft>
              </a:pPr>
              <a:r>
                <a:rPr lang="en-US" sz="1650" dirty="0">
                  <a:latin typeface="Calibri" panose="020F0502020204030204" pitchFamily="34" charset="0"/>
                  <a:cs typeface="Calibri" panose="020F0502020204030204" pitchFamily="34" charset="0"/>
                </a:rPr>
                <a:t>CDA-1 for Military Veterans</a:t>
              </a:r>
            </a:p>
          </p:txBody>
        </p:sp>
      </p:grpSp>
      <p:grpSp>
        <p:nvGrpSpPr>
          <p:cNvPr id="9" name="Group 8">
            <a:extLst>
              <a:ext uri="{FF2B5EF4-FFF2-40B4-BE49-F238E27FC236}">
                <a16:creationId xmlns:a16="http://schemas.microsoft.com/office/drawing/2014/main" id="{F5D528D9-D862-4C82-9A19-90AD08020AB3}"/>
              </a:ext>
            </a:extLst>
          </p:cNvPr>
          <p:cNvGrpSpPr/>
          <p:nvPr/>
        </p:nvGrpSpPr>
        <p:grpSpPr>
          <a:xfrm>
            <a:off x="4709072" y="4588114"/>
            <a:ext cx="1772411" cy="1149917"/>
            <a:chOff x="1905" y="1567303"/>
            <a:chExt cx="1857374" cy="1581120"/>
          </a:xfrm>
        </p:grpSpPr>
        <p:sp>
          <p:nvSpPr>
            <p:cNvPr id="10" name="Rectangle 9">
              <a:extLst>
                <a:ext uri="{FF2B5EF4-FFF2-40B4-BE49-F238E27FC236}">
                  <a16:creationId xmlns:a16="http://schemas.microsoft.com/office/drawing/2014/main" id="{0EE4FAA1-D4CA-4336-AA42-E15A0899B6A7}"/>
                </a:ext>
              </a:extLst>
            </p:cNvPr>
            <p:cNvSpPr/>
            <p:nvPr/>
          </p:nvSpPr>
          <p:spPr>
            <a:xfrm>
              <a:off x="1905" y="1567303"/>
              <a:ext cx="1857374" cy="1581120"/>
            </a:xfrm>
            <a:prstGeom prst="rect">
              <a:avLst/>
            </a:prstGeom>
            <a:ln>
              <a:solidFill>
                <a:srgbClr val="00B050"/>
              </a:solidFill>
            </a:ln>
          </p:spPr>
          <p:style>
            <a:lnRef idx="2">
              <a:schemeClr val="accent2"/>
            </a:lnRef>
            <a:fillRef idx="1">
              <a:schemeClr val="lt1"/>
            </a:fillRef>
            <a:effectRef idx="0">
              <a:schemeClr val="accent2"/>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40C0251C-4861-496C-B5B8-42B56CA955D5}"/>
                </a:ext>
              </a:extLst>
            </p:cNvPr>
            <p:cNvSpPr txBox="1"/>
            <p:nvPr/>
          </p:nvSpPr>
          <p:spPr>
            <a:xfrm>
              <a:off x="1905" y="1567303"/>
              <a:ext cx="1857374" cy="15811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128588" lvl="1" indent="-128588" defTabSz="600075">
                <a:lnSpc>
                  <a:spcPct val="90000"/>
                </a:lnSpc>
                <a:spcAft>
                  <a:spcPct val="15000"/>
                </a:spcAft>
                <a:buChar char="•"/>
              </a:pPr>
              <a:r>
                <a:rPr lang="en-US" sz="1500" dirty="0">
                  <a:latin typeface="Calibri" panose="020F0502020204030204" pitchFamily="34" charset="0"/>
                  <a:cs typeface="Calibri" panose="020F0502020204030204" pitchFamily="34" charset="0"/>
                </a:rPr>
                <a:t>2 </a:t>
              </a:r>
              <a:r>
                <a:rPr lang="en-US" sz="1500" dirty="0" err="1">
                  <a:latin typeface="Calibri" panose="020F0502020204030204" pitchFamily="34" charset="0"/>
                  <a:cs typeface="Calibri" panose="020F0502020204030204" pitchFamily="34" charset="0"/>
                </a:rPr>
                <a:t>yrs</a:t>
              </a:r>
              <a:endParaRPr lang="en-US" sz="1500" dirty="0">
                <a:latin typeface="Calibri" panose="020F0502020204030204" pitchFamily="34" charset="0"/>
                <a:cs typeface="Calibri" panose="020F0502020204030204" pitchFamily="34" charset="0"/>
              </a:endParaRPr>
            </a:p>
            <a:p>
              <a:pPr marL="128588" lvl="1" indent="-128588" defTabSz="600075">
                <a:lnSpc>
                  <a:spcPct val="90000"/>
                </a:lnSpc>
                <a:spcAft>
                  <a:spcPct val="15000"/>
                </a:spcAft>
                <a:buChar char="•"/>
              </a:pPr>
              <a:r>
                <a:rPr lang="en-US" sz="1500" dirty="0">
                  <a:latin typeface="Calibri" panose="020F0502020204030204" pitchFamily="34" charset="0"/>
                  <a:cs typeface="Calibri" panose="020F0502020204030204" pitchFamily="34" charset="0"/>
                </a:rPr>
                <a:t>75% salary support</a:t>
              </a:r>
            </a:p>
            <a:p>
              <a:pPr marL="128588" lvl="1" indent="-128588" defTabSz="600075">
                <a:lnSpc>
                  <a:spcPct val="90000"/>
                </a:lnSpc>
                <a:spcAft>
                  <a:spcPct val="15000"/>
                </a:spcAft>
                <a:buChar char="•"/>
              </a:pPr>
              <a:r>
                <a:rPr lang="en-US" sz="1500" dirty="0">
                  <a:latin typeface="Calibri" panose="020F0502020204030204" pitchFamily="34" charset="0"/>
                  <a:cs typeface="Calibri" panose="020F0502020204030204" pitchFamily="34" charset="0"/>
                </a:rPr>
                <a:t>Mentored award</a:t>
              </a:r>
            </a:p>
          </p:txBody>
        </p:sp>
      </p:grpSp>
    </p:spTree>
    <p:extLst>
      <p:ext uri="{BB962C8B-B14F-4D97-AF65-F5344CB8AC3E}">
        <p14:creationId xmlns:p14="http://schemas.microsoft.com/office/powerpoint/2010/main" val="1332053463"/>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11335</TotalTime>
  <Words>1348</Words>
  <Application>Microsoft Office PowerPoint</Application>
  <PresentationFormat>On-screen Show (4:3)</PresentationFormat>
  <Paragraphs>176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Georgia Pro</vt:lpstr>
      <vt:lpstr>Wingdings</vt:lpstr>
      <vt:lpstr>PPT_VHA_Template</vt:lpstr>
      <vt:lpstr>              </vt:lpstr>
      <vt:lpstr>Today’s Discussion</vt:lpstr>
      <vt:lpstr>Brief Overview of CADE</vt:lpstr>
      <vt:lpstr>Research Career Pathways</vt:lpstr>
      <vt:lpstr>Long History of Rich Support and Success with CADE</vt:lpstr>
      <vt:lpstr>Focus of the Program is CDA2 Level</vt:lpstr>
      <vt:lpstr>Some CDA1 Level Awards Are Available</vt:lpstr>
      <vt:lpstr>Research Support: Focus on HBCUs</vt:lpstr>
      <vt:lpstr>Research Support: Focus on U.S. Military Veterans</vt:lpstr>
      <vt:lpstr>CDA-1 for Psychiatry</vt:lpstr>
      <vt:lpstr>Career Development Transition Award (CDTA) for Psychiatry</vt:lpstr>
      <vt:lpstr>Research Support: Focus on Psychiatry Pathway</vt:lpstr>
      <vt:lpstr>CADE Applications May Make Use of Million Veteran Program</vt:lpstr>
      <vt:lpstr>Our Philosophy for the CADE Program</vt:lpstr>
      <vt:lpstr>Our Discussion Today</vt:lpstr>
      <vt:lpstr>Resources &amp; Contact</vt:lpstr>
      <vt:lpstr>Questions</vt:lpstr>
      <vt:lpstr>Career Development Deadlines</vt:lpstr>
      <vt:lpstr>How do you get started?</vt:lpstr>
      <vt:lpstr>General Advice for Preparing Your CDA Application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BLRD/CSRD Career Development Program – Local Challenges &amp; Solutions</dc:title>
  <dc:subject>BLRD/CSRD Career Development Program – Local Challenges &amp; Solutions</dc:subject>
  <dc:creator>vacozucop</dc:creator>
  <cp:keywords>BLRD/CSRD Career Development Program – Local Challenges &amp; Solutions</cp:keywords>
  <cp:lastModifiedBy>Rivera, Portia T</cp:lastModifiedBy>
  <cp:revision>565</cp:revision>
  <dcterms:created xsi:type="dcterms:W3CDTF">2009-04-20T23:48:43Z</dcterms:created>
  <dcterms:modified xsi:type="dcterms:W3CDTF">2020-04-27T19:14:29Z</dcterms:modified>
</cp:coreProperties>
</file>