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49"/>
  </p:notesMasterIdLst>
  <p:handoutMasterIdLst>
    <p:handoutMasterId r:id="rId50"/>
  </p:handoutMasterIdLst>
  <p:sldIdLst>
    <p:sldId id="257" r:id="rId2"/>
    <p:sldId id="262" r:id="rId3"/>
    <p:sldId id="259" r:id="rId4"/>
    <p:sldId id="535" r:id="rId5"/>
    <p:sldId id="536" r:id="rId6"/>
    <p:sldId id="734" r:id="rId7"/>
    <p:sldId id="726" r:id="rId8"/>
    <p:sldId id="727" r:id="rId9"/>
    <p:sldId id="733" r:id="rId10"/>
    <p:sldId id="729" r:id="rId11"/>
    <p:sldId id="730" r:id="rId12"/>
    <p:sldId id="736" r:id="rId13"/>
    <p:sldId id="737" r:id="rId14"/>
    <p:sldId id="739" r:id="rId15"/>
    <p:sldId id="738" r:id="rId16"/>
    <p:sldId id="745" r:id="rId17"/>
    <p:sldId id="746" r:id="rId18"/>
    <p:sldId id="748" r:id="rId19"/>
    <p:sldId id="741" r:id="rId20"/>
    <p:sldId id="534" r:id="rId21"/>
    <p:sldId id="744" r:id="rId22"/>
    <p:sldId id="743" r:id="rId23"/>
    <p:sldId id="537" r:id="rId24"/>
    <p:sldId id="749" r:id="rId25"/>
    <p:sldId id="775" r:id="rId26"/>
    <p:sldId id="773" r:id="rId27"/>
    <p:sldId id="751" r:id="rId28"/>
    <p:sldId id="778" r:id="rId29"/>
    <p:sldId id="776" r:id="rId30"/>
    <p:sldId id="771" r:id="rId31"/>
    <p:sldId id="752" r:id="rId32"/>
    <p:sldId id="753" r:id="rId33"/>
    <p:sldId id="708" r:id="rId34"/>
    <p:sldId id="754" r:id="rId35"/>
    <p:sldId id="755" r:id="rId36"/>
    <p:sldId id="756" r:id="rId37"/>
    <p:sldId id="757" r:id="rId38"/>
    <p:sldId id="759" r:id="rId39"/>
    <p:sldId id="760" r:id="rId40"/>
    <p:sldId id="763" r:id="rId41"/>
    <p:sldId id="764" r:id="rId42"/>
    <p:sldId id="765" r:id="rId43"/>
    <p:sldId id="725" r:id="rId44"/>
    <p:sldId id="766" r:id="rId45"/>
    <p:sldId id="769" r:id="rId46"/>
    <p:sldId id="770" r:id="rId47"/>
    <p:sldId id="723"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 Kerr" initials="EK [2]"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CCECFF"/>
    <a:srgbClr val="CC9900"/>
    <a:srgbClr val="FFCC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9831" autoAdjust="0"/>
  </p:normalViewPr>
  <p:slideViewPr>
    <p:cSldViewPr snapToGrid="0">
      <p:cViewPr varScale="1">
        <p:scale>
          <a:sx n="102" d="100"/>
          <a:sy n="102" d="100"/>
        </p:scale>
        <p:origin x="744" y="108"/>
      </p:cViewPr>
      <p:guideLst>
        <p:guide orient="horz" pos="2160"/>
        <p:guide pos="3840"/>
      </p:guideLst>
    </p:cSldViewPr>
  </p:slideViewPr>
  <p:outlineViewPr>
    <p:cViewPr>
      <p:scale>
        <a:sx n="33" d="100"/>
        <a:sy n="33" d="100"/>
      </p:scale>
      <p:origin x="0" y="-50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A6B4D-BC5B-47CD-A7D3-C6A7BD6B1320}"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1478A4C9-C397-4DF5-8D43-3B67237664BA}">
      <dgm:prSet phldrT="[Text]"/>
      <dgm:spPr/>
      <dgm:t>
        <a:bodyPr/>
        <a:lstStyle/>
        <a:p>
          <a:r>
            <a:rPr lang="en-US" dirty="0">
              <a:solidFill>
                <a:schemeClr val="tx1"/>
              </a:solidFill>
            </a:rPr>
            <a:t>September 2016</a:t>
          </a:r>
        </a:p>
      </dgm:t>
    </dgm:pt>
    <dgm:pt modelId="{DE658EB6-86A7-4339-992D-CA0CD4E81592}" type="parTrans" cxnId="{143B9735-6099-4115-BB28-0A934FE9C59F}">
      <dgm:prSet/>
      <dgm:spPr/>
      <dgm:t>
        <a:bodyPr/>
        <a:lstStyle/>
        <a:p>
          <a:endParaRPr lang="en-US"/>
        </a:p>
      </dgm:t>
    </dgm:pt>
    <dgm:pt modelId="{A925CBA5-543F-4412-91DC-CC5CAEA446DC}" type="sibTrans" cxnId="{143B9735-6099-4115-BB28-0A934FE9C59F}">
      <dgm:prSet/>
      <dgm:spPr/>
      <dgm:t>
        <a:bodyPr/>
        <a:lstStyle/>
        <a:p>
          <a:endParaRPr lang="en-US"/>
        </a:p>
      </dgm:t>
    </dgm:pt>
    <dgm:pt modelId="{5337D3C5-6B4D-41B0-AD7F-E526CDD36B2C}">
      <dgm:prSet phldrT="[Text]"/>
      <dgm:spPr>
        <a:solidFill>
          <a:srgbClr val="FF66FF"/>
        </a:solidFill>
      </dgm:spPr>
      <dgm:t>
        <a:bodyPr/>
        <a:lstStyle/>
        <a:p>
          <a:r>
            <a:rPr lang="en-US" dirty="0">
              <a:solidFill>
                <a:schemeClr val="tx1"/>
              </a:solidFill>
            </a:rPr>
            <a:t>January 19, 2017</a:t>
          </a:r>
        </a:p>
      </dgm:t>
    </dgm:pt>
    <dgm:pt modelId="{9B9A361E-1C42-4B8D-B1A3-67231180FB31}" type="parTrans" cxnId="{7B3A638A-D45B-43EC-B75E-20A622298DB5}">
      <dgm:prSet/>
      <dgm:spPr/>
      <dgm:t>
        <a:bodyPr/>
        <a:lstStyle/>
        <a:p>
          <a:endParaRPr lang="en-US"/>
        </a:p>
      </dgm:t>
    </dgm:pt>
    <dgm:pt modelId="{A6700B03-548E-4C8A-BDEE-3406F696646F}" type="sibTrans" cxnId="{7B3A638A-D45B-43EC-B75E-20A622298DB5}">
      <dgm:prSet/>
      <dgm:spPr/>
      <dgm:t>
        <a:bodyPr/>
        <a:lstStyle/>
        <a:p>
          <a:endParaRPr lang="en-US"/>
        </a:p>
      </dgm:t>
    </dgm:pt>
    <dgm:pt modelId="{CA2142E2-BEEC-4E56-B5F2-265E8256D2C6}">
      <dgm:prSet phldrT="[Text]"/>
      <dgm:spPr>
        <a:solidFill>
          <a:schemeClr val="bg2">
            <a:lumMod val="60000"/>
            <a:lumOff val="40000"/>
          </a:schemeClr>
        </a:solidFill>
      </dgm:spPr>
      <dgm:t>
        <a:bodyPr/>
        <a:lstStyle/>
        <a:p>
          <a:r>
            <a:rPr lang="en-US" dirty="0">
              <a:solidFill>
                <a:schemeClr val="tx1"/>
              </a:solidFill>
            </a:rPr>
            <a:t>January 23, 2018</a:t>
          </a:r>
        </a:p>
      </dgm:t>
    </dgm:pt>
    <dgm:pt modelId="{6C63A1A3-9CE1-4E3F-BAB9-7F1464578AEE}" type="parTrans" cxnId="{E9B45BFA-47BD-431A-B401-AF4FF56AAC3D}">
      <dgm:prSet/>
      <dgm:spPr/>
      <dgm:t>
        <a:bodyPr/>
        <a:lstStyle/>
        <a:p>
          <a:endParaRPr lang="en-US"/>
        </a:p>
      </dgm:t>
    </dgm:pt>
    <dgm:pt modelId="{B3077F17-A147-44B6-B1AE-07E228DE4F65}" type="sibTrans" cxnId="{E9B45BFA-47BD-431A-B401-AF4FF56AAC3D}">
      <dgm:prSet/>
      <dgm:spPr/>
      <dgm:t>
        <a:bodyPr/>
        <a:lstStyle/>
        <a:p>
          <a:endParaRPr lang="en-US"/>
        </a:p>
      </dgm:t>
    </dgm:pt>
    <dgm:pt modelId="{AE58A5E5-166D-4D06-9121-4528D893EF07}">
      <dgm:prSet phldrT="[Text]"/>
      <dgm:spPr>
        <a:solidFill>
          <a:srgbClr val="00B0F0"/>
        </a:solidFill>
      </dgm:spPr>
      <dgm:t>
        <a:bodyPr/>
        <a:lstStyle/>
        <a:p>
          <a:r>
            <a:rPr lang="en-US" dirty="0">
              <a:solidFill>
                <a:schemeClr val="tx1"/>
              </a:solidFill>
            </a:rPr>
            <a:t>June 19, 2018</a:t>
          </a:r>
        </a:p>
      </dgm:t>
    </dgm:pt>
    <dgm:pt modelId="{57B50200-7065-477E-9E38-49465A83F677}" type="parTrans" cxnId="{69C23752-F59B-40B8-B78F-F9542C97642A}">
      <dgm:prSet/>
      <dgm:spPr/>
      <dgm:t>
        <a:bodyPr/>
        <a:lstStyle/>
        <a:p>
          <a:endParaRPr lang="en-US"/>
        </a:p>
      </dgm:t>
    </dgm:pt>
    <dgm:pt modelId="{DFDAD19D-1653-461A-A930-C86627947D05}" type="sibTrans" cxnId="{69C23752-F59B-40B8-B78F-F9542C97642A}">
      <dgm:prSet/>
      <dgm:spPr/>
      <dgm:t>
        <a:bodyPr/>
        <a:lstStyle/>
        <a:p>
          <a:endParaRPr lang="en-US"/>
        </a:p>
      </dgm:t>
    </dgm:pt>
    <dgm:pt modelId="{0ADE2EEE-964E-4BC2-8F9A-C84CFA7C8CBC}">
      <dgm:prSet phldrT="[Text]" custT="1"/>
      <dgm:spPr>
        <a:solidFill>
          <a:srgbClr val="FFC000"/>
        </a:solidFill>
      </dgm:spPr>
      <dgm:t>
        <a:bodyPr/>
        <a:lstStyle/>
        <a:p>
          <a:r>
            <a:rPr lang="en-US" sz="1800" dirty="0">
              <a:solidFill>
                <a:schemeClr val="tx1"/>
              </a:solidFill>
            </a:rPr>
            <a:t>July 19, 2018</a:t>
          </a:r>
        </a:p>
      </dgm:t>
    </dgm:pt>
    <dgm:pt modelId="{41CC6E6D-659E-42DA-9778-B1CE07DBDDE5}" type="parTrans" cxnId="{A19B799C-57E6-403A-9818-7D658ABDE271}">
      <dgm:prSet/>
      <dgm:spPr/>
      <dgm:t>
        <a:bodyPr/>
        <a:lstStyle/>
        <a:p>
          <a:endParaRPr lang="en-US"/>
        </a:p>
      </dgm:t>
    </dgm:pt>
    <dgm:pt modelId="{94EE1717-1210-4ADF-8F32-1F2079398FEA}" type="sibTrans" cxnId="{A19B799C-57E6-403A-9818-7D658ABDE271}">
      <dgm:prSet/>
      <dgm:spPr/>
      <dgm:t>
        <a:bodyPr/>
        <a:lstStyle/>
        <a:p>
          <a:endParaRPr lang="en-US"/>
        </a:p>
      </dgm:t>
    </dgm:pt>
    <dgm:pt modelId="{C713B94D-C407-42B2-B177-BE771F2730C5}">
      <dgm:prSet phldrT="[Text]" custT="1"/>
      <dgm:spPr>
        <a:solidFill>
          <a:srgbClr val="00B050"/>
        </a:solidFill>
      </dgm:spPr>
      <dgm:t>
        <a:bodyPr/>
        <a:lstStyle/>
        <a:p>
          <a:r>
            <a:rPr lang="en-US" sz="1800" dirty="0">
              <a:solidFill>
                <a:schemeClr val="tx1"/>
              </a:solidFill>
            </a:rPr>
            <a:t>January 21, 2019</a:t>
          </a:r>
        </a:p>
      </dgm:t>
    </dgm:pt>
    <dgm:pt modelId="{97CD3A9B-E0D0-4324-A9C3-CE4922758CDA}" type="parTrans" cxnId="{ED7C262D-E54F-49A7-A200-C92699624E40}">
      <dgm:prSet/>
      <dgm:spPr/>
      <dgm:t>
        <a:bodyPr/>
        <a:lstStyle/>
        <a:p>
          <a:endParaRPr lang="en-US"/>
        </a:p>
      </dgm:t>
    </dgm:pt>
    <dgm:pt modelId="{A60E96D5-774E-465F-AE09-8E7EDCA2C05E}" type="sibTrans" cxnId="{ED7C262D-E54F-49A7-A200-C92699624E40}">
      <dgm:prSet/>
      <dgm:spPr/>
      <dgm:t>
        <a:bodyPr/>
        <a:lstStyle/>
        <a:p>
          <a:endParaRPr lang="en-US"/>
        </a:p>
      </dgm:t>
    </dgm:pt>
    <dgm:pt modelId="{D8EF994F-9EA2-4012-A607-2EA0297F4367}">
      <dgm:prSet phldrT="[Text]"/>
      <dgm:spPr>
        <a:solidFill>
          <a:srgbClr val="AB85EF"/>
        </a:solidFill>
      </dgm:spPr>
      <dgm:t>
        <a:bodyPr/>
        <a:lstStyle/>
        <a:p>
          <a:r>
            <a:rPr lang="en-US" dirty="0">
              <a:solidFill>
                <a:schemeClr val="tx1"/>
              </a:solidFill>
            </a:rPr>
            <a:t>January 19, 2018</a:t>
          </a:r>
        </a:p>
      </dgm:t>
    </dgm:pt>
    <dgm:pt modelId="{08B6B046-6068-4DB6-B5E4-189D79A66130}" type="parTrans" cxnId="{64418C96-D5D2-41EC-8FA9-6AD90C952D60}">
      <dgm:prSet/>
      <dgm:spPr/>
      <dgm:t>
        <a:bodyPr/>
        <a:lstStyle/>
        <a:p>
          <a:endParaRPr lang="en-US"/>
        </a:p>
      </dgm:t>
    </dgm:pt>
    <dgm:pt modelId="{680CD05A-CB6D-427E-AB4A-B538DED5F8F0}" type="sibTrans" cxnId="{64418C96-D5D2-41EC-8FA9-6AD90C952D60}">
      <dgm:prSet/>
      <dgm:spPr/>
      <dgm:t>
        <a:bodyPr/>
        <a:lstStyle/>
        <a:p>
          <a:endParaRPr lang="en-US"/>
        </a:p>
      </dgm:t>
    </dgm:pt>
    <dgm:pt modelId="{3B80AF29-C9C4-41B3-AC73-CA4B51727E6C}">
      <dgm:prSet phldrT="[Text]" custT="1"/>
      <dgm:spPr/>
      <dgm:t>
        <a:bodyPr/>
        <a:lstStyle/>
        <a:p>
          <a:r>
            <a:rPr lang="en-US" sz="1800" dirty="0"/>
            <a:t>Jan 20, 2020</a:t>
          </a:r>
        </a:p>
      </dgm:t>
    </dgm:pt>
    <dgm:pt modelId="{84A08629-3C9A-43DC-9DFC-8FE4A480FD68}" type="parTrans" cxnId="{EF422B00-9A77-41B1-8C41-291C59758B0B}">
      <dgm:prSet/>
      <dgm:spPr/>
      <dgm:t>
        <a:bodyPr/>
        <a:lstStyle/>
        <a:p>
          <a:endParaRPr lang="en-US"/>
        </a:p>
      </dgm:t>
    </dgm:pt>
    <dgm:pt modelId="{67F3B904-6DCA-46D7-BCB0-C40B7F01E0D0}" type="sibTrans" cxnId="{EF422B00-9A77-41B1-8C41-291C59758B0B}">
      <dgm:prSet/>
      <dgm:spPr/>
      <dgm:t>
        <a:bodyPr/>
        <a:lstStyle/>
        <a:p>
          <a:endParaRPr lang="en-US"/>
        </a:p>
      </dgm:t>
    </dgm:pt>
    <dgm:pt modelId="{D8914277-1695-4ACC-9A9E-8BE3653EC6FD}" type="pres">
      <dgm:prSet presAssocID="{CF4A6B4D-BC5B-47CD-A7D3-C6A7BD6B1320}" presName="Name0" presStyleCnt="0">
        <dgm:presLayoutVars>
          <dgm:dir/>
          <dgm:animLvl val="lvl"/>
          <dgm:resizeHandles val="exact"/>
        </dgm:presLayoutVars>
      </dgm:prSet>
      <dgm:spPr/>
    </dgm:pt>
    <dgm:pt modelId="{92A00B78-2453-48A0-AA5A-6594C835A44B}" type="pres">
      <dgm:prSet presAssocID="{1478A4C9-C397-4DF5-8D43-3B67237664BA}" presName="parTxOnly" presStyleLbl="node1" presStyleIdx="0" presStyleCnt="8" custScaleX="71018" custLinFactX="0" custLinFactNeighborX="-100000" custLinFactNeighborY="1246">
        <dgm:presLayoutVars>
          <dgm:chMax val="0"/>
          <dgm:chPref val="0"/>
          <dgm:bulletEnabled val="1"/>
        </dgm:presLayoutVars>
      </dgm:prSet>
      <dgm:spPr/>
    </dgm:pt>
    <dgm:pt modelId="{50ED8AC5-9FA1-481E-9E12-4C8710456B0A}" type="pres">
      <dgm:prSet presAssocID="{A925CBA5-543F-4412-91DC-CC5CAEA446DC}" presName="parTxOnlySpace" presStyleCnt="0"/>
      <dgm:spPr/>
    </dgm:pt>
    <dgm:pt modelId="{AB13DEDC-E580-402E-B214-0657B2F5D4F9}" type="pres">
      <dgm:prSet presAssocID="{5337D3C5-6B4D-41B0-AD7F-E526CDD36B2C}" presName="parTxOnly" presStyleLbl="node1" presStyleIdx="1" presStyleCnt="8" custScaleX="73855" custLinFactNeighborX="-3856" custLinFactNeighborY="-250">
        <dgm:presLayoutVars>
          <dgm:chMax val="0"/>
          <dgm:chPref val="0"/>
          <dgm:bulletEnabled val="1"/>
        </dgm:presLayoutVars>
      </dgm:prSet>
      <dgm:spPr/>
    </dgm:pt>
    <dgm:pt modelId="{FEC0F803-F969-4700-AEAB-A7AC4DC9C611}" type="pres">
      <dgm:prSet presAssocID="{A6700B03-548E-4C8A-BDEE-3406F696646F}" presName="parTxOnlySpace" presStyleCnt="0"/>
      <dgm:spPr/>
    </dgm:pt>
    <dgm:pt modelId="{B8CDABF7-6D99-4F72-A1CB-D80AFABB0552}" type="pres">
      <dgm:prSet presAssocID="{D8EF994F-9EA2-4012-A607-2EA0297F4367}" presName="parTxOnly" presStyleLbl="node1" presStyleIdx="2" presStyleCnt="8" custScaleX="77697" custLinFactNeighborX="78473" custLinFactNeighborY="-1552">
        <dgm:presLayoutVars>
          <dgm:chMax val="0"/>
          <dgm:chPref val="0"/>
          <dgm:bulletEnabled val="1"/>
        </dgm:presLayoutVars>
      </dgm:prSet>
      <dgm:spPr/>
    </dgm:pt>
    <dgm:pt modelId="{13CD64C6-643A-41B4-985E-62C3488F0747}" type="pres">
      <dgm:prSet presAssocID="{680CD05A-CB6D-427E-AB4A-B538DED5F8F0}" presName="parTxOnlySpace" presStyleCnt="0"/>
      <dgm:spPr/>
    </dgm:pt>
    <dgm:pt modelId="{E2F28F4F-109A-4FA2-86FD-1487FAC747EC}" type="pres">
      <dgm:prSet presAssocID="{CA2142E2-BEEC-4E56-B5F2-265E8256D2C6}" presName="parTxOnly" presStyleLbl="node1" presStyleIdx="3" presStyleCnt="8" custScaleX="67198" custLinFactX="19" custLinFactNeighborX="100000" custLinFactNeighborY="-3191">
        <dgm:presLayoutVars>
          <dgm:chMax val="0"/>
          <dgm:chPref val="0"/>
          <dgm:bulletEnabled val="1"/>
        </dgm:presLayoutVars>
      </dgm:prSet>
      <dgm:spPr/>
    </dgm:pt>
    <dgm:pt modelId="{E846C1FD-E4CA-42E6-812E-5D45A4A3A2B6}" type="pres">
      <dgm:prSet presAssocID="{B3077F17-A147-44B6-B1AE-07E228DE4F65}" presName="parTxOnlySpace" presStyleCnt="0"/>
      <dgm:spPr/>
    </dgm:pt>
    <dgm:pt modelId="{B3DB725C-E8BE-4922-B6FF-54523C5636DB}" type="pres">
      <dgm:prSet presAssocID="{AE58A5E5-166D-4D06-9121-4528D893EF07}" presName="parTxOnly" presStyleLbl="node1" presStyleIdx="4" presStyleCnt="8" custScaleX="80514" custLinFactNeighborX="92239" custLinFactNeighborY="-250">
        <dgm:presLayoutVars>
          <dgm:chMax val="0"/>
          <dgm:chPref val="0"/>
          <dgm:bulletEnabled val="1"/>
        </dgm:presLayoutVars>
      </dgm:prSet>
      <dgm:spPr/>
    </dgm:pt>
    <dgm:pt modelId="{C7306FD1-0064-4461-9711-CCC9D41CB617}" type="pres">
      <dgm:prSet presAssocID="{DFDAD19D-1653-461A-A930-C86627947D05}" presName="parTxOnlySpace" presStyleCnt="0"/>
      <dgm:spPr/>
    </dgm:pt>
    <dgm:pt modelId="{7EE7A822-B923-4DB4-B8BE-EFDDEC600239}" type="pres">
      <dgm:prSet presAssocID="{0ADE2EEE-964E-4BC2-8F9A-C84CFA7C8CBC}" presName="parTxOnly" presStyleLbl="node1" presStyleIdx="5" presStyleCnt="8" custScaleX="77776" custLinFactNeighborX="76487" custLinFactNeighborY="-1456">
        <dgm:presLayoutVars>
          <dgm:chMax val="0"/>
          <dgm:chPref val="0"/>
          <dgm:bulletEnabled val="1"/>
        </dgm:presLayoutVars>
      </dgm:prSet>
      <dgm:spPr/>
    </dgm:pt>
    <dgm:pt modelId="{DF3DBF55-BE49-49C9-9E9E-95B9CDA9F53A}" type="pres">
      <dgm:prSet presAssocID="{94EE1717-1210-4ADF-8F32-1F2079398FEA}" presName="parTxOnlySpace" presStyleCnt="0"/>
      <dgm:spPr/>
    </dgm:pt>
    <dgm:pt modelId="{C19B1F43-18FE-4675-AE65-AAAEAF68ADFB}" type="pres">
      <dgm:prSet presAssocID="{C713B94D-C407-42B2-B177-BE771F2730C5}" presName="parTxOnly" presStyleLbl="node1" presStyleIdx="6" presStyleCnt="8" custScaleX="87818" custLinFactNeighborX="50587" custLinFactNeighborY="-1449">
        <dgm:presLayoutVars>
          <dgm:chMax val="0"/>
          <dgm:chPref val="0"/>
          <dgm:bulletEnabled val="1"/>
        </dgm:presLayoutVars>
      </dgm:prSet>
      <dgm:spPr/>
    </dgm:pt>
    <dgm:pt modelId="{F46F16FC-DAB2-4A93-A7E0-8498C366D1E7}" type="pres">
      <dgm:prSet presAssocID="{A60E96D5-774E-465F-AE09-8E7EDCA2C05E}" presName="parTxOnlySpace" presStyleCnt="0"/>
      <dgm:spPr/>
    </dgm:pt>
    <dgm:pt modelId="{3E5112EE-CE9A-4403-A846-EF9B42A3BC68}" type="pres">
      <dgm:prSet presAssocID="{3B80AF29-C9C4-41B3-AC73-CA4B51727E6C}" presName="parTxOnly" presStyleLbl="node1" presStyleIdx="7" presStyleCnt="8">
        <dgm:presLayoutVars>
          <dgm:chMax val="0"/>
          <dgm:chPref val="0"/>
          <dgm:bulletEnabled val="1"/>
        </dgm:presLayoutVars>
      </dgm:prSet>
      <dgm:spPr/>
    </dgm:pt>
  </dgm:ptLst>
  <dgm:cxnLst>
    <dgm:cxn modelId="{EF422B00-9A77-41B1-8C41-291C59758B0B}" srcId="{CF4A6B4D-BC5B-47CD-A7D3-C6A7BD6B1320}" destId="{3B80AF29-C9C4-41B3-AC73-CA4B51727E6C}" srcOrd="7" destOrd="0" parTransId="{84A08629-3C9A-43DC-9DFC-8FE4A480FD68}" sibTransId="{67F3B904-6DCA-46D7-BCB0-C40B7F01E0D0}"/>
    <dgm:cxn modelId="{E62EC602-11C4-ED41-A7F7-CA90659A705C}" type="presOf" srcId="{C713B94D-C407-42B2-B177-BE771F2730C5}" destId="{C19B1F43-18FE-4675-AE65-AAAEAF68ADFB}" srcOrd="0" destOrd="0" presId="urn:microsoft.com/office/officeart/2005/8/layout/chevron1"/>
    <dgm:cxn modelId="{1EC57508-60E9-1B4D-8524-E28C1DC29B1A}" type="presOf" srcId="{D8EF994F-9EA2-4012-A607-2EA0297F4367}" destId="{B8CDABF7-6D99-4F72-A1CB-D80AFABB0552}" srcOrd="0" destOrd="0" presId="urn:microsoft.com/office/officeart/2005/8/layout/chevron1"/>
    <dgm:cxn modelId="{ED7C262D-E54F-49A7-A200-C92699624E40}" srcId="{CF4A6B4D-BC5B-47CD-A7D3-C6A7BD6B1320}" destId="{C713B94D-C407-42B2-B177-BE771F2730C5}" srcOrd="6" destOrd="0" parTransId="{97CD3A9B-E0D0-4324-A9C3-CE4922758CDA}" sibTransId="{A60E96D5-774E-465F-AE09-8E7EDCA2C05E}"/>
    <dgm:cxn modelId="{143B9735-6099-4115-BB28-0A934FE9C59F}" srcId="{CF4A6B4D-BC5B-47CD-A7D3-C6A7BD6B1320}" destId="{1478A4C9-C397-4DF5-8D43-3B67237664BA}" srcOrd="0" destOrd="0" parTransId="{DE658EB6-86A7-4339-992D-CA0CD4E81592}" sibTransId="{A925CBA5-543F-4412-91DC-CC5CAEA446DC}"/>
    <dgm:cxn modelId="{E691CB6F-037D-F640-BC2F-40BF5F5D4EE9}" type="presOf" srcId="{CA2142E2-BEEC-4E56-B5F2-265E8256D2C6}" destId="{E2F28F4F-109A-4FA2-86FD-1487FAC747EC}" srcOrd="0" destOrd="0" presId="urn:microsoft.com/office/officeart/2005/8/layout/chevron1"/>
    <dgm:cxn modelId="{69C23752-F59B-40B8-B78F-F9542C97642A}" srcId="{CF4A6B4D-BC5B-47CD-A7D3-C6A7BD6B1320}" destId="{AE58A5E5-166D-4D06-9121-4528D893EF07}" srcOrd="4" destOrd="0" parTransId="{57B50200-7065-477E-9E38-49465A83F677}" sibTransId="{DFDAD19D-1653-461A-A930-C86627947D05}"/>
    <dgm:cxn modelId="{795E8E59-DF98-CA48-82D4-1F8EE423A575}" type="presOf" srcId="{0ADE2EEE-964E-4BC2-8F9A-C84CFA7C8CBC}" destId="{7EE7A822-B923-4DB4-B8BE-EFDDEC600239}" srcOrd="0" destOrd="0" presId="urn:microsoft.com/office/officeart/2005/8/layout/chevron1"/>
    <dgm:cxn modelId="{7B3A638A-D45B-43EC-B75E-20A622298DB5}" srcId="{CF4A6B4D-BC5B-47CD-A7D3-C6A7BD6B1320}" destId="{5337D3C5-6B4D-41B0-AD7F-E526CDD36B2C}" srcOrd="1" destOrd="0" parTransId="{9B9A361E-1C42-4B8D-B1A3-67231180FB31}" sibTransId="{A6700B03-548E-4C8A-BDEE-3406F696646F}"/>
    <dgm:cxn modelId="{536AEB95-FE07-43A0-B04B-0F69264E648B}" type="presOf" srcId="{3B80AF29-C9C4-41B3-AC73-CA4B51727E6C}" destId="{3E5112EE-CE9A-4403-A846-EF9B42A3BC68}" srcOrd="0" destOrd="0" presId="urn:microsoft.com/office/officeart/2005/8/layout/chevron1"/>
    <dgm:cxn modelId="{64418C96-D5D2-41EC-8FA9-6AD90C952D60}" srcId="{CF4A6B4D-BC5B-47CD-A7D3-C6A7BD6B1320}" destId="{D8EF994F-9EA2-4012-A607-2EA0297F4367}" srcOrd="2" destOrd="0" parTransId="{08B6B046-6068-4DB6-B5E4-189D79A66130}" sibTransId="{680CD05A-CB6D-427E-AB4A-B538DED5F8F0}"/>
    <dgm:cxn modelId="{A19B799C-57E6-403A-9818-7D658ABDE271}" srcId="{CF4A6B4D-BC5B-47CD-A7D3-C6A7BD6B1320}" destId="{0ADE2EEE-964E-4BC2-8F9A-C84CFA7C8CBC}" srcOrd="5" destOrd="0" parTransId="{41CC6E6D-659E-42DA-9778-B1CE07DBDDE5}" sibTransId="{94EE1717-1210-4ADF-8F32-1F2079398FEA}"/>
    <dgm:cxn modelId="{5CDD71AF-F49E-164E-A397-064325615BBB}" type="presOf" srcId="{AE58A5E5-166D-4D06-9121-4528D893EF07}" destId="{B3DB725C-E8BE-4922-B6FF-54523C5636DB}" srcOrd="0" destOrd="0" presId="urn:microsoft.com/office/officeart/2005/8/layout/chevron1"/>
    <dgm:cxn modelId="{AC6C33E2-24A8-2D46-9EEC-E64DFD477A5E}" type="presOf" srcId="{5337D3C5-6B4D-41B0-AD7F-E526CDD36B2C}" destId="{AB13DEDC-E580-402E-B214-0657B2F5D4F9}" srcOrd="0" destOrd="0" presId="urn:microsoft.com/office/officeart/2005/8/layout/chevron1"/>
    <dgm:cxn modelId="{951ADEF1-A798-7543-B416-D2AEB1630C2E}" type="presOf" srcId="{1478A4C9-C397-4DF5-8D43-3B67237664BA}" destId="{92A00B78-2453-48A0-AA5A-6594C835A44B}" srcOrd="0" destOrd="0" presId="urn:microsoft.com/office/officeart/2005/8/layout/chevron1"/>
    <dgm:cxn modelId="{D011AFF5-B2F6-3A49-9521-41DD104A6B79}" type="presOf" srcId="{CF4A6B4D-BC5B-47CD-A7D3-C6A7BD6B1320}" destId="{D8914277-1695-4ACC-9A9E-8BE3653EC6FD}" srcOrd="0" destOrd="0" presId="urn:microsoft.com/office/officeart/2005/8/layout/chevron1"/>
    <dgm:cxn modelId="{E9B45BFA-47BD-431A-B401-AF4FF56AAC3D}" srcId="{CF4A6B4D-BC5B-47CD-A7D3-C6A7BD6B1320}" destId="{CA2142E2-BEEC-4E56-B5F2-265E8256D2C6}" srcOrd="3" destOrd="0" parTransId="{6C63A1A3-9CE1-4E3F-BAB9-7F1464578AEE}" sibTransId="{B3077F17-A147-44B6-B1AE-07E228DE4F65}"/>
    <dgm:cxn modelId="{A438C66B-51B4-C847-9061-DBB24050F46F}" type="presParOf" srcId="{D8914277-1695-4ACC-9A9E-8BE3653EC6FD}" destId="{92A00B78-2453-48A0-AA5A-6594C835A44B}" srcOrd="0" destOrd="0" presId="urn:microsoft.com/office/officeart/2005/8/layout/chevron1"/>
    <dgm:cxn modelId="{738ABBDA-6B4B-4144-8165-047E01CD7119}" type="presParOf" srcId="{D8914277-1695-4ACC-9A9E-8BE3653EC6FD}" destId="{50ED8AC5-9FA1-481E-9E12-4C8710456B0A}" srcOrd="1" destOrd="0" presId="urn:microsoft.com/office/officeart/2005/8/layout/chevron1"/>
    <dgm:cxn modelId="{3240FF70-D7E1-0A41-AC54-2D110158DDA2}" type="presParOf" srcId="{D8914277-1695-4ACC-9A9E-8BE3653EC6FD}" destId="{AB13DEDC-E580-402E-B214-0657B2F5D4F9}" srcOrd="2" destOrd="0" presId="urn:microsoft.com/office/officeart/2005/8/layout/chevron1"/>
    <dgm:cxn modelId="{058CC31E-F862-D54E-BBEC-73C49C7144AD}" type="presParOf" srcId="{D8914277-1695-4ACC-9A9E-8BE3653EC6FD}" destId="{FEC0F803-F969-4700-AEAB-A7AC4DC9C611}" srcOrd="3" destOrd="0" presId="urn:microsoft.com/office/officeart/2005/8/layout/chevron1"/>
    <dgm:cxn modelId="{DF4597CC-0397-FC46-A3CC-3C77367F6B95}" type="presParOf" srcId="{D8914277-1695-4ACC-9A9E-8BE3653EC6FD}" destId="{B8CDABF7-6D99-4F72-A1CB-D80AFABB0552}" srcOrd="4" destOrd="0" presId="urn:microsoft.com/office/officeart/2005/8/layout/chevron1"/>
    <dgm:cxn modelId="{47ECA7A1-4D19-CE42-8762-BA6F4FE439C3}" type="presParOf" srcId="{D8914277-1695-4ACC-9A9E-8BE3653EC6FD}" destId="{13CD64C6-643A-41B4-985E-62C3488F0747}" srcOrd="5" destOrd="0" presId="urn:microsoft.com/office/officeart/2005/8/layout/chevron1"/>
    <dgm:cxn modelId="{FA5B75C0-D86E-C245-8ABD-F7C9EA6EA621}" type="presParOf" srcId="{D8914277-1695-4ACC-9A9E-8BE3653EC6FD}" destId="{E2F28F4F-109A-4FA2-86FD-1487FAC747EC}" srcOrd="6" destOrd="0" presId="urn:microsoft.com/office/officeart/2005/8/layout/chevron1"/>
    <dgm:cxn modelId="{C06DECA2-7745-9D48-BD73-743396EC14F3}" type="presParOf" srcId="{D8914277-1695-4ACC-9A9E-8BE3653EC6FD}" destId="{E846C1FD-E4CA-42E6-812E-5D45A4A3A2B6}" srcOrd="7" destOrd="0" presId="urn:microsoft.com/office/officeart/2005/8/layout/chevron1"/>
    <dgm:cxn modelId="{36028B34-9073-3847-B748-23899C21FFB7}" type="presParOf" srcId="{D8914277-1695-4ACC-9A9E-8BE3653EC6FD}" destId="{B3DB725C-E8BE-4922-B6FF-54523C5636DB}" srcOrd="8" destOrd="0" presId="urn:microsoft.com/office/officeart/2005/8/layout/chevron1"/>
    <dgm:cxn modelId="{CA49E5D0-DE9B-2C4F-97E2-1484D0C7DCA7}" type="presParOf" srcId="{D8914277-1695-4ACC-9A9E-8BE3653EC6FD}" destId="{C7306FD1-0064-4461-9711-CCC9D41CB617}" srcOrd="9" destOrd="0" presId="urn:microsoft.com/office/officeart/2005/8/layout/chevron1"/>
    <dgm:cxn modelId="{7C0B73FE-FED1-F44C-AC5D-AEF7CFA7E1F6}" type="presParOf" srcId="{D8914277-1695-4ACC-9A9E-8BE3653EC6FD}" destId="{7EE7A822-B923-4DB4-B8BE-EFDDEC600239}" srcOrd="10" destOrd="0" presId="urn:microsoft.com/office/officeart/2005/8/layout/chevron1"/>
    <dgm:cxn modelId="{8972FE89-3103-0A4C-A0DF-DFC3A2247367}" type="presParOf" srcId="{D8914277-1695-4ACC-9A9E-8BE3653EC6FD}" destId="{DF3DBF55-BE49-49C9-9E9E-95B9CDA9F53A}" srcOrd="11" destOrd="0" presId="urn:microsoft.com/office/officeart/2005/8/layout/chevron1"/>
    <dgm:cxn modelId="{0BB5C3BB-089E-4849-B133-8EDA381F701F}" type="presParOf" srcId="{D8914277-1695-4ACC-9A9E-8BE3653EC6FD}" destId="{C19B1F43-18FE-4675-AE65-AAAEAF68ADFB}" srcOrd="12" destOrd="0" presId="urn:microsoft.com/office/officeart/2005/8/layout/chevron1"/>
    <dgm:cxn modelId="{395B119D-1007-4896-A2D7-AD8B2F93564D}" type="presParOf" srcId="{D8914277-1695-4ACC-9A9E-8BE3653EC6FD}" destId="{F46F16FC-DAB2-4A93-A7E0-8498C366D1E7}" srcOrd="13" destOrd="0" presId="urn:microsoft.com/office/officeart/2005/8/layout/chevron1"/>
    <dgm:cxn modelId="{534C9BA7-48C7-40D1-AB3B-0FF1E9EB40DF}" type="presParOf" srcId="{D8914277-1695-4ACC-9A9E-8BE3653EC6FD}" destId="{3E5112EE-CE9A-4403-A846-EF9B42A3BC68}"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A6B4D-BC5B-47CD-A7D3-C6A7BD6B1320}"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1478A4C9-C397-4DF5-8D43-3B67237664BA}">
      <dgm:prSet phldrT="[Text]"/>
      <dgm:spPr/>
      <dgm:t>
        <a:bodyPr/>
        <a:lstStyle/>
        <a:p>
          <a:r>
            <a:rPr lang="en-US" dirty="0">
              <a:solidFill>
                <a:schemeClr val="tx1"/>
              </a:solidFill>
            </a:rPr>
            <a:t>September 2016</a:t>
          </a:r>
        </a:p>
      </dgm:t>
    </dgm:pt>
    <dgm:pt modelId="{DE658EB6-86A7-4339-992D-CA0CD4E81592}" type="parTrans" cxnId="{143B9735-6099-4115-BB28-0A934FE9C59F}">
      <dgm:prSet/>
      <dgm:spPr/>
      <dgm:t>
        <a:bodyPr/>
        <a:lstStyle/>
        <a:p>
          <a:endParaRPr lang="en-US"/>
        </a:p>
      </dgm:t>
    </dgm:pt>
    <dgm:pt modelId="{A925CBA5-543F-4412-91DC-CC5CAEA446DC}" type="sibTrans" cxnId="{143B9735-6099-4115-BB28-0A934FE9C59F}">
      <dgm:prSet/>
      <dgm:spPr/>
      <dgm:t>
        <a:bodyPr/>
        <a:lstStyle/>
        <a:p>
          <a:endParaRPr lang="en-US"/>
        </a:p>
      </dgm:t>
    </dgm:pt>
    <dgm:pt modelId="{5337D3C5-6B4D-41B0-AD7F-E526CDD36B2C}">
      <dgm:prSet phldrT="[Text]"/>
      <dgm:spPr>
        <a:solidFill>
          <a:srgbClr val="FF66FF"/>
        </a:solidFill>
      </dgm:spPr>
      <dgm:t>
        <a:bodyPr/>
        <a:lstStyle/>
        <a:p>
          <a:r>
            <a:rPr lang="en-US" dirty="0">
              <a:solidFill>
                <a:schemeClr val="tx1"/>
              </a:solidFill>
            </a:rPr>
            <a:t>January 19, 2017</a:t>
          </a:r>
        </a:p>
      </dgm:t>
    </dgm:pt>
    <dgm:pt modelId="{9B9A361E-1C42-4B8D-B1A3-67231180FB31}" type="parTrans" cxnId="{7B3A638A-D45B-43EC-B75E-20A622298DB5}">
      <dgm:prSet/>
      <dgm:spPr/>
      <dgm:t>
        <a:bodyPr/>
        <a:lstStyle/>
        <a:p>
          <a:endParaRPr lang="en-US"/>
        </a:p>
      </dgm:t>
    </dgm:pt>
    <dgm:pt modelId="{A6700B03-548E-4C8A-BDEE-3406F696646F}" type="sibTrans" cxnId="{7B3A638A-D45B-43EC-B75E-20A622298DB5}">
      <dgm:prSet/>
      <dgm:spPr/>
      <dgm:t>
        <a:bodyPr/>
        <a:lstStyle/>
        <a:p>
          <a:endParaRPr lang="en-US"/>
        </a:p>
      </dgm:t>
    </dgm:pt>
    <dgm:pt modelId="{CA2142E2-BEEC-4E56-B5F2-265E8256D2C6}">
      <dgm:prSet phldrT="[Text]"/>
      <dgm:spPr>
        <a:solidFill>
          <a:schemeClr val="bg2">
            <a:lumMod val="60000"/>
            <a:lumOff val="40000"/>
          </a:schemeClr>
        </a:solidFill>
      </dgm:spPr>
      <dgm:t>
        <a:bodyPr/>
        <a:lstStyle/>
        <a:p>
          <a:r>
            <a:rPr lang="en-US" dirty="0">
              <a:solidFill>
                <a:schemeClr val="tx1"/>
              </a:solidFill>
            </a:rPr>
            <a:t>January 23, 2018</a:t>
          </a:r>
        </a:p>
      </dgm:t>
    </dgm:pt>
    <dgm:pt modelId="{6C63A1A3-9CE1-4E3F-BAB9-7F1464578AEE}" type="parTrans" cxnId="{E9B45BFA-47BD-431A-B401-AF4FF56AAC3D}">
      <dgm:prSet/>
      <dgm:spPr/>
      <dgm:t>
        <a:bodyPr/>
        <a:lstStyle/>
        <a:p>
          <a:endParaRPr lang="en-US"/>
        </a:p>
      </dgm:t>
    </dgm:pt>
    <dgm:pt modelId="{B3077F17-A147-44B6-B1AE-07E228DE4F65}" type="sibTrans" cxnId="{E9B45BFA-47BD-431A-B401-AF4FF56AAC3D}">
      <dgm:prSet/>
      <dgm:spPr/>
      <dgm:t>
        <a:bodyPr/>
        <a:lstStyle/>
        <a:p>
          <a:endParaRPr lang="en-US"/>
        </a:p>
      </dgm:t>
    </dgm:pt>
    <dgm:pt modelId="{AE58A5E5-166D-4D06-9121-4528D893EF07}">
      <dgm:prSet phldrT="[Text]"/>
      <dgm:spPr>
        <a:solidFill>
          <a:srgbClr val="00B0F0"/>
        </a:solidFill>
      </dgm:spPr>
      <dgm:t>
        <a:bodyPr/>
        <a:lstStyle/>
        <a:p>
          <a:r>
            <a:rPr lang="en-US" dirty="0">
              <a:solidFill>
                <a:schemeClr val="tx1"/>
              </a:solidFill>
            </a:rPr>
            <a:t>June 19, 2018</a:t>
          </a:r>
        </a:p>
      </dgm:t>
    </dgm:pt>
    <dgm:pt modelId="{57B50200-7065-477E-9E38-49465A83F677}" type="parTrans" cxnId="{69C23752-F59B-40B8-B78F-F9542C97642A}">
      <dgm:prSet/>
      <dgm:spPr/>
      <dgm:t>
        <a:bodyPr/>
        <a:lstStyle/>
        <a:p>
          <a:endParaRPr lang="en-US"/>
        </a:p>
      </dgm:t>
    </dgm:pt>
    <dgm:pt modelId="{DFDAD19D-1653-461A-A930-C86627947D05}" type="sibTrans" cxnId="{69C23752-F59B-40B8-B78F-F9542C97642A}">
      <dgm:prSet/>
      <dgm:spPr/>
      <dgm:t>
        <a:bodyPr/>
        <a:lstStyle/>
        <a:p>
          <a:endParaRPr lang="en-US"/>
        </a:p>
      </dgm:t>
    </dgm:pt>
    <dgm:pt modelId="{0ADE2EEE-964E-4BC2-8F9A-C84CFA7C8CBC}">
      <dgm:prSet phldrT="[Text]" custT="1"/>
      <dgm:spPr>
        <a:solidFill>
          <a:srgbClr val="FFC000"/>
        </a:solidFill>
      </dgm:spPr>
      <dgm:t>
        <a:bodyPr/>
        <a:lstStyle/>
        <a:p>
          <a:r>
            <a:rPr lang="en-US" sz="1800" dirty="0">
              <a:solidFill>
                <a:schemeClr val="tx1"/>
              </a:solidFill>
            </a:rPr>
            <a:t>July 19, 2018</a:t>
          </a:r>
        </a:p>
      </dgm:t>
    </dgm:pt>
    <dgm:pt modelId="{41CC6E6D-659E-42DA-9778-B1CE07DBDDE5}" type="parTrans" cxnId="{A19B799C-57E6-403A-9818-7D658ABDE271}">
      <dgm:prSet/>
      <dgm:spPr/>
      <dgm:t>
        <a:bodyPr/>
        <a:lstStyle/>
        <a:p>
          <a:endParaRPr lang="en-US"/>
        </a:p>
      </dgm:t>
    </dgm:pt>
    <dgm:pt modelId="{94EE1717-1210-4ADF-8F32-1F2079398FEA}" type="sibTrans" cxnId="{A19B799C-57E6-403A-9818-7D658ABDE271}">
      <dgm:prSet/>
      <dgm:spPr/>
      <dgm:t>
        <a:bodyPr/>
        <a:lstStyle/>
        <a:p>
          <a:endParaRPr lang="en-US"/>
        </a:p>
      </dgm:t>
    </dgm:pt>
    <dgm:pt modelId="{C713B94D-C407-42B2-B177-BE771F2730C5}">
      <dgm:prSet phldrT="[Text]" custT="1"/>
      <dgm:spPr>
        <a:solidFill>
          <a:srgbClr val="00B050"/>
        </a:solidFill>
      </dgm:spPr>
      <dgm:t>
        <a:bodyPr/>
        <a:lstStyle/>
        <a:p>
          <a:r>
            <a:rPr lang="en-US" sz="1800" dirty="0">
              <a:solidFill>
                <a:schemeClr val="tx1"/>
              </a:solidFill>
            </a:rPr>
            <a:t>January 21, 2019</a:t>
          </a:r>
        </a:p>
      </dgm:t>
    </dgm:pt>
    <dgm:pt modelId="{97CD3A9B-E0D0-4324-A9C3-CE4922758CDA}" type="parTrans" cxnId="{ED7C262D-E54F-49A7-A200-C92699624E40}">
      <dgm:prSet/>
      <dgm:spPr/>
      <dgm:t>
        <a:bodyPr/>
        <a:lstStyle/>
        <a:p>
          <a:endParaRPr lang="en-US"/>
        </a:p>
      </dgm:t>
    </dgm:pt>
    <dgm:pt modelId="{A60E96D5-774E-465F-AE09-8E7EDCA2C05E}" type="sibTrans" cxnId="{ED7C262D-E54F-49A7-A200-C92699624E40}">
      <dgm:prSet/>
      <dgm:spPr/>
      <dgm:t>
        <a:bodyPr/>
        <a:lstStyle/>
        <a:p>
          <a:endParaRPr lang="en-US"/>
        </a:p>
      </dgm:t>
    </dgm:pt>
    <dgm:pt modelId="{D8EF994F-9EA2-4012-A607-2EA0297F4367}">
      <dgm:prSet phldrT="[Text]"/>
      <dgm:spPr>
        <a:solidFill>
          <a:srgbClr val="AB85EF"/>
        </a:solidFill>
      </dgm:spPr>
      <dgm:t>
        <a:bodyPr/>
        <a:lstStyle/>
        <a:p>
          <a:r>
            <a:rPr lang="en-US" dirty="0">
              <a:solidFill>
                <a:schemeClr val="tx1"/>
              </a:solidFill>
            </a:rPr>
            <a:t>January 19, 2018</a:t>
          </a:r>
        </a:p>
      </dgm:t>
    </dgm:pt>
    <dgm:pt modelId="{08B6B046-6068-4DB6-B5E4-189D79A66130}" type="parTrans" cxnId="{64418C96-D5D2-41EC-8FA9-6AD90C952D60}">
      <dgm:prSet/>
      <dgm:spPr/>
      <dgm:t>
        <a:bodyPr/>
        <a:lstStyle/>
        <a:p>
          <a:endParaRPr lang="en-US"/>
        </a:p>
      </dgm:t>
    </dgm:pt>
    <dgm:pt modelId="{680CD05A-CB6D-427E-AB4A-B538DED5F8F0}" type="sibTrans" cxnId="{64418C96-D5D2-41EC-8FA9-6AD90C952D60}">
      <dgm:prSet/>
      <dgm:spPr/>
      <dgm:t>
        <a:bodyPr/>
        <a:lstStyle/>
        <a:p>
          <a:endParaRPr lang="en-US"/>
        </a:p>
      </dgm:t>
    </dgm:pt>
    <dgm:pt modelId="{3B80AF29-C9C4-41B3-AC73-CA4B51727E6C}">
      <dgm:prSet phldrT="[Text]" custT="1"/>
      <dgm:spPr/>
      <dgm:t>
        <a:bodyPr/>
        <a:lstStyle/>
        <a:p>
          <a:r>
            <a:rPr lang="en-US" sz="1800" dirty="0"/>
            <a:t>Jan 20, 2020</a:t>
          </a:r>
        </a:p>
      </dgm:t>
    </dgm:pt>
    <dgm:pt modelId="{84A08629-3C9A-43DC-9DFC-8FE4A480FD68}" type="parTrans" cxnId="{EF422B00-9A77-41B1-8C41-291C59758B0B}">
      <dgm:prSet/>
      <dgm:spPr/>
      <dgm:t>
        <a:bodyPr/>
        <a:lstStyle/>
        <a:p>
          <a:endParaRPr lang="en-US"/>
        </a:p>
      </dgm:t>
    </dgm:pt>
    <dgm:pt modelId="{67F3B904-6DCA-46D7-BCB0-C40B7F01E0D0}" type="sibTrans" cxnId="{EF422B00-9A77-41B1-8C41-291C59758B0B}">
      <dgm:prSet/>
      <dgm:spPr/>
      <dgm:t>
        <a:bodyPr/>
        <a:lstStyle/>
        <a:p>
          <a:endParaRPr lang="en-US"/>
        </a:p>
      </dgm:t>
    </dgm:pt>
    <dgm:pt modelId="{D8914277-1695-4ACC-9A9E-8BE3653EC6FD}" type="pres">
      <dgm:prSet presAssocID="{CF4A6B4D-BC5B-47CD-A7D3-C6A7BD6B1320}" presName="Name0" presStyleCnt="0">
        <dgm:presLayoutVars>
          <dgm:dir/>
          <dgm:animLvl val="lvl"/>
          <dgm:resizeHandles val="exact"/>
        </dgm:presLayoutVars>
      </dgm:prSet>
      <dgm:spPr/>
    </dgm:pt>
    <dgm:pt modelId="{92A00B78-2453-48A0-AA5A-6594C835A44B}" type="pres">
      <dgm:prSet presAssocID="{1478A4C9-C397-4DF5-8D43-3B67237664BA}" presName="parTxOnly" presStyleLbl="node1" presStyleIdx="0" presStyleCnt="8" custScaleX="71018" custLinFactX="0" custLinFactNeighborX="-100000" custLinFactNeighborY="1246">
        <dgm:presLayoutVars>
          <dgm:chMax val="0"/>
          <dgm:chPref val="0"/>
          <dgm:bulletEnabled val="1"/>
        </dgm:presLayoutVars>
      </dgm:prSet>
      <dgm:spPr/>
    </dgm:pt>
    <dgm:pt modelId="{50ED8AC5-9FA1-481E-9E12-4C8710456B0A}" type="pres">
      <dgm:prSet presAssocID="{A925CBA5-543F-4412-91DC-CC5CAEA446DC}" presName="parTxOnlySpace" presStyleCnt="0"/>
      <dgm:spPr/>
    </dgm:pt>
    <dgm:pt modelId="{AB13DEDC-E580-402E-B214-0657B2F5D4F9}" type="pres">
      <dgm:prSet presAssocID="{5337D3C5-6B4D-41B0-AD7F-E526CDD36B2C}" presName="parTxOnly" presStyleLbl="node1" presStyleIdx="1" presStyleCnt="8" custScaleX="73855" custLinFactNeighborX="-3856" custLinFactNeighborY="-250">
        <dgm:presLayoutVars>
          <dgm:chMax val="0"/>
          <dgm:chPref val="0"/>
          <dgm:bulletEnabled val="1"/>
        </dgm:presLayoutVars>
      </dgm:prSet>
      <dgm:spPr/>
    </dgm:pt>
    <dgm:pt modelId="{FEC0F803-F969-4700-AEAB-A7AC4DC9C611}" type="pres">
      <dgm:prSet presAssocID="{A6700B03-548E-4C8A-BDEE-3406F696646F}" presName="parTxOnlySpace" presStyleCnt="0"/>
      <dgm:spPr/>
    </dgm:pt>
    <dgm:pt modelId="{B8CDABF7-6D99-4F72-A1CB-D80AFABB0552}" type="pres">
      <dgm:prSet presAssocID="{D8EF994F-9EA2-4012-A607-2EA0297F4367}" presName="parTxOnly" presStyleLbl="node1" presStyleIdx="2" presStyleCnt="8" custScaleX="77697" custLinFactNeighborX="78473" custLinFactNeighborY="-1552">
        <dgm:presLayoutVars>
          <dgm:chMax val="0"/>
          <dgm:chPref val="0"/>
          <dgm:bulletEnabled val="1"/>
        </dgm:presLayoutVars>
      </dgm:prSet>
      <dgm:spPr/>
    </dgm:pt>
    <dgm:pt modelId="{13CD64C6-643A-41B4-985E-62C3488F0747}" type="pres">
      <dgm:prSet presAssocID="{680CD05A-CB6D-427E-AB4A-B538DED5F8F0}" presName="parTxOnlySpace" presStyleCnt="0"/>
      <dgm:spPr/>
    </dgm:pt>
    <dgm:pt modelId="{E2F28F4F-109A-4FA2-86FD-1487FAC747EC}" type="pres">
      <dgm:prSet presAssocID="{CA2142E2-BEEC-4E56-B5F2-265E8256D2C6}" presName="parTxOnly" presStyleLbl="node1" presStyleIdx="3" presStyleCnt="8" custScaleX="67198" custLinFactX="19" custLinFactNeighborX="100000" custLinFactNeighborY="-3191">
        <dgm:presLayoutVars>
          <dgm:chMax val="0"/>
          <dgm:chPref val="0"/>
          <dgm:bulletEnabled val="1"/>
        </dgm:presLayoutVars>
      </dgm:prSet>
      <dgm:spPr/>
    </dgm:pt>
    <dgm:pt modelId="{E846C1FD-E4CA-42E6-812E-5D45A4A3A2B6}" type="pres">
      <dgm:prSet presAssocID="{B3077F17-A147-44B6-B1AE-07E228DE4F65}" presName="parTxOnlySpace" presStyleCnt="0"/>
      <dgm:spPr/>
    </dgm:pt>
    <dgm:pt modelId="{B3DB725C-E8BE-4922-B6FF-54523C5636DB}" type="pres">
      <dgm:prSet presAssocID="{AE58A5E5-166D-4D06-9121-4528D893EF07}" presName="parTxOnly" presStyleLbl="node1" presStyleIdx="4" presStyleCnt="8" custScaleX="80514" custLinFactNeighborX="92239" custLinFactNeighborY="-250">
        <dgm:presLayoutVars>
          <dgm:chMax val="0"/>
          <dgm:chPref val="0"/>
          <dgm:bulletEnabled val="1"/>
        </dgm:presLayoutVars>
      </dgm:prSet>
      <dgm:spPr/>
    </dgm:pt>
    <dgm:pt modelId="{C7306FD1-0064-4461-9711-CCC9D41CB617}" type="pres">
      <dgm:prSet presAssocID="{DFDAD19D-1653-461A-A930-C86627947D05}" presName="parTxOnlySpace" presStyleCnt="0"/>
      <dgm:spPr/>
    </dgm:pt>
    <dgm:pt modelId="{7EE7A822-B923-4DB4-B8BE-EFDDEC600239}" type="pres">
      <dgm:prSet presAssocID="{0ADE2EEE-964E-4BC2-8F9A-C84CFA7C8CBC}" presName="parTxOnly" presStyleLbl="node1" presStyleIdx="5" presStyleCnt="8" custScaleX="77776" custLinFactNeighborX="76487" custLinFactNeighborY="-1456">
        <dgm:presLayoutVars>
          <dgm:chMax val="0"/>
          <dgm:chPref val="0"/>
          <dgm:bulletEnabled val="1"/>
        </dgm:presLayoutVars>
      </dgm:prSet>
      <dgm:spPr/>
    </dgm:pt>
    <dgm:pt modelId="{DF3DBF55-BE49-49C9-9E9E-95B9CDA9F53A}" type="pres">
      <dgm:prSet presAssocID="{94EE1717-1210-4ADF-8F32-1F2079398FEA}" presName="parTxOnlySpace" presStyleCnt="0"/>
      <dgm:spPr/>
    </dgm:pt>
    <dgm:pt modelId="{C19B1F43-18FE-4675-AE65-AAAEAF68ADFB}" type="pres">
      <dgm:prSet presAssocID="{C713B94D-C407-42B2-B177-BE771F2730C5}" presName="parTxOnly" presStyleLbl="node1" presStyleIdx="6" presStyleCnt="8" custScaleX="87818" custLinFactNeighborX="50587" custLinFactNeighborY="-1449">
        <dgm:presLayoutVars>
          <dgm:chMax val="0"/>
          <dgm:chPref val="0"/>
          <dgm:bulletEnabled val="1"/>
        </dgm:presLayoutVars>
      </dgm:prSet>
      <dgm:spPr/>
    </dgm:pt>
    <dgm:pt modelId="{F46F16FC-DAB2-4A93-A7E0-8498C366D1E7}" type="pres">
      <dgm:prSet presAssocID="{A60E96D5-774E-465F-AE09-8E7EDCA2C05E}" presName="parTxOnlySpace" presStyleCnt="0"/>
      <dgm:spPr/>
    </dgm:pt>
    <dgm:pt modelId="{3E5112EE-CE9A-4403-A846-EF9B42A3BC68}" type="pres">
      <dgm:prSet presAssocID="{3B80AF29-C9C4-41B3-AC73-CA4B51727E6C}" presName="parTxOnly" presStyleLbl="node1" presStyleIdx="7" presStyleCnt="8">
        <dgm:presLayoutVars>
          <dgm:chMax val="0"/>
          <dgm:chPref val="0"/>
          <dgm:bulletEnabled val="1"/>
        </dgm:presLayoutVars>
      </dgm:prSet>
      <dgm:spPr/>
    </dgm:pt>
  </dgm:ptLst>
  <dgm:cxnLst>
    <dgm:cxn modelId="{EF422B00-9A77-41B1-8C41-291C59758B0B}" srcId="{CF4A6B4D-BC5B-47CD-A7D3-C6A7BD6B1320}" destId="{3B80AF29-C9C4-41B3-AC73-CA4B51727E6C}" srcOrd="7" destOrd="0" parTransId="{84A08629-3C9A-43DC-9DFC-8FE4A480FD68}" sibTransId="{67F3B904-6DCA-46D7-BCB0-C40B7F01E0D0}"/>
    <dgm:cxn modelId="{E62EC602-11C4-ED41-A7F7-CA90659A705C}" type="presOf" srcId="{C713B94D-C407-42B2-B177-BE771F2730C5}" destId="{C19B1F43-18FE-4675-AE65-AAAEAF68ADFB}" srcOrd="0" destOrd="0" presId="urn:microsoft.com/office/officeart/2005/8/layout/chevron1"/>
    <dgm:cxn modelId="{1EC57508-60E9-1B4D-8524-E28C1DC29B1A}" type="presOf" srcId="{D8EF994F-9EA2-4012-A607-2EA0297F4367}" destId="{B8CDABF7-6D99-4F72-A1CB-D80AFABB0552}" srcOrd="0" destOrd="0" presId="urn:microsoft.com/office/officeart/2005/8/layout/chevron1"/>
    <dgm:cxn modelId="{ED7C262D-E54F-49A7-A200-C92699624E40}" srcId="{CF4A6B4D-BC5B-47CD-A7D3-C6A7BD6B1320}" destId="{C713B94D-C407-42B2-B177-BE771F2730C5}" srcOrd="6" destOrd="0" parTransId="{97CD3A9B-E0D0-4324-A9C3-CE4922758CDA}" sibTransId="{A60E96D5-774E-465F-AE09-8E7EDCA2C05E}"/>
    <dgm:cxn modelId="{143B9735-6099-4115-BB28-0A934FE9C59F}" srcId="{CF4A6B4D-BC5B-47CD-A7D3-C6A7BD6B1320}" destId="{1478A4C9-C397-4DF5-8D43-3B67237664BA}" srcOrd="0" destOrd="0" parTransId="{DE658EB6-86A7-4339-992D-CA0CD4E81592}" sibTransId="{A925CBA5-543F-4412-91DC-CC5CAEA446DC}"/>
    <dgm:cxn modelId="{E691CB6F-037D-F640-BC2F-40BF5F5D4EE9}" type="presOf" srcId="{CA2142E2-BEEC-4E56-B5F2-265E8256D2C6}" destId="{E2F28F4F-109A-4FA2-86FD-1487FAC747EC}" srcOrd="0" destOrd="0" presId="urn:microsoft.com/office/officeart/2005/8/layout/chevron1"/>
    <dgm:cxn modelId="{69C23752-F59B-40B8-B78F-F9542C97642A}" srcId="{CF4A6B4D-BC5B-47CD-A7D3-C6A7BD6B1320}" destId="{AE58A5E5-166D-4D06-9121-4528D893EF07}" srcOrd="4" destOrd="0" parTransId="{57B50200-7065-477E-9E38-49465A83F677}" sibTransId="{DFDAD19D-1653-461A-A930-C86627947D05}"/>
    <dgm:cxn modelId="{795E8E59-DF98-CA48-82D4-1F8EE423A575}" type="presOf" srcId="{0ADE2EEE-964E-4BC2-8F9A-C84CFA7C8CBC}" destId="{7EE7A822-B923-4DB4-B8BE-EFDDEC600239}" srcOrd="0" destOrd="0" presId="urn:microsoft.com/office/officeart/2005/8/layout/chevron1"/>
    <dgm:cxn modelId="{7B3A638A-D45B-43EC-B75E-20A622298DB5}" srcId="{CF4A6B4D-BC5B-47CD-A7D3-C6A7BD6B1320}" destId="{5337D3C5-6B4D-41B0-AD7F-E526CDD36B2C}" srcOrd="1" destOrd="0" parTransId="{9B9A361E-1C42-4B8D-B1A3-67231180FB31}" sibTransId="{A6700B03-548E-4C8A-BDEE-3406F696646F}"/>
    <dgm:cxn modelId="{536AEB95-FE07-43A0-B04B-0F69264E648B}" type="presOf" srcId="{3B80AF29-C9C4-41B3-AC73-CA4B51727E6C}" destId="{3E5112EE-CE9A-4403-A846-EF9B42A3BC68}" srcOrd="0" destOrd="0" presId="urn:microsoft.com/office/officeart/2005/8/layout/chevron1"/>
    <dgm:cxn modelId="{64418C96-D5D2-41EC-8FA9-6AD90C952D60}" srcId="{CF4A6B4D-BC5B-47CD-A7D3-C6A7BD6B1320}" destId="{D8EF994F-9EA2-4012-A607-2EA0297F4367}" srcOrd="2" destOrd="0" parTransId="{08B6B046-6068-4DB6-B5E4-189D79A66130}" sibTransId="{680CD05A-CB6D-427E-AB4A-B538DED5F8F0}"/>
    <dgm:cxn modelId="{A19B799C-57E6-403A-9818-7D658ABDE271}" srcId="{CF4A6B4D-BC5B-47CD-A7D3-C6A7BD6B1320}" destId="{0ADE2EEE-964E-4BC2-8F9A-C84CFA7C8CBC}" srcOrd="5" destOrd="0" parTransId="{41CC6E6D-659E-42DA-9778-B1CE07DBDDE5}" sibTransId="{94EE1717-1210-4ADF-8F32-1F2079398FEA}"/>
    <dgm:cxn modelId="{5CDD71AF-F49E-164E-A397-064325615BBB}" type="presOf" srcId="{AE58A5E5-166D-4D06-9121-4528D893EF07}" destId="{B3DB725C-E8BE-4922-B6FF-54523C5636DB}" srcOrd="0" destOrd="0" presId="urn:microsoft.com/office/officeart/2005/8/layout/chevron1"/>
    <dgm:cxn modelId="{AC6C33E2-24A8-2D46-9EEC-E64DFD477A5E}" type="presOf" srcId="{5337D3C5-6B4D-41B0-AD7F-E526CDD36B2C}" destId="{AB13DEDC-E580-402E-B214-0657B2F5D4F9}" srcOrd="0" destOrd="0" presId="urn:microsoft.com/office/officeart/2005/8/layout/chevron1"/>
    <dgm:cxn modelId="{951ADEF1-A798-7543-B416-D2AEB1630C2E}" type="presOf" srcId="{1478A4C9-C397-4DF5-8D43-3B67237664BA}" destId="{92A00B78-2453-48A0-AA5A-6594C835A44B}" srcOrd="0" destOrd="0" presId="urn:microsoft.com/office/officeart/2005/8/layout/chevron1"/>
    <dgm:cxn modelId="{D011AFF5-B2F6-3A49-9521-41DD104A6B79}" type="presOf" srcId="{CF4A6B4D-BC5B-47CD-A7D3-C6A7BD6B1320}" destId="{D8914277-1695-4ACC-9A9E-8BE3653EC6FD}" srcOrd="0" destOrd="0" presId="urn:microsoft.com/office/officeart/2005/8/layout/chevron1"/>
    <dgm:cxn modelId="{E9B45BFA-47BD-431A-B401-AF4FF56AAC3D}" srcId="{CF4A6B4D-BC5B-47CD-A7D3-C6A7BD6B1320}" destId="{CA2142E2-BEEC-4E56-B5F2-265E8256D2C6}" srcOrd="3" destOrd="0" parTransId="{6C63A1A3-9CE1-4E3F-BAB9-7F1464578AEE}" sibTransId="{B3077F17-A147-44B6-B1AE-07E228DE4F65}"/>
    <dgm:cxn modelId="{A438C66B-51B4-C847-9061-DBB24050F46F}" type="presParOf" srcId="{D8914277-1695-4ACC-9A9E-8BE3653EC6FD}" destId="{92A00B78-2453-48A0-AA5A-6594C835A44B}" srcOrd="0" destOrd="0" presId="urn:microsoft.com/office/officeart/2005/8/layout/chevron1"/>
    <dgm:cxn modelId="{738ABBDA-6B4B-4144-8165-047E01CD7119}" type="presParOf" srcId="{D8914277-1695-4ACC-9A9E-8BE3653EC6FD}" destId="{50ED8AC5-9FA1-481E-9E12-4C8710456B0A}" srcOrd="1" destOrd="0" presId="urn:microsoft.com/office/officeart/2005/8/layout/chevron1"/>
    <dgm:cxn modelId="{3240FF70-D7E1-0A41-AC54-2D110158DDA2}" type="presParOf" srcId="{D8914277-1695-4ACC-9A9E-8BE3653EC6FD}" destId="{AB13DEDC-E580-402E-B214-0657B2F5D4F9}" srcOrd="2" destOrd="0" presId="urn:microsoft.com/office/officeart/2005/8/layout/chevron1"/>
    <dgm:cxn modelId="{058CC31E-F862-D54E-BBEC-73C49C7144AD}" type="presParOf" srcId="{D8914277-1695-4ACC-9A9E-8BE3653EC6FD}" destId="{FEC0F803-F969-4700-AEAB-A7AC4DC9C611}" srcOrd="3" destOrd="0" presId="urn:microsoft.com/office/officeart/2005/8/layout/chevron1"/>
    <dgm:cxn modelId="{DF4597CC-0397-FC46-A3CC-3C77367F6B95}" type="presParOf" srcId="{D8914277-1695-4ACC-9A9E-8BE3653EC6FD}" destId="{B8CDABF7-6D99-4F72-A1CB-D80AFABB0552}" srcOrd="4" destOrd="0" presId="urn:microsoft.com/office/officeart/2005/8/layout/chevron1"/>
    <dgm:cxn modelId="{47ECA7A1-4D19-CE42-8762-BA6F4FE439C3}" type="presParOf" srcId="{D8914277-1695-4ACC-9A9E-8BE3653EC6FD}" destId="{13CD64C6-643A-41B4-985E-62C3488F0747}" srcOrd="5" destOrd="0" presId="urn:microsoft.com/office/officeart/2005/8/layout/chevron1"/>
    <dgm:cxn modelId="{FA5B75C0-D86E-C245-8ABD-F7C9EA6EA621}" type="presParOf" srcId="{D8914277-1695-4ACC-9A9E-8BE3653EC6FD}" destId="{E2F28F4F-109A-4FA2-86FD-1487FAC747EC}" srcOrd="6" destOrd="0" presId="urn:microsoft.com/office/officeart/2005/8/layout/chevron1"/>
    <dgm:cxn modelId="{C06DECA2-7745-9D48-BD73-743396EC14F3}" type="presParOf" srcId="{D8914277-1695-4ACC-9A9E-8BE3653EC6FD}" destId="{E846C1FD-E4CA-42E6-812E-5D45A4A3A2B6}" srcOrd="7" destOrd="0" presId="urn:microsoft.com/office/officeart/2005/8/layout/chevron1"/>
    <dgm:cxn modelId="{36028B34-9073-3847-B748-23899C21FFB7}" type="presParOf" srcId="{D8914277-1695-4ACC-9A9E-8BE3653EC6FD}" destId="{B3DB725C-E8BE-4922-B6FF-54523C5636DB}" srcOrd="8" destOrd="0" presId="urn:microsoft.com/office/officeart/2005/8/layout/chevron1"/>
    <dgm:cxn modelId="{CA49E5D0-DE9B-2C4F-97E2-1484D0C7DCA7}" type="presParOf" srcId="{D8914277-1695-4ACC-9A9E-8BE3653EC6FD}" destId="{C7306FD1-0064-4461-9711-CCC9D41CB617}" srcOrd="9" destOrd="0" presId="urn:microsoft.com/office/officeart/2005/8/layout/chevron1"/>
    <dgm:cxn modelId="{7C0B73FE-FED1-F44C-AC5D-AEF7CFA7E1F6}" type="presParOf" srcId="{D8914277-1695-4ACC-9A9E-8BE3653EC6FD}" destId="{7EE7A822-B923-4DB4-B8BE-EFDDEC600239}" srcOrd="10" destOrd="0" presId="urn:microsoft.com/office/officeart/2005/8/layout/chevron1"/>
    <dgm:cxn modelId="{8972FE89-3103-0A4C-A0DF-DFC3A2247367}" type="presParOf" srcId="{D8914277-1695-4ACC-9A9E-8BE3653EC6FD}" destId="{DF3DBF55-BE49-49C9-9E9E-95B9CDA9F53A}" srcOrd="11" destOrd="0" presId="urn:microsoft.com/office/officeart/2005/8/layout/chevron1"/>
    <dgm:cxn modelId="{0BB5C3BB-089E-4849-B133-8EDA381F701F}" type="presParOf" srcId="{D8914277-1695-4ACC-9A9E-8BE3653EC6FD}" destId="{C19B1F43-18FE-4675-AE65-AAAEAF68ADFB}" srcOrd="12" destOrd="0" presId="urn:microsoft.com/office/officeart/2005/8/layout/chevron1"/>
    <dgm:cxn modelId="{395B119D-1007-4896-A2D7-AD8B2F93564D}" type="presParOf" srcId="{D8914277-1695-4ACC-9A9E-8BE3653EC6FD}" destId="{F46F16FC-DAB2-4A93-A7E0-8498C366D1E7}" srcOrd="13" destOrd="0" presId="urn:microsoft.com/office/officeart/2005/8/layout/chevron1"/>
    <dgm:cxn modelId="{534C9BA7-48C7-40D1-AB3B-0FF1E9EB40DF}" type="presParOf" srcId="{D8914277-1695-4ACC-9A9E-8BE3653EC6FD}" destId="{3E5112EE-CE9A-4403-A846-EF9B42A3BC68}"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00B78-2453-48A0-AA5A-6594C835A44B}">
      <dsp:nvSpPr>
        <dsp:cNvPr id="0" name=""/>
        <dsp:cNvSpPr/>
      </dsp:nvSpPr>
      <dsp:spPr>
        <a:xfrm>
          <a:off x="0" y="1839996"/>
          <a:ext cx="1439192" cy="81060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September 2016</a:t>
          </a:r>
        </a:p>
      </dsp:txBody>
      <dsp:txXfrm>
        <a:off x="405304" y="1839996"/>
        <a:ext cx="628585" cy="810607"/>
      </dsp:txXfrm>
    </dsp:sp>
    <dsp:sp modelId="{AB13DEDC-E580-402E-B214-0657B2F5D4F9}">
      <dsp:nvSpPr>
        <dsp:cNvPr id="0" name=""/>
        <dsp:cNvSpPr/>
      </dsp:nvSpPr>
      <dsp:spPr>
        <a:xfrm>
          <a:off x="1235336" y="1827869"/>
          <a:ext cx="1496684" cy="810607"/>
        </a:xfrm>
        <a:prstGeom prst="chevron">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19, 2017</a:t>
          </a:r>
        </a:p>
      </dsp:txBody>
      <dsp:txXfrm>
        <a:off x="1640640" y="1827869"/>
        <a:ext cx="686077" cy="810607"/>
      </dsp:txXfrm>
    </dsp:sp>
    <dsp:sp modelId="{B8CDABF7-6D99-4F72-A1CB-D80AFABB0552}">
      <dsp:nvSpPr>
        <dsp:cNvPr id="0" name=""/>
        <dsp:cNvSpPr/>
      </dsp:nvSpPr>
      <dsp:spPr>
        <a:xfrm>
          <a:off x="2696211" y="1817315"/>
          <a:ext cx="1574543" cy="810607"/>
        </a:xfrm>
        <a:prstGeom prst="chevron">
          <a:avLst/>
        </a:prstGeom>
        <a:solidFill>
          <a:srgbClr val="AB85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19, 2018</a:t>
          </a:r>
        </a:p>
      </dsp:txBody>
      <dsp:txXfrm>
        <a:off x="3101515" y="1817315"/>
        <a:ext cx="763936" cy="810607"/>
      </dsp:txXfrm>
    </dsp:sp>
    <dsp:sp modelId="{E2F28F4F-109A-4FA2-86FD-1487FAC747EC}">
      <dsp:nvSpPr>
        <dsp:cNvPr id="0" name=""/>
        <dsp:cNvSpPr/>
      </dsp:nvSpPr>
      <dsp:spPr>
        <a:xfrm>
          <a:off x="4112112" y="1804029"/>
          <a:ext cx="1361779" cy="810607"/>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23, 2018</a:t>
          </a:r>
        </a:p>
      </dsp:txBody>
      <dsp:txXfrm>
        <a:off x="4517416" y="1804029"/>
        <a:ext cx="551172" cy="810607"/>
      </dsp:txXfrm>
    </dsp:sp>
    <dsp:sp modelId="{B3DB725C-E8BE-4922-B6FF-54523C5636DB}">
      <dsp:nvSpPr>
        <dsp:cNvPr id="0" name=""/>
        <dsp:cNvSpPr/>
      </dsp:nvSpPr>
      <dsp:spPr>
        <a:xfrm>
          <a:off x="5255127" y="1827869"/>
          <a:ext cx="1631630" cy="810607"/>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June 19, 2018</a:t>
          </a:r>
        </a:p>
      </dsp:txBody>
      <dsp:txXfrm>
        <a:off x="5660431" y="1827869"/>
        <a:ext cx="821023" cy="810607"/>
      </dsp:txXfrm>
    </dsp:sp>
    <dsp:sp modelId="{7EE7A822-B923-4DB4-B8BE-EFDDEC600239}">
      <dsp:nvSpPr>
        <dsp:cNvPr id="0" name=""/>
        <dsp:cNvSpPr/>
      </dsp:nvSpPr>
      <dsp:spPr>
        <a:xfrm>
          <a:off x="6652185" y="1818093"/>
          <a:ext cx="1576144" cy="810607"/>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July 19, 2018</a:t>
          </a:r>
        </a:p>
      </dsp:txBody>
      <dsp:txXfrm>
        <a:off x="7057489" y="1818093"/>
        <a:ext cx="765537" cy="810607"/>
      </dsp:txXfrm>
    </dsp:sp>
    <dsp:sp modelId="{C19B1F43-18FE-4675-AE65-AAAEAF68ADFB}">
      <dsp:nvSpPr>
        <dsp:cNvPr id="0" name=""/>
        <dsp:cNvSpPr/>
      </dsp:nvSpPr>
      <dsp:spPr>
        <a:xfrm>
          <a:off x="7973191" y="1818150"/>
          <a:ext cx="1779647" cy="81060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January 21, 2019</a:t>
          </a:r>
        </a:p>
      </dsp:txBody>
      <dsp:txXfrm>
        <a:off x="8378495" y="1818150"/>
        <a:ext cx="969040" cy="810607"/>
      </dsp:txXfrm>
    </dsp:sp>
    <dsp:sp modelId="{3E5112EE-CE9A-4403-A846-EF9B42A3BC68}">
      <dsp:nvSpPr>
        <dsp:cNvPr id="0" name=""/>
        <dsp:cNvSpPr/>
      </dsp:nvSpPr>
      <dsp:spPr>
        <a:xfrm>
          <a:off x="9447671" y="1829896"/>
          <a:ext cx="2026518" cy="810607"/>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Jan 20, 2020</a:t>
          </a:r>
        </a:p>
      </dsp:txBody>
      <dsp:txXfrm>
        <a:off x="9852975" y="1829896"/>
        <a:ext cx="1215911" cy="81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00B78-2453-48A0-AA5A-6594C835A44B}">
      <dsp:nvSpPr>
        <dsp:cNvPr id="0" name=""/>
        <dsp:cNvSpPr/>
      </dsp:nvSpPr>
      <dsp:spPr>
        <a:xfrm>
          <a:off x="0" y="1839996"/>
          <a:ext cx="1439192" cy="81060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September 2016</a:t>
          </a:r>
        </a:p>
      </dsp:txBody>
      <dsp:txXfrm>
        <a:off x="405304" y="1839996"/>
        <a:ext cx="628585" cy="810607"/>
      </dsp:txXfrm>
    </dsp:sp>
    <dsp:sp modelId="{AB13DEDC-E580-402E-B214-0657B2F5D4F9}">
      <dsp:nvSpPr>
        <dsp:cNvPr id="0" name=""/>
        <dsp:cNvSpPr/>
      </dsp:nvSpPr>
      <dsp:spPr>
        <a:xfrm>
          <a:off x="1235336" y="1827869"/>
          <a:ext cx="1496684" cy="810607"/>
        </a:xfrm>
        <a:prstGeom prst="chevron">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19, 2017</a:t>
          </a:r>
        </a:p>
      </dsp:txBody>
      <dsp:txXfrm>
        <a:off x="1640640" y="1827869"/>
        <a:ext cx="686077" cy="810607"/>
      </dsp:txXfrm>
    </dsp:sp>
    <dsp:sp modelId="{B8CDABF7-6D99-4F72-A1CB-D80AFABB0552}">
      <dsp:nvSpPr>
        <dsp:cNvPr id="0" name=""/>
        <dsp:cNvSpPr/>
      </dsp:nvSpPr>
      <dsp:spPr>
        <a:xfrm>
          <a:off x="2696211" y="1817315"/>
          <a:ext cx="1574543" cy="810607"/>
        </a:xfrm>
        <a:prstGeom prst="chevron">
          <a:avLst/>
        </a:prstGeom>
        <a:solidFill>
          <a:srgbClr val="AB85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19, 2018</a:t>
          </a:r>
        </a:p>
      </dsp:txBody>
      <dsp:txXfrm>
        <a:off x="3101515" y="1817315"/>
        <a:ext cx="763936" cy="810607"/>
      </dsp:txXfrm>
    </dsp:sp>
    <dsp:sp modelId="{E2F28F4F-109A-4FA2-86FD-1487FAC747EC}">
      <dsp:nvSpPr>
        <dsp:cNvPr id="0" name=""/>
        <dsp:cNvSpPr/>
      </dsp:nvSpPr>
      <dsp:spPr>
        <a:xfrm>
          <a:off x="4112112" y="1804029"/>
          <a:ext cx="1361779" cy="810607"/>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23, 2018</a:t>
          </a:r>
        </a:p>
      </dsp:txBody>
      <dsp:txXfrm>
        <a:off x="4517416" y="1804029"/>
        <a:ext cx="551172" cy="810607"/>
      </dsp:txXfrm>
    </dsp:sp>
    <dsp:sp modelId="{B3DB725C-E8BE-4922-B6FF-54523C5636DB}">
      <dsp:nvSpPr>
        <dsp:cNvPr id="0" name=""/>
        <dsp:cNvSpPr/>
      </dsp:nvSpPr>
      <dsp:spPr>
        <a:xfrm>
          <a:off x="5255127" y="1827869"/>
          <a:ext cx="1631630" cy="810607"/>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June 19, 2018</a:t>
          </a:r>
        </a:p>
      </dsp:txBody>
      <dsp:txXfrm>
        <a:off x="5660431" y="1827869"/>
        <a:ext cx="821023" cy="810607"/>
      </dsp:txXfrm>
    </dsp:sp>
    <dsp:sp modelId="{7EE7A822-B923-4DB4-B8BE-EFDDEC600239}">
      <dsp:nvSpPr>
        <dsp:cNvPr id="0" name=""/>
        <dsp:cNvSpPr/>
      </dsp:nvSpPr>
      <dsp:spPr>
        <a:xfrm>
          <a:off x="6652185" y="1818093"/>
          <a:ext cx="1576144" cy="810607"/>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July 19, 2018</a:t>
          </a:r>
        </a:p>
      </dsp:txBody>
      <dsp:txXfrm>
        <a:off x="7057489" y="1818093"/>
        <a:ext cx="765537" cy="810607"/>
      </dsp:txXfrm>
    </dsp:sp>
    <dsp:sp modelId="{C19B1F43-18FE-4675-AE65-AAAEAF68ADFB}">
      <dsp:nvSpPr>
        <dsp:cNvPr id="0" name=""/>
        <dsp:cNvSpPr/>
      </dsp:nvSpPr>
      <dsp:spPr>
        <a:xfrm>
          <a:off x="7973191" y="1818150"/>
          <a:ext cx="1779647" cy="81060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January 21, 2019</a:t>
          </a:r>
        </a:p>
      </dsp:txBody>
      <dsp:txXfrm>
        <a:off x="8378495" y="1818150"/>
        <a:ext cx="969040" cy="810607"/>
      </dsp:txXfrm>
    </dsp:sp>
    <dsp:sp modelId="{3E5112EE-CE9A-4403-A846-EF9B42A3BC68}">
      <dsp:nvSpPr>
        <dsp:cNvPr id="0" name=""/>
        <dsp:cNvSpPr/>
      </dsp:nvSpPr>
      <dsp:spPr>
        <a:xfrm>
          <a:off x="9447671" y="1829896"/>
          <a:ext cx="2026518" cy="810607"/>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Jan 20, 2020</a:t>
          </a:r>
        </a:p>
      </dsp:txBody>
      <dsp:txXfrm>
        <a:off x="9852975" y="1829896"/>
        <a:ext cx="1215911" cy="81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1CDF24-3D73-4C45-BE1A-26349771D4F5}" type="datetimeFigureOut">
              <a:rPr lang="en-US" smtClean="0"/>
              <a:t>1/23/2020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919304-F935-42F6-9D81-8369CE6D89E9}" type="slidenum">
              <a:rPr lang="en-US" smtClean="0"/>
              <a:t>‹#›</a:t>
            </a:fld>
            <a:endParaRPr lang="en-US" dirty="0"/>
          </a:p>
        </p:txBody>
      </p:sp>
    </p:spTree>
    <p:extLst>
      <p:ext uri="{BB962C8B-B14F-4D97-AF65-F5344CB8AC3E}">
        <p14:creationId xmlns:p14="http://schemas.microsoft.com/office/powerpoint/2010/main" val="9467977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2T16:38:11.165"/>
    </inkml:context>
    <inkml:brush xml:id="br0">
      <inkml:brushProperty name="width" value="0.1" units="cm"/>
      <inkml:brushProperty name="height" value="0.1" units="cm"/>
      <inkml:brushProperty name="color" value="#FFC114"/>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2T16:38:11.165"/>
    </inkml:context>
    <inkml:brush xml:id="br0">
      <inkml:brushProperty name="width" value="0.1" units="cm"/>
      <inkml:brushProperty name="height" value="0.1" units="cm"/>
      <inkml:brushProperty name="color" value="#FFC11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06ACC-8DC5-40B5-A23F-12012BE02065}" type="datetimeFigureOut">
              <a:rPr lang="en-US" smtClean="0"/>
              <a:t>1/23/2020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4D4D03-7381-43E7-A4A7-5987B1428BB8}" type="slidenum">
              <a:rPr lang="en-US" smtClean="0"/>
              <a:t>‹#›</a:t>
            </a:fld>
            <a:endParaRPr lang="en-US" dirty="0"/>
          </a:p>
        </p:txBody>
      </p:sp>
    </p:spTree>
    <p:extLst>
      <p:ext uri="{BB962C8B-B14F-4D97-AF65-F5344CB8AC3E}">
        <p14:creationId xmlns:p14="http://schemas.microsoft.com/office/powerpoint/2010/main" val="411242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30</a:t>
            </a:fld>
            <a:endParaRPr lang="en-US" dirty="0"/>
          </a:p>
        </p:txBody>
      </p:sp>
    </p:spTree>
    <p:extLst>
      <p:ext uri="{BB962C8B-B14F-4D97-AF65-F5344CB8AC3E}">
        <p14:creationId xmlns:p14="http://schemas.microsoft.com/office/powerpoint/2010/main" val="349071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D4D03-7381-43E7-A4A7-5987B1428BB8}" type="slidenum">
              <a:rPr lang="en-US" smtClean="0"/>
              <a:t>32</a:t>
            </a:fld>
            <a:endParaRPr lang="en-US" dirty="0"/>
          </a:p>
        </p:txBody>
      </p:sp>
    </p:spTree>
    <p:extLst>
      <p:ext uri="{BB962C8B-B14F-4D97-AF65-F5344CB8AC3E}">
        <p14:creationId xmlns:p14="http://schemas.microsoft.com/office/powerpoint/2010/main" val="424905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D4D03-7381-43E7-A4A7-5987B1428BB8}" type="slidenum">
              <a:rPr lang="en-US" smtClean="0"/>
              <a:t>33</a:t>
            </a:fld>
            <a:endParaRPr lang="en-US" dirty="0"/>
          </a:p>
        </p:txBody>
      </p:sp>
    </p:spTree>
    <p:extLst>
      <p:ext uri="{BB962C8B-B14F-4D97-AF65-F5344CB8AC3E}">
        <p14:creationId xmlns:p14="http://schemas.microsoft.com/office/powerpoint/2010/main" val="1103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D4D03-7381-43E7-A4A7-5987B1428BB8}" type="slidenum">
              <a:rPr lang="en-US" smtClean="0"/>
              <a:t>34</a:t>
            </a:fld>
            <a:endParaRPr lang="en-US" dirty="0"/>
          </a:p>
        </p:txBody>
      </p:sp>
    </p:spTree>
    <p:extLst>
      <p:ext uri="{BB962C8B-B14F-4D97-AF65-F5344CB8AC3E}">
        <p14:creationId xmlns:p14="http://schemas.microsoft.com/office/powerpoint/2010/main" val="252552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D4D03-7381-43E7-A4A7-5987B1428BB8}" type="slidenum">
              <a:rPr lang="en-US" smtClean="0"/>
              <a:t>35</a:t>
            </a:fld>
            <a:endParaRPr lang="en-US" dirty="0"/>
          </a:p>
        </p:txBody>
      </p:sp>
    </p:spTree>
    <p:extLst>
      <p:ext uri="{BB962C8B-B14F-4D97-AF65-F5344CB8AC3E}">
        <p14:creationId xmlns:p14="http://schemas.microsoft.com/office/powerpoint/2010/main" val="399909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D4D03-7381-43E7-A4A7-5987B1428BB8}" type="slidenum">
              <a:rPr lang="en-US" smtClean="0"/>
              <a:t>36</a:t>
            </a:fld>
            <a:endParaRPr lang="en-US" dirty="0"/>
          </a:p>
        </p:txBody>
      </p:sp>
    </p:spTree>
    <p:extLst>
      <p:ext uri="{BB962C8B-B14F-4D97-AF65-F5344CB8AC3E}">
        <p14:creationId xmlns:p14="http://schemas.microsoft.com/office/powerpoint/2010/main" val="284962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45</a:t>
            </a:fld>
            <a:endParaRPr lang="en-US" dirty="0"/>
          </a:p>
        </p:txBody>
      </p:sp>
    </p:spTree>
    <p:extLst>
      <p:ext uri="{BB962C8B-B14F-4D97-AF65-F5344CB8AC3E}">
        <p14:creationId xmlns:p14="http://schemas.microsoft.com/office/powerpoint/2010/main" val="226115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
        <p:nvSpPr>
          <p:cNvPr id="7" name="Notes Placeholder 6">
            <a:extLst>
              <a:ext uri="{FF2B5EF4-FFF2-40B4-BE49-F238E27FC236}">
                <a16:creationId xmlns:a16="http://schemas.microsoft.com/office/drawing/2014/main" id="{BB84E4BF-4425-40B3-B30F-A5CB3BF56EA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6052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19</a:t>
            </a:fld>
            <a:endParaRPr lang="en-US" dirty="0"/>
          </a:p>
        </p:txBody>
      </p:sp>
      <p:sp>
        <p:nvSpPr>
          <p:cNvPr id="5" name="Date Placeholder 4"/>
          <p:cNvSpPr>
            <a:spLocks noGrp="1"/>
          </p:cNvSpPr>
          <p:nvPr>
            <p:ph type="dt" idx="11"/>
          </p:nvPr>
        </p:nvSpPr>
        <p:spPr/>
        <p:txBody>
          <a:bodyPr/>
          <a:lstStyle/>
          <a:p>
            <a:endParaRPr lang="en-US" dirty="0"/>
          </a:p>
        </p:txBody>
      </p:sp>
      <p:sp>
        <p:nvSpPr>
          <p:cNvPr id="7" name="Notes Placeholder 6">
            <a:extLst>
              <a:ext uri="{FF2B5EF4-FFF2-40B4-BE49-F238E27FC236}">
                <a16:creationId xmlns:a16="http://schemas.microsoft.com/office/drawing/2014/main" id="{BB84E4BF-4425-40B3-B30F-A5CB3BF56EA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54204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25</a:t>
            </a:fld>
            <a:endParaRPr lang="en-US" dirty="0"/>
          </a:p>
        </p:txBody>
      </p:sp>
    </p:spTree>
    <p:extLst>
      <p:ext uri="{BB962C8B-B14F-4D97-AF65-F5344CB8AC3E}">
        <p14:creationId xmlns:p14="http://schemas.microsoft.com/office/powerpoint/2010/main" val="368740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26</a:t>
            </a:fld>
            <a:endParaRPr lang="en-US" dirty="0"/>
          </a:p>
        </p:txBody>
      </p:sp>
    </p:spTree>
    <p:extLst>
      <p:ext uri="{BB962C8B-B14F-4D97-AF65-F5344CB8AC3E}">
        <p14:creationId xmlns:p14="http://schemas.microsoft.com/office/powerpoint/2010/main" val="308433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27</a:t>
            </a:fld>
            <a:endParaRPr lang="en-US" dirty="0"/>
          </a:p>
        </p:txBody>
      </p:sp>
    </p:spTree>
    <p:extLst>
      <p:ext uri="{BB962C8B-B14F-4D97-AF65-F5344CB8AC3E}">
        <p14:creationId xmlns:p14="http://schemas.microsoft.com/office/powerpoint/2010/main" val="36988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28</a:t>
            </a:fld>
            <a:endParaRPr lang="en-US" dirty="0"/>
          </a:p>
        </p:txBody>
      </p:sp>
    </p:spTree>
    <p:extLst>
      <p:ext uri="{BB962C8B-B14F-4D97-AF65-F5344CB8AC3E}">
        <p14:creationId xmlns:p14="http://schemas.microsoft.com/office/powerpoint/2010/main" val="349071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29</a:t>
            </a:fld>
            <a:endParaRPr lang="en-US" dirty="0"/>
          </a:p>
        </p:txBody>
      </p:sp>
    </p:spTree>
    <p:extLst>
      <p:ext uri="{BB962C8B-B14F-4D97-AF65-F5344CB8AC3E}">
        <p14:creationId xmlns:p14="http://schemas.microsoft.com/office/powerpoint/2010/main" val="2717632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94C294-5851-42C9-84E3-F189835AFE4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1" descr="NewPPcover.jpg"/>
          <p:cNvPicPr>
            <a:picLocks noChangeAspect="1"/>
          </p:cNvPicPr>
          <p:nvPr userDrawn="1"/>
        </p:nvPicPr>
        <p:blipFill rotWithShape="1">
          <a:blip r:embed="rId2">
            <a:extLst>
              <a:ext uri="{28A0092B-C50C-407E-A947-70E740481C1C}">
                <a14:useLocalDpi xmlns:a14="http://schemas.microsoft.com/office/drawing/2010/main"/>
              </a:ext>
            </a:extLst>
          </a:blip>
          <a:srcRect t="49966" b="7283"/>
          <a:stretch/>
        </p:blipFill>
        <p:spPr bwMode="auto">
          <a:xfrm>
            <a:off x="0" y="2998032"/>
            <a:ext cx="12191999" cy="38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ckground cover.pdf"/>
          <p:cNvPicPr>
            <a:picLocks noChangeAspect="1"/>
          </p:cNvPicPr>
          <p:nvPr userDrawn="1"/>
        </p:nvPicPr>
        <p:blipFill rotWithShape="1">
          <a:blip r:embed="rId3" cstate="email">
            <a:extLst>
              <a:ext uri="{28A0092B-C50C-407E-A947-70E740481C1C}">
                <a14:useLocalDpi xmlns:a14="http://schemas.microsoft.com/office/drawing/2010/main" val="0"/>
              </a:ext>
            </a:extLst>
          </a:blip>
          <a:srcRect b="57158"/>
          <a:stretch/>
        </p:blipFill>
        <p:spPr>
          <a:xfrm>
            <a:off x="0" y="9815"/>
            <a:ext cx="12192000" cy="2988217"/>
          </a:xfrm>
          <a:prstGeom prst="rect">
            <a:avLst/>
          </a:prstGeom>
        </p:spPr>
      </p:pic>
    </p:spTree>
    <p:extLst>
      <p:ext uri="{BB962C8B-B14F-4D97-AF65-F5344CB8AC3E}">
        <p14:creationId xmlns:p14="http://schemas.microsoft.com/office/powerpoint/2010/main" val="18391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C238C-D4A5-4865-AE41-F3DF5686A4EA}"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2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64F89-21B8-4287-8ADF-4A582165BA93}"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6132" y="1646266"/>
            <a:ext cx="109728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1F25E8-0890-4377-B17A-C6B4521C565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79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5D1-C54C-40C6-8117-506DF79F823C}"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1" descr="NewPPcover.jpg"/>
          <p:cNvPicPr>
            <a:picLocks noChangeAspect="1"/>
          </p:cNvPicPr>
          <p:nvPr userDrawn="1"/>
        </p:nvPicPr>
        <p:blipFill rotWithShape="1">
          <a:blip r:embed="rId2">
            <a:extLst>
              <a:ext uri="{28A0092B-C50C-407E-A947-70E740481C1C}">
                <a14:useLocalDpi xmlns:a14="http://schemas.microsoft.com/office/drawing/2010/main"/>
              </a:ext>
            </a:extLst>
          </a:blip>
          <a:srcRect t="49967"/>
          <a:stretch/>
        </p:blipFill>
        <p:spPr bwMode="auto">
          <a:xfrm>
            <a:off x="0" y="2893102"/>
            <a:ext cx="12191999" cy="39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72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2800" y="1600203"/>
            <a:ext cx="72136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56896" y="1646266"/>
            <a:ext cx="72136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21E5D-3FFE-4EA7-8B9F-B0F1318F15F6}"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3D2E0-857C-45E7-8D49-73C280832387}" type="slidenum">
              <a:rPr lang="en-US" smtClean="0"/>
              <a:t>‹#›</a:t>
            </a:fld>
            <a:endParaRPr lang="en-US" dirty="0"/>
          </a:p>
        </p:txBody>
      </p:sp>
      <p:pic>
        <p:nvPicPr>
          <p:cNvPr id="8"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56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4EA00-30EA-404D-BD20-B2649C840B21}" type="datetime1">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3D2E0-857C-45E7-8D49-73C280832387}" type="slidenum">
              <a:rPr lang="en-US" smtClean="0"/>
              <a:t>‹#›</a:t>
            </a:fld>
            <a:endParaRPr lang="en-US" dirty="0"/>
          </a:p>
        </p:txBody>
      </p:sp>
      <p:pic>
        <p:nvPicPr>
          <p:cNvPr id="10"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9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26BB8-1E73-49D4-9266-93761C01581B}" type="datetime1">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3D2E0-857C-45E7-8D49-73C280832387}" type="slidenum">
              <a:rPr lang="en-US" smtClean="0"/>
              <a:t>‹#›</a:t>
            </a:fld>
            <a:endParaRPr lang="en-US" dirty="0"/>
          </a:p>
        </p:txBody>
      </p:sp>
      <p:pic>
        <p:nvPicPr>
          <p:cNvPr id="6"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82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E0431-B5BA-4A22-A482-B66771966984}" type="datetime1">
              <a:rPr lang="en-US" smtClean="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39283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38C20-D2F4-4BD4-B5FB-878DF11F89B4}"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428250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09AE0-64B6-42F6-B5FE-1E0AFBF100F0}"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5724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3D6BA-8806-4E88-94A5-72CCFA782750}" type="datetime1">
              <a:rPr lang="en-US" smtClean="0"/>
              <a:t>1/23/2020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3D2E0-857C-45E7-8D49-73C280832387}" type="slidenum">
              <a:rPr lang="en-US" smtClean="0"/>
              <a:t>‹#›</a:t>
            </a:fld>
            <a:endParaRPr lang="en-US" dirty="0"/>
          </a:p>
        </p:txBody>
      </p:sp>
    </p:spTree>
    <p:extLst>
      <p:ext uri="{BB962C8B-B14F-4D97-AF65-F5344CB8AC3E}">
        <p14:creationId xmlns:p14="http://schemas.microsoft.com/office/powerpoint/2010/main" val="22761209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000" kern="1200">
          <a:solidFill>
            <a:schemeClr val="bg1">
              <a:lumMod val="9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IRBRelianceandSIRBExceptions@va.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oe.acos@v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oe.acos@v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arah.rule@v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vhacoordregulatory@va.gov" TargetMode="External"/><Relationship Id="rId4" Type="http://schemas.openxmlformats.org/officeDocument/2006/relationships/hyperlink" Target="mailto:IRBRelianceandSIRBExceptions@va.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arah.rule@va.gov" TargetMode="External"/><Relationship Id="rId2" Type="http://schemas.openxmlformats.org/officeDocument/2006/relationships/hyperlink" Target="mailto:c.karen.jeans@va.gov" TargetMode="External"/><Relationship Id="rId1" Type="http://schemas.openxmlformats.org/officeDocument/2006/relationships/slideLayout" Target="../slideLayouts/slideLayout2.xml"/><Relationship Id="rId5" Type="http://schemas.openxmlformats.org/officeDocument/2006/relationships/hyperlink" Target="mailto:vhacoordregulatory@va.gov" TargetMode="External"/><Relationship Id="rId4" Type="http://schemas.openxmlformats.org/officeDocument/2006/relationships/hyperlink" Target="mailto:IRBRelianceandSIRBExceptions@v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4EAE64-B11D-481C-BB6D-0B4DF16A926A}"/>
              </a:ext>
            </a:extLst>
          </p:cNvPr>
          <p:cNvSpPr txBox="1"/>
          <p:nvPr/>
        </p:nvSpPr>
        <p:spPr>
          <a:xfrm>
            <a:off x="8490098" y="1765006"/>
            <a:ext cx="3237614"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a:latin typeface="Arial" panose="020B0604020202020204" pitchFamily="34" charset="0"/>
                <a:cs typeface="Arial" panose="020B0604020202020204" pitchFamily="34" charset="0"/>
              </a:rPr>
              <a:t>Dial in: (415) 655-0052</a:t>
            </a:r>
          </a:p>
          <a:p>
            <a:r>
              <a:rPr lang="en-US" sz="1200" dirty="0">
                <a:latin typeface="Arial" panose="020B0604020202020204" pitchFamily="34" charset="0"/>
                <a:cs typeface="Arial" panose="020B0604020202020204" pitchFamily="34" charset="0"/>
              </a:rPr>
              <a:t>Access Code: 420-066-648</a:t>
            </a:r>
          </a:p>
          <a:p>
            <a:r>
              <a:rPr lang="en-US" sz="1200" dirty="0">
                <a:latin typeface="Arial" panose="020B0604020202020204" pitchFamily="34" charset="0"/>
                <a:cs typeface="Arial" panose="020B0604020202020204" pitchFamily="34" charset="0"/>
              </a:rPr>
              <a:t>Slides in “Handout” Tab</a:t>
            </a:r>
          </a:p>
          <a:p>
            <a:r>
              <a:rPr lang="en-US" sz="1200" dirty="0">
                <a:latin typeface="Arial" panose="020B0604020202020204" pitchFamily="34" charset="0"/>
                <a:cs typeface="Arial" panose="020B0604020202020204" pitchFamily="34" charset="0"/>
              </a:rPr>
              <a:t>One of the sessions will be recorded</a:t>
            </a:r>
          </a:p>
        </p:txBody>
      </p:sp>
      <p:sp>
        <p:nvSpPr>
          <p:cNvPr id="3" name="Title 2">
            <a:extLst>
              <a:ext uri="{FF2B5EF4-FFF2-40B4-BE49-F238E27FC236}">
                <a16:creationId xmlns:a16="http://schemas.microsoft.com/office/drawing/2014/main" id="{6B50D40E-5794-4EE3-9BFD-B39EBB7FE229}"/>
              </a:ext>
            </a:extLst>
          </p:cNvPr>
          <p:cNvSpPr>
            <a:spLocks noGrp="1"/>
          </p:cNvSpPr>
          <p:nvPr>
            <p:ph type="ctrTitle"/>
          </p:nvPr>
        </p:nvSpPr>
        <p:spPr>
          <a:xfrm>
            <a:off x="2209800" y="3810000"/>
            <a:ext cx="7772400" cy="2819400"/>
          </a:xfrm>
        </p:spPr>
        <p:txBody>
          <a:bodyPr>
            <a:normAutofit fontScale="90000"/>
          </a:bodyPr>
          <a:lstStyle/>
          <a:p>
            <a:r>
              <a:rPr lang="en-US" sz="2700" dirty="0"/>
              <a:t>VA’s Implementation of the Single IRB “Mandate” in the 2018 Requirements (the Revised Common Rule): </a:t>
            </a:r>
            <a:br>
              <a:rPr lang="en-US" sz="2700" dirty="0"/>
            </a:br>
            <a:r>
              <a:rPr lang="en-US" sz="2700" dirty="0"/>
              <a:t>What You Need to Know and Do</a:t>
            </a:r>
            <a:br>
              <a:rPr lang="en-US" sz="2900" dirty="0"/>
            </a:br>
            <a:br>
              <a:rPr lang="en-US" sz="2400" dirty="0"/>
            </a:br>
            <a:r>
              <a:rPr lang="en-US" sz="2400" dirty="0"/>
              <a:t>Office of Research Protections, Policy, &amp; Education</a:t>
            </a:r>
            <a:br>
              <a:rPr lang="en-US" sz="2400" dirty="0"/>
            </a:br>
            <a:r>
              <a:rPr lang="en-US" sz="2400" dirty="0"/>
              <a:t>VHA Office of Research and Development</a:t>
            </a:r>
            <a:br>
              <a:rPr lang="en-US" sz="2400" dirty="0"/>
            </a:br>
            <a:r>
              <a:rPr lang="en-US" sz="2400" dirty="0"/>
              <a:t>Department of Veterans Affairs                          </a:t>
            </a:r>
            <a:br>
              <a:rPr lang="en-US" sz="2400" dirty="0"/>
            </a:br>
            <a:r>
              <a:rPr lang="en-US" sz="2400" dirty="0"/>
              <a:t>January 22, 2020                       </a:t>
            </a:r>
            <a:br>
              <a:rPr lang="en-US" sz="2400" dirty="0"/>
            </a:br>
            <a:br>
              <a:rPr lang="en-US" sz="2400" dirty="0"/>
            </a:br>
            <a:endParaRPr lang="en-US" sz="2400" dirty="0"/>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lstStyle/>
          <a:p>
            <a:r>
              <a:rPr lang="en-US" dirty="0"/>
              <a:t>Poll #1: </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rmAutofit fontScale="77500" lnSpcReduction="20000"/>
          </a:bodyPr>
          <a:lstStyle/>
          <a:p>
            <a:pPr marL="0" indent="0">
              <a:buNone/>
            </a:pPr>
            <a:r>
              <a:rPr lang="en-US" b="1" dirty="0"/>
              <a:t>True or False:  If a VA Facility is conducting a non-exempt human subjects research activity with another institution that is engaged in the research, </a:t>
            </a:r>
            <a:r>
              <a:rPr lang="en-US" b="1" u="sng" dirty="0"/>
              <a:t>a single IRB is always required </a:t>
            </a:r>
            <a:r>
              <a:rPr lang="en-US" b="1" dirty="0"/>
              <a:t>unless an exception to the single IRB requirement applies:</a:t>
            </a:r>
          </a:p>
          <a:p>
            <a:pPr marL="0" indent="0">
              <a:buNone/>
            </a:pPr>
            <a:endParaRPr lang="en-US" dirty="0"/>
          </a:p>
          <a:p>
            <a:pPr marL="0" indent="0">
              <a:buNone/>
            </a:pPr>
            <a:r>
              <a:rPr lang="en-US" dirty="0"/>
              <a:t>Possible answers:</a:t>
            </a:r>
          </a:p>
          <a:p>
            <a:pPr marL="0" indent="0">
              <a:buNone/>
            </a:pPr>
            <a:endParaRPr lang="en-US" dirty="0"/>
          </a:p>
          <a:p>
            <a:pPr marL="742950" indent="-742950">
              <a:buAutoNum type="arabicPeriod"/>
            </a:pPr>
            <a:r>
              <a:rPr lang="en-US" dirty="0"/>
              <a:t>True</a:t>
            </a:r>
          </a:p>
          <a:p>
            <a:pPr marL="742950" indent="-742950">
              <a:buAutoNum type="arabicPeriod"/>
            </a:pPr>
            <a:r>
              <a:rPr lang="en-US" dirty="0"/>
              <a:t>False</a:t>
            </a:r>
          </a:p>
          <a:p>
            <a:pPr marL="0" indent="0">
              <a:buNone/>
            </a:pPr>
            <a:r>
              <a:rPr lang="en-US" b="1" dirty="0"/>
              <a:t>	</a:t>
            </a:r>
            <a:endParaRPr lang="en-US"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308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lstStyle/>
          <a:p>
            <a:r>
              <a:rPr lang="en-US" dirty="0"/>
              <a:t>Poll #1: Answer &amp; Rationale </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609600" y="1520825"/>
            <a:ext cx="10972800" cy="4732338"/>
          </a:xfrm>
        </p:spPr>
        <p:txBody>
          <a:bodyPr>
            <a:noAutofit/>
          </a:bodyPr>
          <a:lstStyle/>
          <a:p>
            <a:pPr marL="0" indent="0">
              <a:buNone/>
            </a:pPr>
            <a:r>
              <a:rPr lang="en-US" sz="2800" b="1" dirty="0"/>
              <a:t>True or False:  If a VA Facility is conducting a non-exempt human subjects research activity with another institution that is engaged in the research, </a:t>
            </a:r>
            <a:r>
              <a:rPr lang="en-US" sz="2800" b="1" u="sng" dirty="0"/>
              <a:t>a single IRB is always required </a:t>
            </a:r>
            <a:r>
              <a:rPr lang="en-US" sz="2800" b="1" dirty="0"/>
              <a:t>unless an exception to the single IRB requirement applies:</a:t>
            </a:r>
          </a:p>
          <a:p>
            <a:pPr marL="0" indent="0">
              <a:buNone/>
            </a:pPr>
            <a:endParaRPr lang="en-US" sz="2800" dirty="0"/>
          </a:p>
          <a:p>
            <a:pPr marL="0" indent="0">
              <a:buNone/>
            </a:pPr>
            <a:r>
              <a:rPr lang="en-US" sz="2800" dirty="0"/>
              <a:t>Answer:</a:t>
            </a:r>
          </a:p>
          <a:p>
            <a:pPr marL="742950" indent="-742950">
              <a:buAutoNum type="arabicPeriod"/>
            </a:pPr>
            <a:r>
              <a:rPr lang="en-US" sz="2800" dirty="0"/>
              <a:t>True</a:t>
            </a:r>
          </a:p>
          <a:p>
            <a:pPr marL="742950" indent="-742950">
              <a:buAutoNum type="arabicPeriod"/>
            </a:pPr>
            <a:r>
              <a:rPr lang="en-US" sz="2800" b="1" dirty="0"/>
              <a:t>False</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Arrow: Right 5">
            <a:extLst>
              <a:ext uri="{FF2B5EF4-FFF2-40B4-BE49-F238E27FC236}">
                <a16:creationId xmlns:a16="http://schemas.microsoft.com/office/drawing/2014/main" id="{7FC9A551-DA85-4C67-8A98-DD70541DA6C9}"/>
              </a:ext>
            </a:extLst>
          </p:cNvPr>
          <p:cNvSpPr/>
          <p:nvPr/>
        </p:nvSpPr>
        <p:spPr>
          <a:xfrm>
            <a:off x="31691" y="4901240"/>
            <a:ext cx="577909" cy="4359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36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lstStyle/>
          <a:p>
            <a:r>
              <a:rPr lang="en-US" dirty="0"/>
              <a:t>Let’s Go Back to Poll #1: Answer &amp; Rationale </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609600" y="1520825"/>
            <a:ext cx="10972800" cy="4732338"/>
          </a:xfrm>
        </p:spPr>
        <p:txBody>
          <a:bodyPr>
            <a:noAutofit/>
          </a:bodyPr>
          <a:lstStyle/>
          <a:p>
            <a:pPr marL="0" indent="0">
              <a:buNone/>
            </a:pPr>
            <a:r>
              <a:rPr lang="en-US" sz="2800" b="1" dirty="0"/>
              <a:t>True or False:  If a VA Facility is conducting a non-exempt human subjects research activity with another institution that is engaged in the research, </a:t>
            </a:r>
            <a:r>
              <a:rPr lang="en-US" sz="2800" b="1" u="sng" dirty="0"/>
              <a:t>a single IRB is always required </a:t>
            </a:r>
            <a:r>
              <a:rPr lang="en-US" sz="2800" b="1" dirty="0"/>
              <a:t>unless an exception to the single IRB requirement applies:</a:t>
            </a:r>
          </a:p>
          <a:p>
            <a:pPr marL="0" indent="0">
              <a:buNone/>
            </a:pPr>
            <a:endParaRPr lang="en-US" sz="2800" dirty="0"/>
          </a:p>
          <a:p>
            <a:pPr marL="0" indent="0">
              <a:buNone/>
            </a:pPr>
            <a:r>
              <a:rPr lang="en-US" sz="2800" dirty="0"/>
              <a:t>Answer:</a:t>
            </a:r>
          </a:p>
          <a:p>
            <a:pPr marL="742950" indent="-742950">
              <a:buAutoNum type="arabicPeriod"/>
            </a:pPr>
            <a:r>
              <a:rPr lang="en-US" sz="2800" dirty="0"/>
              <a:t>True</a:t>
            </a:r>
          </a:p>
          <a:p>
            <a:pPr marL="742950" indent="-742950">
              <a:buAutoNum type="arabicPeriod"/>
            </a:pPr>
            <a:r>
              <a:rPr lang="en-US" sz="2800" b="1" dirty="0"/>
              <a:t>False</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Arrow: Right 5">
            <a:extLst>
              <a:ext uri="{FF2B5EF4-FFF2-40B4-BE49-F238E27FC236}">
                <a16:creationId xmlns:a16="http://schemas.microsoft.com/office/drawing/2014/main" id="{7FC9A551-DA85-4C67-8A98-DD70541DA6C9}"/>
              </a:ext>
            </a:extLst>
          </p:cNvPr>
          <p:cNvSpPr/>
          <p:nvPr/>
        </p:nvSpPr>
        <p:spPr>
          <a:xfrm>
            <a:off x="31691" y="4901240"/>
            <a:ext cx="577909" cy="4359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03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a:xfrm>
            <a:off x="609600" y="326232"/>
            <a:ext cx="11171274" cy="1143000"/>
          </a:xfrm>
        </p:spPr>
        <p:txBody>
          <a:bodyPr>
            <a:noAutofit/>
          </a:bodyPr>
          <a:lstStyle/>
          <a:p>
            <a:pPr algn="l"/>
            <a:r>
              <a:rPr lang="en-US" sz="2400" dirty="0"/>
              <a:t>Why is a Single IRB </a:t>
            </a:r>
            <a:r>
              <a:rPr lang="en-US" sz="2400" b="1" u="sng" dirty="0"/>
              <a:t>Not Always Required </a:t>
            </a:r>
            <a:r>
              <a:rPr lang="en-US" sz="2400" dirty="0"/>
              <a:t>When a VA Facility is Conducting a          Non-Exempt Human Subjects Research Activity with Another Institution Engaged in the Research?</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609600" y="1712211"/>
            <a:ext cx="10972800" cy="4732338"/>
          </a:xfrm>
        </p:spPr>
        <p:txBody>
          <a:bodyPr>
            <a:noAutofit/>
          </a:bodyPr>
          <a:lstStyle/>
          <a:p>
            <a:r>
              <a:rPr lang="en-US" sz="2400" dirty="0"/>
              <a:t>An exception is not needed when the single IRB requirement doesn’t apply.</a:t>
            </a:r>
          </a:p>
          <a:p>
            <a:r>
              <a:rPr lang="en-US" sz="2400" dirty="0"/>
              <a:t>The single IRB requirement applies to all federally conducted or supported non-exempt human subjects research involving more than one (1) institution engaged in human subjects research. The single IRB requirement does not apply if the non-exempt human subjects research involving the VA and another engaged institution is</a:t>
            </a:r>
          </a:p>
          <a:p>
            <a:pPr lvl="1"/>
            <a:r>
              <a:rPr lang="en-US" sz="2400" dirty="0"/>
              <a:t>Not funded or supported by VA or another Federal agency or department at the other non-VA institution, or</a:t>
            </a:r>
          </a:p>
          <a:p>
            <a:pPr lvl="1"/>
            <a:r>
              <a:rPr lang="en-US" sz="2400" dirty="0"/>
              <a:t>The other non-VA institution is not another federal agency or department’s institution.</a:t>
            </a:r>
          </a:p>
          <a:p>
            <a:pPr marL="457200" lvl="1" indent="0">
              <a:buNone/>
            </a:pPr>
            <a:endParaRPr lang="en-US" sz="2400" dirty="0"/>
          </a:p>
          <a:p>
            <a:pPr marL="0" indent="0">
              <a:buNone/>
            </a:pPr>
            <a:r>
              <a:rPr lang="en-US" sz="2400" b="1" dirty="0"/>
              <a:t>	</a:t>
            </a:r>
            <a:endParaRPr lang="en-US" sz="24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764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dirty="0"/>
              <a:t>Poll #2: Applying the Single IRB Requirement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rmAutofit fontScale="62500" lnSpcReduction="20000"/>
          </a:bodyPr>
          <a:lstStyle/>
          <a:p>
            <a:pPr marL="0" indent="0">
              <a:buNone/>
            </a:pPr>
            <a:r>
              <a:rPr lang="en-US" sz="3800" b="1" dirty="0"/>
              <a:t>Answer Yes or No.  An industry collaborator is funding a multi-site clinical trial involving an investigational drug. The industry collaborator is funding the study at your VA Facility and 4 academic universities.  </a:t>
            </a:r>
          </a:p>
          <a:p>
            <a:pPr marL="0" indent="0">
              <a:buNone/>
            </a:pPr>
            <a:endParaRPr lang="en-US" sz="3800" b="1" dirty="0"/>
          </a:p>
          <a:p>
            <a:pPr marL="0" indent="0">
              <a:buNone/>
            </a:pPr>
            <a:r>
              <a:rPr lang="en-US" sz="3800" b="1" dirty="0"/>
              <a:t>Is a single IRB required for the 5 engaged institutions because the VA as a federal agency is involved in the conduct of the multi-site clinical trial? </a:t>
            </a:r>
          </a:p>
          <a:p>
            <a:pPr marL="0" indent="0">
              <a:buNone/>
            </a:pPr>
            <a:endParaRPr lang="en-US" dirty="0"/>
          </a:p>
          <a:p>
            <a:pPr marL="0" indent="0">
              <a:buNone/>
            </a:pPr>
            <a:r>
              <a:rPr lang="en-US" dirty="0"/>
              <a:t>Possible answers:</a:t>
            </a:r>
          </a:p>
          <a:p>
            <a:pPr marL="0" indent="0">
              <a:buNone/>
            </a:pPr>
            <a:endParaRPr lang="en-US" dirty="0"/>
          </a:p>
          <a:p>
            <a:pPr marL="742950" indent="-742950">
              <a:buAutoNum type="arabicPeriod"/>
            </a:pPr>
            <a:r>
              <a:rPr lang="en-US" dirty="0"/>
              <a:t>Yes</a:t>
            </a:r>
          </a:p>
          <a:p>
            <a:pPr marL="742950" indent="-742950">
              <a:buAutoNum type="arabicPeriod"/>
            </a:pPr>
            <a:r>
              <a:rPr lang="en-US" dirty="0"/>
              <a:t>No</a:t>
            </a:r>
          </a:p>
          <a:p>
            <a:pPr marL="0" indent="0">
              <a:buNone/>
            </a:pPr>
            <a:endParaRPr lang="en-US" dirty="0"/>
          </a:p>
          <a:p>
            <a:pPr marL="0" indent="0">
              <a:buNone/>
            </a:pPr>
            <a:r>
              <a:rPr lang="en-US" b="1" dirty="0"/>
              <a:t>	</a:t>
            </a:r>
            <a:endParaRPr lang="en-US"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09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dirty="0"/>
              <a:t>Poll #2: Applying the Single IRB Requirement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2200" b="1" dirty="0"/>
              <a:t>Answer Yes or No.  An industry collaborator is funding a multi-site clinical trial involving an investigational drug. The industry collaborator is funding the study at your VA Facility and 4 academic universities.  </a:t>
            </a:r>
          </a:p>
          <a:p>
            <a:pPr marL="0" indent="0">
              <a:buNone/>
            </a:pPr>
            <a:r>
              <a:rPr lang="en-US" sz="2200" b="1" dirty="0"/>
              <a:t>Is a single IRB required for the 5 engaged participating institutions because the VA as a federal agency is involved in the conduct of the multi-site clinical trial? </a:t>
            </a:r>
          </a:p>
          <a:p>
            <a:pPr marL="0" indent="0">
              <a:buNone/>
            </a:pPr>
            <a:r>
              <a:rPr lang="en-US" sz="2200" dirty="0"/>
              <a:t>Possible answers:</a:t>
            </a:r>
          </a:p>
          <a:p>
            <a:pPr marL="0" indent="0">
              <a:buNone/>
            </a:pPr>
            <a:endParaRPr lang="en-US" sz="2200" dirty="0"/>
          </a:p>
          <a:p>
            <a:pPr marL="742950" indent="-742950">
              <a:buAutoNum type="arabicPeriod"/>
            </a:pPr>
            <a:r>
              <a:rPr lang="en-US" sz="2200" dirty="0"/>
              <a:t>Yes</a:t>
            </a:r>
          </a:p>
          <a:p>
            <a:pPr marL="742950" indent="-742950">
              <a:buAutoNum type="arabicPeriod"/>
            </a:pPr>
            <a:r>
              <a:rPr lang="en-US" sz="2200" b="1" dirty="0"/>
              <a:t>No</a:t>
            </a:r>
          </a:p>
          <a:p>
            <a:pPr marL="0" indent="0">
              <a:buNone/>
            </a:pPr>
            <a:endParaRPr lang="en-US" sz="2200" dirty="0"/>
          </a:p>
          <a:p>
            <a:pPr marL="0" indent="0">
              <a:buNone/>
            </a:pPr>
            <a:r>
              <a:rPr lang="en-US" sz="2200" u="sng" dirty="0"/>
              <a:t>Rationale</a:t>
            </a:r>
            <a:r>
              <a:rPr lang="en-US" sz="2200" dirty="0"/>
              <a:t>:  A single IRB is not required for the multi-site clinical trial.  The 4 academic universities are not supported or funded by a Federal agency or department and the VA Facility is the only Federal Institution participating in the study.</a:t>
            </a:r>
            <a:endParaRPr lang="en-US" sz="20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Arrow: Right 4">
            <a:extLst>
              <a:ext uri="{FF2B5EF4-FFF2-40B4-BE49-F238E27FC236}">
                <a16:creationId xmlns:a16="http://schemas.microsoft.com/office/drawing/2014/main" id="{2591FB62-EFE7-4871-BB3E-74F1DCDEAA91}"/>
              </a:ext>
            </a:extLst>
          </p:cNvPr>
          <p:cNvSpPr/>
          <p:nvPr/>
        </p:nvSpPr>
        <p:spPr>
          <a:xfrm>
            <a:off x="138223" y="4646058"/>
            <a:ext cx="577909" cy="4359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292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dirty="0"/>
              <a:t>Poll #3: Applying the Single IRB Requirement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2200" b="1" dirty="0"/>
              <a:t>Answer Yes or No.  A VA Investigator at your VA Facility with a dual appointment at the academic affiliated University has been awarded a VA merit to conduct a clinical study.  The VA research activity is a non-exempt human subjects research study.  ORD has approved an off-site waiver to allow a portion of the research to be conducted at the University.  The University is engaged in the non-exempt human subjects research study. </a:t>
            </a:r>
          </a:p>
          <a:p>
            <a:pPr marL="0" indent="0">
              <a:buNone/>
            </a:pPr>
            <a:r>
              <a:rPr lang="en-US" sz="2200" b="1" dirty="0"/>
              <a:t>Is a single IRB required for this VA merit research activity because both the VA and the University are engaged in non-exempt human subjects research? </a:t>
            </a:r>
          </a:p>
          <a:p>
            <a:pPr marL="0" indent="0">
              <a:buNone/>
            </a:pPr>
            <a:endParaRPr lang="en-US" sz="2200" b="1" dirty="0"/>
          </a:p>
          <a:p>
            <a:pPr marL="0" indent="0">
              <a:buNone/>
            </a:pPr>
            <a:r>
              <a:rPr lang="en-US" sz="2200" dirty="0"/>
              <a:t>Possible answers:</a:t>
            </a:r>
          </a:p>
          <a:p>
            <a:pPr marL="0" indent="0">
              <a:buNone/>
            </a:pPr>
            <a:endParaRPr lang="en-US" sz="2200" dirty="0"/>
          </a:p>
          <a:p>
            <a:pPr marL="742950" indent="-742950">
              <a:buAutoNum type="arabicPeriod"/>
            </a:pPr>
            <a:r>
              <a:rPr lang="en-US" sz="2200" dirty="0"/>
              <a:t>Yes</a:t>
            </a:r>
          </a:p>
          <a:p>
            <a:pPr marL="742950" indent="-742950">
              <a:buAutoNum type="arabicPeriod"/>
            </a:pPr>
            <a:r>
              <a:rPr lang="en-US" sz="2200" dirty="0"/>
              <a:t>No</a:t>
            </a:r>
          </a:p>
          <a:p>
            <a:pPr marL="0" indent="0">
              <a:buNone/>
            </a:pPr>
            <a:endParaRPr lang="en-US" sz="22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612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dirty="0"/>
              <a:t>Poll #3: Applying the Single IRB Requirement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2000" b="1" dirty="0"/>
              <a:t>Answer Yes or No.  A VA Investigator at your VA Facility with a dual appointment at the academic affiliated University has been awarded a VA merit to conduct a clinical study.  The VA research activity is a non-exempt human subjects research study.  ORD has approved an off-site waiver to allow a portion of the research to be conducted at the University.  The University is engaged in the non-exempt human subjects research study. </a:t>
            </a:r>
          </a:p>
          <a:p>
            <a:pPr marL="0" indent="0">
              <a:buNone/>
            </a:pPr>
            <a:r>
              <a:rPr lang="en-US" sz="2000" b="1" dirty="0"/>
              <a:t>Is a single IRB required for this VA merit research activity because both the VA and the University are engaged in non-exempt human subjects research? </a:t>
            </a:r>
          </a:p>
          <a:p>
            <a:pPr marL="0" indent="0">
              <a:buNone/>
            </a:pPr>
            <a:endParaRPr lang="en-US" sz="2000" b="1" dirty="0"/>
          </a:p>
          <a:p>
            <a:pPr marL="0" indent="0">
              <a:buNone/>
            </a:pPr>
            <a:r>
              <a:rPr lang="en-US" sz="2200" dirty="0"/>
              <a:t>Possible answers:</a:t>
            </a:r>
          </a:p>
          <a:p>
            <a:pPr marL="0" indent="0">
              <a:buNone/>
            </a:pPr>
            <a:r>
              <a:rPr lang="en-US" sz="2200" b="1" dirty="0"/>
              <a:t>1.	Yes</a:t>
            </a:r>
          </a:p>
          <a:p>
            <a:pPr marL="0" indent="0">
              <a:buNone/>
            </a:pPr>
            <a:r>
              <a:rPr lang="en-US" sz="2200" b="1" dirty="0"/>
              <a:t>	Rationale:  VA is supporting the research at the non-VA site by granting 	an off-site waiver for the ORD-funded research. </a:t>
            </a:r>
          </a:p>
          <a:p>
            <a:pPr marL="0" indent="0">
              <a:buNone/>
            </a:pPr>
            <a:r>
              <a:rPr lang="en-US" sz="2200" dirty="0"/>
              <a:t>2.	No</a:t>
            </a:r>
          </a:p>
          <a:p>
            <a:pPr marL="0" indent="0">
              <a:buNone/>
            </a:pPr>
            <a:endParaRPr lang="en-US" sz="22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Arrow: Right 4">
            <a:extLst>
              <a:ext uri="{FF2B5EF4-FFF2-40B4-BE49-F238E27FC236}">
                <a16:creationId xmlns:a16="http://schemas.microsoft.com/office/drawing/2014/main" id="{2591FB62-EFE7-4871-BB3E-74F1DCDEAA91}"/>
              </a:ext>
            </a:extLst>
          </p:cNvPr>
          <p:cNvSpPr/>
          <p:nvPr/>
        </p:nvSpPr>
        <p:spPr>
          <a:xfrm>
            <a:off x="138223" y="4653524"/>
            <a:ext cx="577909" cy="4359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288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a:xfrm>
            <a:off x="609600" y="274637"/>
            <a:ext cx="10972800" cy="1277715"/>
          </a:xfrm>
        </p:spPr>
        <p:txBody>
          <a:bodyPr>
            <a:noAutofit/>
          </a:bodyPr>
          <a:lstStyle/>
          <a:p>
            <a:r>
              <a:rPr lang="en-US" sz="2600" dirty="0"/>
              <a:t>ORD’s Key Mechanisms for Funding or Supporting Human Subjects Research:  Implications for Evaluating When the Single IRB Requirement Applies Unless an Exception Applies</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endParaRPr lang="en-US" sz="2400" b="1" dirty="0"/>
          </a:p>
          <a:p>
            <a:pPr marL="0" indent="0">
              <a:buNone/>
            </a:pPr>
            <a:endParaRPr lang="en-US" sz="22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3F1F853-4579-460A-8074-D81554212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063" y="2135130"/>
            <a:ext cx="3004575" cy="2008924"/>
          </a:xfrm>
          <a:prstGeom prst="rect">
            <a:avLst/>
          </a:prstGeom>
        </p:spPr>
      </p:pic>
      <p:pic>
        <p:nvPicPr>
          <p:cNvPr id="9" name="Picture 8">
            <a:extLst>
              <a:ext uri="{FF2B5EF4-FFF2-40B4-BE49-F238E27FC236}">
                <a16:creationId xmlns:a16="http://schemas.microsoft.com/office/drawing/2014/main" id="{1F12025E-DEDB-4BA1-A660-D9254010E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87" y="2135130"/>
            <a:ext cx="3571420" cy="2008924"/>
          </a:xfrm>
          <a:prstGeom prst="rect">
            <a:avLst/>
          </a:prstGeom>
        </p:spPr>
      </p:pic>
      <p:sp>
        <p:nvSpPr>
          <p:cNvPr id="10" name="Rectangle 9">
            <a:extLst>
              <a:ext uri="{FF2B5EF4-FFF2-40B4-BE49-F238E27FC236}">
                <a16:creationId xmlns:a16="http://schemas.microsoft.com/office/drawing/2014/main" id="{863F312B-DBD4-4EFD-91A1-70457D20F404}"/>
              </a:ext>
            </a:extLst>
          </p:cNvPr>
          <p:cNvSpPr/>
          <p:nvPr/>
        </p:nvSpPr>
        <p:spPr>
          <a:xfrm>
            <a:off x="8272130" y="2135130"/>
            <a:ext cx="3081670" cy="200892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CENTERS</a:t>
            </a:r>
          </a:p>
        </p:txBody>
      </p:sp>
      <p:sp>
        <p:nvSpPr>
          <p:cNvPr id="11" name="TextBox 10">
            <a:extLst>
              <a:ext uri="{FF2B5EF4-FFF2-40B4-BE49-F238E27FC236}">
                <a16:creationId xmlns:a16="http://schemas.microsoft.com/office/drawing/2014/main" id="{A69C9C49-26DB-482A-A8B3-A1E2D2BCC667}"/>
              </a:ext>
            </a:extLst>
          </p:cNvPr>
          <p:cNvSpPr txBox="1"/>
          <p:nvPr/>
        </p:nvSpPr>
        <p:spPr>
          <a:xfrm>
            <a:off x="5286472" y="2844225"/>
            <a:ext cx="240373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PEOPLE</a:t>
            </a:r>
          </a:p>
        </p:txBody>
      </p:sp>
      <p:sp>
        <p:nvSpPr>
          <p:cNvPr id="12" name="TextBox 11">
            <a:extLst>
              <a:ext uri="{FF2B5EF4-FFF2-40B4-BE49-F238E27FC236}">
                <a16:creationId xmlns:a16="http://schemas.microsoft.com/office/drawing/2014/main" id="{DF687532-3A20-4D3E-A284-02167B4EDF68}"/>
              </a:ext>
            </a:extLst>
          </p:cNvPr>
          <p:cNvSpPr txBox="1"/>
          <p:nvPr/>
        </p:nvSpPr>
        <p:spPr>
          <a:xfrm>
            <a:off x="295288" y="4678326"/>
            <a:ext cx="357142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ORD Merit Awards</a:t>
            </a:r>
          </a:p>
        </p:txBody>
      </p:sp>
      <p:sp>
        <p:nvSpPr>
          <p:cNvPr id="13" name="TextBox 12">
            <a:extLst>
              <a:ext uri="{FF2B5EF4-FFF2-40B4-BE49-F238E27FC236}">
                <a16:creationId xmlns:a16="http://schemas.microsoft.com/office/drawing/2014/main" id="{A98D7FF4-18D4-4552-B176-6BF2DB2D4353}"/>
              </a:ext>
            </a:extLst>
          </p:cNvPr>
          <p:cNvSpPr txBox="1"/>
          <p:nvPr/>
        </p:nvSpPr>
        <p:spPr>
          <a:xfrm>
            <a:off x="4287552" y="4579841"/>
            <a:ext cx="718831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Research Career Scientist		Personnel Salaries</a:t>
            </a:r>
          </a:p>
          <a:p>
            <a:r>
              <a:rPr lang="en-US" sz="2400" dirty="0">
                <a:latin typeface="Arial" panose="020B0604020202020204" pitchFamily="34" charset="0"/>
                <a:cs typeface="Arial" panose="020B0604020202020204" pitchFamily="34" charset="0"/>
              </a:rPr>
              <a:t> Awards							Pilot Awards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Career Development </a:t>
            </a:r>
          </a:p>
          <a:p>
            <a:r>
              <a:rPr lang="en-US" sz="2400" dirty="0">
                <a:latin typeface="Arial" panose="020B0604020202020204" pitchFamily="34" charset="0"/>
                <a:cs typeface="Arial" panose="020B0604020202020204" pitchFamily="34" charset="0"/>
              </a:rPr>
              <a:t>Awards</a:t>
            </a:r>
          </a:p>
        </p:txBody>
      </p:sp>
      <p:cxnSp>
        <p:nvCxnSpPr>
          <p:cNvPr id="19" name="Straight Arrow Connector 18">
            <a:extLst>
              <a:ext uri="{FF2B5EF4-FFF2-40B4-BE49-F238E27FC236}">
                <a16:creationId xmlns:a16="http://schemas.microsoft.com/office/drawing/2014/main" id="{E7D8FD0A-EF6B-4350-B512-6B41C168AA65}"/>
              </a:ext>
            </a:extLst>
          </p:cNvPr>
          <p:cNvCxnSpPr>
            <a:stCxn id="9" idx="2"/>
            <a:endCxn id="12" idx="0"/>
          </p:cNvCxnSpPr>
          <p:nvPr/>
        </p:nvCxnSpPr>
        <p:spPr>
          <a:xfrm>
            <a:off x="2080997" y="4144054"/>
            <a:ext cx="1" cy="5342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52E85EC-741A-4573-A88F-9BFAAFB29D7D}"/>
              </a:ext>
            </a:extLst>
          </p:cNvPr>
          <p:cNvCxnSpPr/>
          <p:nvPr/>
        </p:nvCxnSpPr>
        <p:spPr>
          <a:xfrm>
            <a:off x="6096000" y="4094812"/>
            <a:ext cx="1" cy="5342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C46280-A9D0-4894-BC9D-9794CB03D218}"/>
              </a:ext>
            </a:extLst>
          </p:cNvPr>
          <p:cNvCxnSpPr/>
          <p:nvPr/>
        </p:nvCxnSpPr>
        <p:spPr>
          <a:xfrm>
            <a:off x="9828281" y="4133860"/>
            <a:ext cx="1" cy="5342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06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0754851"/>
              </p:ext>
            </p:extLst>
          </p:nvPr>
        </p:nvGraphicFramePr>
        <p:xfrm>
          <a:off x="355600" y="191004"/>
          <a:ext cx="114808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23852" y="2946400"/>
            <a:ext cx="961610" cy="1828800"/>
          </a:xfrm>
          <a:prstGeom prst="roundRect">
            <a:avLst/>
          </a:prstGeom>
          <a:ln w="12700">
            <a:solidFill>
              <a:srgbClr val="C624A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NPRM</a:t>
            </a:r>
          </a:p>
        </p:txBody>
      </p:sp>
      <p:sp>
        <p:nvSpPr>
          <p:cNvPr id="7" name="Rounded Rectangle 6"/>
          <p:cNvSpPr/>
          <p:nvPr/>
        </p:nvSpPr>
        <p:spPr>
          <a:xfrm>
            <a:off x="1385796" y="2962697"/>
            <a:ext cx="1253493" cy="1829519"/>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Final Rule revising the Common Rule</a:t>
            </a:r>
          </a:p>
        </p:txBody>
      </p:sp>
      <p:sp>
        <p:nvSpPr>
          <p:cNvPr id="8" name="Rounded Rectangle 7"/>
          <p:cNvSpPr/>
          <p:nvPr/>
        </p:nvSpPr>
        <p:spPr>
          <a:xfrm>
            <a:off x="4217449" y="2947121"/>
            <a:ext cx="1295400" cy="1846053"/>
          </a:xfrm>
          <a:prstGeom prst="roundRect">
            <a:avLst/>
          </a:prstGeom>
          <a:ln w="12700">
            <a:solidFill>
              <a:srgbClr val="16D4BD"/>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Six month delay in </a:t>
            </a:r>
            <a:r>
              <a:rPr lang="en-US" sz="1867" b="1" dirty="0">
                <a:solidFill>
                  <a:schemeClr val="tx1"/>
                </a:solidFill>
              </a:rPr>
              <a:t>effective</a:t>
            </a:r>
            <a:r>
              <a:rPr lang="en-US" sz="1867" dirty="0">
                <a:solidFill>
                  <a:schemeClr val="tx1"/>
                </a:solidFill>
              </a:rPr>
              <a:t> date to July 19, 2018</a:t>
            </a:r>
          </a:p>
        </p:txBody>
      </p:sp>
      <p:sp>
        <p:nvSpPr>
          <p:cNvPr id="10" name="Rounded Rectangle 9"/>
          <p:cNvSpPr/>
          <p:nvPr/>
        </p:nvSpPr>
        <p:spPr>
          <a:xfrm>
            <a:off x="2639289" y="2955388"/>
            <a:ext cx="1497031" cy="1829520"/>
          </a:xfrm>
          <a:prstGeom prst="roundRect">
            <a:avLst/>
          </a:prstGeom>
          <a:ln w="12700">
            <a:solidFill>
              <a:srgbClr val="AB85E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Original </a:t>
            </a:r>
            <a:r>
              <a:rPr lang="en-US" sz="1867" b="1" dirty="0">
                <a:solidFill>
                  <a:schemeClr val="tx1"/>
                </a:solidFill>
              </a:rPr>
              <a:t>effective/</a:t>
            </a:r>
          </a:p>
          <a:p>
            <a:pPr algn="ctr"/>
            <a:r>
              <a:rPr lang="en-US" sz="1867" b="1" dirty="0">
                <a:solidFill>
                  <a:schemeClr val="tx1"/>
                </a:solidFill>
              </a:rPr>
              <a:t>compliance </a:t>
            </a:r>
            <a:r>
              <a:rPr lang="en-US" sz="1867" dirty="0">
                <a:solidFill>
                  <a:schemeClr val="tx1"/>
                </a:solidFill>
              </a:rPr>
              <a:t>date</a:t>
            </a:r>
          </a:p>
        </p:txBody>
      </p:sp>
      <p:sp>
        <p:nvSpPr>
          <p:cNvPr id="12" name="Rounded Rectangle 11"/>
          <p:cNvSpPr/>
          <p:nvPr/>
        </p:nvSpPr>
        <p:spPr>
          <a:xfrm>
            <a:off x="5490147" y="2954429"/>
            <a:ext cx="1519734" cy="1846053"/>
          </a:xfrm>
          <a:prstGeom prst="roundRect">
            <a:avLst/>
          </a:prstGeom>
          <a:ln w="127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Six month delay in </a:t>
            </a:r>
            <a:r>
              <a:rPr lang="en-US" sz="1867" b="1" dirty="0">
                <a:solidFill>
                  <a:schemeClr val="tx1"/>
                </a:solidFill>
              </a:rPr>
              <a:t>compliance</a:t>
            </a:r>
            <a:r>
              <a:rPr lang="en-US" sz="1867" dirty="0">
                <a:solidFill>
                  <a:schemeClr val="tx1"/>
                </a:solidFill>
              </a:rPr>
              <a:t> to January 21, 2019</a:t>
            </a:r>
          </a:p>
        </p:txBody>
      </p:sp>
      <p:sp>
        <p:nvSpPr>
          <p:cNvPr id="13" name="Rounded Rectangle 12"/>
          <p:cNvSpPr/>
          <p:nvPr/>
        </p:nvSpPr>
        <p:spPr>
          <a:xfrm>
            <a:off x="7016188" y="2962697"/>
            <a:ext cx="1370221" cy="1829519"/>
          </a:xfrm>
          <a:prstGeom prst="roundRect">
            <a:avLst/>
          </a:prstGeom>
          <a:ln w="12700">
            <a:solidFill>
              <a:srgbClr val="EBE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b="1" dirty="0">
                <a:solidFill>
                  <a:schemeClr val="tx1"/>
                </a:solidFill>
              </a:rPr>
              <a:t>Effective date </a:t>
            </a:r>
            <a:r>
              <a:rPr lang="en-US" sz="1867" dirty="0">
                <a:solidFill>
                  <a:schemeClr val="tx1"/>
                </a:solidFill>
              </a:rPr>
              <a:t>–</a:t>
            </a:r>
          </a:p>
          <a:p>
            <a:pPr algn="ctr"/>
            <a:r>
              <a:rPr lang="en-US" sz="1867" dirty="0">
                <a:solidFill>
                  <a:schemeClr val="tx1"/>
                </a:solidFill>
              </a:rPr>
              <a:t>Three burden-reducing provisions</a:t>
            </a:r>
          </a:p>
        </p:txBody>
      </p:sp>
      <p:sp>
        <p:nvSpPr>
          <p:cNvPr id="14" name="Rounded Rectangle 13"/>
          <p:cNvSpPr/>
          <p:nvPr/>
        </p:nvSpPr>
        <p:spPr>
          <a:xfrm>
            <a:off x="8407400" y="2978718"/>
            <a:ext cx="1574800" cy="1828799"/>
          </a:xfrm>
          <a:prstGeom prst="round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70" b="1" dirty="0">
                <a:solidFill>
                  <a:schemeClr val="tx1"/>
                </a:solidFill>
              </a:rPr>
              <a:t>Compliance date </a:t>
            </a:r>
            <a:r>
              <a:rPr lang="en-US" sz="1600" b="1" dirty="0">
                <a:solidFill>
                  <a:schemeClr val="tx1"/>
                </a:solidFill>
              </a:rPr>
              <a:t>–</a:t>
            </a:r>
          </a:p>
          <a:p>
            <a:pPr algn="ctr"/>
            <a:r>
              <a:rPr lang="en-US" sz="1867" dirty="0">
                <a:solidFill>
                  <a:schemeClr val="tx1"/>
                </a:solidFill>
              </a:rPr>
              <a:t>2018 Common Rule</a:t>
            </a:r>
          </a:p>
        </p:txBody>
      </p:sp>
      <p:pic>
        <p:nvPicPr>
          <p:cNvPr id="2050" name="Picture 2" descr="Image result for we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19266" y="1461940"/>
            <a:ext cx="603754" cy="68526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10">
            <a:extLst>
              <a:ext uri="{FF2B5EF4-FFF2-40B4-BE49-F238E27FC236}">
                <a16:creationId xmlns:a16="http://schemas.microsoft.com/office/drawing/2014/main" id="{CBB941A4-25E4-49F6-8A70-227A5E199CAF}"/>
              </a:ext>
            </a:extLst>
          </p:cNvPr>
          <p:cNvSpPr>
            <a:spLocks noGrp="1"/>
          </p:cNvSpPr>
          <p:nvPr>
            <p:ph type="title"/>
          </p:nvPr>
        </p:nvSpPr>
        <p:spPr>
          <a:xfrm>
            <a:off x="567051" y="320293"/>
            <a:ext cx="10515600" cy="1325563"/>
          </a:xfrm>
        </p:spPr>
        <p:txBody>
          <a:bodyPr>
            <a:normAutofit/>
          </a:bodyPr>
          <a:lstStyle/>
          <a:p>
            <a:r>
              <a:rPr lang="en-US" sz="3600" dirty="0"/>
              <a:t>Implementing the Single IRB Requirement</a:t>
            </a:r>
            <a:endParaRPr lang="en-US" sz="3467" dirty="0"/>
          </a:p>
        </p:txBody>
      </p:sp>
      <p:sp>
        <p:nvSpPr>
          <p:cNvPr id="2" name="Slide Number Placeholder 1">
            <a:extLst>
              <a:ext uri="{FF2B5EF4-FFF2-40B4-BE49-F238E27FC236}">
                <a16:creationId xmlns:a16="http://schemas.microsoft.com/office/drawing/2014/main" id="{8B1B9EA3-A62A-4AE2-B5F8-47623C5B723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19</a:t>
            </a:fld>
            <a:endParaRPr lang="en-US" dirty="0"/>
          </a:p>
        </p:txBody>
      </p:sp>
      <p:sp>
        <p:nvSpPr>
          <p:cNvPr id="17" name="Rounded Rectangle 13">
            <a:extLst>
              <a:ext uri="{FF2B5EF4-FFF2-40B4-BE49-F238E27FC236}">
                <a16:creationId xmlns:a16="http://schemas.microsoft.com/office/drawing/2014/main" id="{19DF894C-D078-4B71-838F-DC4FCD79AE7B}"/>
              </a:ext>
            </a:extLst>
          </p:cNvPr>
          <p:cNvSpPr/>
          <p:nvPr/>
        </p:nvSpPr>
        <p:spPr>
          <a:xfrm>
            <a:off x="9978887" y="3011954"/>
            <a:ext cx="1574800" cy="1828799"/>
          </a:xfrm>
          <a:prstGeom prst="round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70" b="1" dirty="0">
                <a:solidFill>
                  <a:schemeClr val="tx1"/>
                </a:solidFill>
              </a:rPr>
              <a:t>Final Provision*</a:t>
            </a:r>
          </a:p>
          <a:p>
            <a:pPr algn="ctr"/>
            <a:r>
              <a:rPr lang="en-US" sz="1870" b="1" dirty="0">
                <a:solidFill>
                  <a:schemeClr val="tx1"/>
                </a:solidFill>
              </a:rPr>
              <a:t>Compliance date </a:t>
            </a:r>
            <a:endParaRPr lang="en-US" sz="1600" b="1" dirty="0">
              <a:solidFill>
                <a:schemeClr val="tx1"/>
              </a:solidFill>
            </a:endParaRPr>
          </a:p>
        </p:txBody>
      </p:sp>
      <p:sp>
        <p:nvSpPr>
          <p:cNvPr id="15" name="TextBox 14">
            <a:extLst>
              <a:ext uri="{FF2B5EF4-FFF2-40B4-BE49-F238E27FC236}">
                <a16:creationId xmlns:a16="http://schemas.microsoft.com/office/drawing/2014/main" id="{1C6F5999-2D88-41C7-A1B8-5B0656AD6C3A}"/>
              </a:ext>
            </a:extLst>
          </p:cNvPr>
          <p:cNvSpPr txBox="1"/>
          <p:nvPr/>
        </p:nvSpPr>
        <p:spPr>
          <a:xfrm>
            <a:off x="781877" y="5526157"/>
            <a:ext cx="6891131" cy="461665"/>
          </a:xfrm>
          <a:prstGeom prst="rect">
            <a:avLst/>
          </a:prstGeom>
          <a:noFill/>
        </p:spPr>
        <p:txBody>
          <a:bodyPr wrap="square" rtlCol="0">
            <a:spAutoFit/>
          </a:bodyPr>
          <a:lstStyle/>
          <a:p>
            <a:r>
              <a:rPr lang="en-US" sz="2400" dirty="0"/>
              <a:t>*38 CFR 16§.114 – Cooperative Research Provision</a:t>
            </a:r>
          </a:p>
        </p:txBody>
      </p:sp>
    </p:spTree>
    <p:extLst>
      <p:ext uri="{BB962C8B-B14F-4D97-AF65-F5344CB8AC3E}">
        <p14:creationId xmlns:p14="http://schemas.microsoft.com/office/powerpoint/2010/main" val="3155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639762"/>
          </a:xfrm>
        </p:spPr>
        <p:txBody>
          <a:bodyPr>
            <a:normAutofit fontScale="90000"/>
          </a:bodyPr>
          <a:lstStyle/>
          <a:p>
            <a:r>
              <a:rPr lang="en-US" dirty="0"/>
              <a:t>Objectives</a:t>
            </a:r>
          </a:p>
        </p:txBody>
      </p:sp>
      <p:sp>
        <p:nvSpPr>
          <p:cNvPr id="6" name="Content Placeholder 5">
            <a:extLst>
              <a:ext uri="{FF2B5EF4-FFF2-40B4-BE49-F238E27FC236}">
                <a16:creationId xmlns:a16="http://schemas.microsoft.com/office/drawing/2014/main" id="{673894FB-0D08-4E2C-AF3D-6317DB3EBA2C}"/>
              </a:ext>
            </a:extLst>
          </p:cNvPr>
          <p:cNvSpPr>
            <a:spLocks noGrp="1"/>
          </p:cNvSpPr>
          <p:nvPr>
            <p:ph idx="1"/>
          </p:nvPr>
        </p:nvSpPr>
        <p:spPr>
          <a:xfrm>
            <a:off x="499731" y="1690577"/>
            <a:ext cx="10053970" cy="5091224"/>
          </a:xfrm>
        </p:spPr>
        <p:txBody>
          <a:bodyPr>
            <a:normAutofit/>
          </a:bodyPr>
          <a:lstStyle/>
          <a:p>
            <a:r>
              <a:rPr lang="en-US" sz="2800" dirty="0"/>
              <a:t>Describe when the single IRB requirement of 38 CFR §16.114 in the 2018 Requirements (revised Common Rule) applies in VA research. </a:t>
            </a:r>
          </a:p>
          <a:p>
            <a:r>
              <a:rPr lang="en-US" sz="2800" dirty="0"/>
              <a:t>Describe what considerations and actions must be taken when the single IRB requirement applies in VA research.</a:t>
            </a:r>
          </a:p>
          <a:p>
            <a:pPr lvl="1"/>
            <a:r>
              <a:rPr lang="en-US" sz="2800" dirty="0"/>
              <a:t>How to apply for an exception to the single IRB requirement</a:t>
            </a:r>
          </a:p>
          <a:p>
            <a:pPr lvl="1"/>
            <a:r>
              <a:rPr lang="en-US" sz="2800" dirty="0"/>
              <a:t>How to request a change in IRB arrangements for use of the single IRB </a:t>
            </a:r>
          </a:p>
        </p:txBody>
      </p:sp>
    </p:spTree>
    <p:extLst>
      <p:ext uri="{BB962C8B-B14F-4D97-AF65-F5344CB8AC3E}">
        <p14:creationId xmlns:p14="http://schemas.microsoft.com/office/powerpoint/2010/main" val="12588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1B74-5660-429C-BC42-926409CEB890}"/>
              </a:ext>
            </a:extLst>
          </p:cNvPr>
          <p:cNvSpPr>
            <a:spLocks noGrp="1"/>
          </p:cNvSpPr>
          <p:nvPr>
            <p:ph type="title"/>
          </p:nvPr>
        </p:nvSpPr>
        <p:spPr>
          <a:xfrm>
            <a:off x="609600" y="242740"/>
            <a:ext cx="10972800" cy="1143000"/>
          </a:xfrm>
        </p:spPr>
        <p:txBody>
          <a:bodyPr>
            <a:noAutofit/>
          </a:bodyPr>
          <a:lstStyle/>
          <a:p>
            <a:r>
              <a:rPr lang="en-US" sz="2800" dirty="0"/>
              <a:t>ORD’s Data Request Sent on January 2, 2020:  Implementation of the §.114 Cooperative Research Provision in VA Research</a:t>
            </a:r>
          </a:p>
        </p:txBody>
      </p:sp>
      <p:sp>
        <p:nvSpPr>
          <p:cNvPr id="3" name="Content Placeholder 2">
            <a:extLst>
              <a:ext uri="{FF2B5EF4-FFF2-40B4-BE49-F238E27FC236}">
                <a16:creationId xmlns:a16="http://schemas.microsoft.com/office/drawing/2014/main" id="{73BF81E9-2BD9-42F7-AA72-78E4852E1C38}"/>
              </a:ext>
            </a:extLst>
          </p:cNvPr>
          <p:cNvSpPr>
            <a:spLocks noGrp="1"/>
          </p:cNvSpPr>
          <p:nvPr>
            <p:ph idx="1"/>
          </p:nvPr>
        </p:nvSpPr>
        <p:spPr/>
        <p:txBody>
          <a:bodyPr>
            <a:normAutofit fontScale="25000" lnSpcReduction="20000"/>
          </a:bodyPr>
          <a:lstStyle/>
          <a:p>
            <a:r>
              <a:rPr lang="en-US" sz="9600" dirty="0"/>
              <a:t>VA received recent clarification on the date when the single IRB cooperative research provision in §.114 (single IRB requirement) became effective.</a:t>
            </a:r>
          </a:p>
          <a:p>
            <a:pPr marL="0" indent="0">
              <a:buNone/>
            </a:pPr>
            <a:endParaRPr lang="en-US" sz="9600" dirty="0"/>
          </a:p>
          <a:p>
            <a:r>
              <a:rPr lang="en-US" sz="9600" dirty="0"/>
              <a:t>As of July 19, 2018, all federally funded or supported non-exempt human subjects studies with more than one engaged institution were required to be reviewed by a single IRB. </a:t>
            </a:r>
          </a:p>
          <a:p>
            <a:pPr lvl="1"/>
            <a:r>
              <a:rPr lang="en-US" sz="9600" dirty="0"/>
              <a:t>The Single IRB requirement did not apply if more than one IRB were required by law or an exception to the single IRB requirement had been determined and documented by the Federal agency or department conducting or supporting the research.</a:t>
            </a:r>
          </a:p>
          <a:p>
            <a:pPr marL="457200" lvl="1" indent="0">
              <a:buNone/>
            </a:pPr>
            <a:endParaRPr lang="en-US" sz="9600" dirty="0"/>
          </a:p>
          <a:p>
            <a:r>
              <a:rPr lang="en-US" sz="9600" dirty="0"/>
              <a:t>Many cooperative (more than one engaged institution) non-exempt human VA research studies have been approved with more than one IRB since July 19, 2018. </a:t>
            </a:r>
          </a:p>
          <a:p>
            <a:pPr marL="0" indent="0">
              <a:buNone/>
            </a:pPr>
            <a:endParaRPr lang="en-US" sz="7200" dirty="0"/>
          </a:p>
        </p:txBody>
      </p:sp>
      <p:sp>
        <p:nvSpPr>
          <p:cNvPr id="4" name="Slide Number Placeholder 3">
            <a:extLst>
              <a:ext uri="{FF2B5EF4-FFF2-40B4-BE49-F238E27FC236}">
                <a16:creationId xmlns:a16="http://schemas.microsoft.com/office/drawing/2014/main" id="{53DCE8B6-13D5-4D58-8A01-26F2138804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20</a:t>
            </a:fld>
            <a:endParaRPr lang="en-US" dirty="0"/>
          </a:p>
        </p:txBody>
      </p:sp>
    </p:spTree>
    <p:extLst>
      <p:ext uri="{BB962C8B-B14F-4D97-AF65-F5344CB8AC3E}">
        <p14:creationId xmlns:p14="http://schemas.microsoft.com/office/powerpoint/2010/main" val="20024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1B74-5660-429C-BC42-926409CEB890}"/>
              </a:ext>
            </a:extLst>
          </p:cNvPr>
          <p:cNvSpPr>
            <a:spLocks noGrp="1"/>
          </p:cNvSpPr>
          <p:nvPr>
            <p:ph type="title"/>
          </p:nvPr>
        </p:nvSpPr>
        <p:spPr>
          <a:xfrm>
            <a:off x="609600" y="242740"/>
            <a:ext cx="10972800" cy="1143000"/>
          </a:xfrm>
        </p:spPr>
        <p:txBody>
          <a:bodyPr>
            <a:noAutofit/>
          </a:bodyPr>
          <a:lstStyle/>
          <a:p>
            <a:r>
              <a:rPr lang="en-US" sz="2800" dirty="0"/>
              <a:t>ORD’s Data Request Sent on January 2, 2020:  Implementation of the §.114 Cooperative Research Provision in VA Research</a:t>
            </a:r>
          </a:p>
        </p:txBody>
      </p:sp>
      <p:sp>
        <p:nvSpPr>
          <p:cNvPr id="3" name="Content Placeholder 2">
            <a:extLst>
              <a:ext uri="{FF2B5EF4-FFF2-40B4-BE49-F238E27FC236}">
                <a16:creationId xmlns:a16="http://schemas.microsoft.com/office/drawing/2014/main" id="{73BF81E9-2BD9-42F7-AA72-78E4852E1C38}"/>
              </a:ext>
            </a:extLst>
          </p:cNvPr>
          <p:cNvSpPr>
            <a:spLocks noGrp="1"/>
          </p:cNvSpPr>
          <p:nvPr>
            <p:ph idx="1"/>
          </p:nvPr>
        </p:nvSpPr>
        <p:spPr/>
        <p:txBody>
          <a:bodyPr>
            <a:normAutofit/>
          </a:bodyPr>
          <a:lstStyle/>
          <a:p>
            <a:r>
              <a:rPr lang="en-US" sz="2600" dirty="0"/>
              <a:t>ORD requested identification of these projects from each VA Facility’s research program so that an exception determination can be given by ORD and documentation sent to the VA Facility.</a:t>
            </a:r>
          </a:p>
          <a:p>
            <a:pPr marL="0" indent="0">
              <a:buNone/>
            </a:pPr>
            <a:endParaRPr lang="en-US" sz="2600" dirty="0"/>
          </a:p>
          <a:p>
            <a:r>
              <a:rPr lang="en-US" sz="2600" dirty="0"/>
              <a:t>Spreadsheets were to be completed and sent to ORD by January 13, 2020.</a:t>
            </a:r>
          </a:p>
          <a:p>
            <a:pPr marL="0" indent="0">
              <a:buNone/>
            </a:pPr>
            <a:endParaRPr lang="en-US" sz="2600" dirty="0"/>
          </a:p>
          <a:p>
            <a:r>
              <a:rPr lang="en-US" sz="2600" dirty="0"/>
              <a:t>ORD will send documentation of exception determinations for the individual studies to your VA Facilities by January 20, 2020.</a:t>
            </a:r>
          </a:p>
          <a:p>
            <a:pPr marL="0" indent="0">
              <a:buNone/>
            </a:pPr>
            <a:endParaRPr lang="en-US" sz="7200" dirty="0"/>
          </a:p>
        </p:txBody>
      </p:sp>
      <p:sp>
        <p:nvSpPr>
          <p:cNvPr id="4" name="Slide Number Placeholder 3">
            <a:extLst>
              <a:ext uri="{FF2B5EF4-FFF2-40B4-BE49-F238E27FC236}">
                <a16:creationId xmlns:a16="http://schemas.microsoft.com/office/drawing/2014/main" id="{53DCE8B6-13D5-4D58-8A01-26F2138804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21</a:t>
            </a:fld>
            <a:endParaRPr lang="en-US" dirty="0"/>
          </a:p>
        </p:txBody>
      </p:sp>
    </p:spTree>
    <p:extLst>
      <p:ext uri="{BB962C8B-B14F-4D97-AF65-F5344CB8AC3E}">
        <p14:creationId xmlns:p14="http://schemas.microsoft.com/office/powerpoint/2010/main" val="36287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AF08F-B0AC-4943-AD39-08ACA5F8247B}"/>
              </a:ext>
            </a:extLst>
          </p:cNvPr>
          <p:cNvSpPr>
            <a:spLocks noGrp="1"/>
          </p:cNvSpPr>
          <p:nvPr>
            <p:ph type="title"/>
          </p:nvPr>
        </p:nvSpPr>
        <p:spPr/>
        <p:txBody>
          <a:bodyPr>
            <a:noAutofit/>
          </a:bodyPr>
          <a:lstStyle/>
          <a:p>
            <a:r>
              <a:rPr lang="en-US" sz="3200" dirty="0">
                <a:solidFill>
                  <a:schemeClr val="bg1"/>
                </a:solidFill>
              </a:rPr>
              <a:t>Example of  ORD Sample Template for Documentation of Exception from Single IRB Requirement for VA Research</a:t>
            </a:r>
            <a:endParaRPr lang="en-US" sz="3200" dirty="0"/>
          </a:p>
        </p:txBody>
      </p:sp>
      <p:pic>
        <p:nvPicPr>
          <p:cNvPr id="7" name="Content Placeholder 9">
            <a:extLst>
              <a:ext uri="{FF2B5EF4-FFF2-40B4-BE49-F238E27FC236}">
                <a16:creationId xmlns:a16="http://schemas.microsoft.com/office/drawing/2014/main" id="{50250FA5-08B8-496A-A5D5-4AC37D8A8019}"/>
              </a:ext>
            </a:extLst>
          </p:cNvPr>
          <p:cNvPicPr>
            <a:picLocks noGrp="1" noChangeAspect="1"/>
          </p:cNvPicPr>
          <p:nvPr>
            <p:ph sz="half" idx="1"/>
          </p:nvPr>
        </p:nvPicPr>
        <p:blipFill>
          <a:blip r:embed="rId2"/>
          <a:stretch>
            <a:fillRect/>
          </a:stretch>
        </p:blipFill>
        <p:spPr>
          <a:xfrm>
            <a:off x="520995" y="1503306"/>
            <a:ext cx="5220585" cy="5184573"/>
          </a:xfrm>
          <a:prstGeom prst="rect">
            <a:avLst/>
          </a:prstGeom>
        </p:spPr>
      </p:pic>
      <p:pic>
        <p:nvPicPr>
          <p:cNvPr id="8" name="Content Placeholder 7">
            <a:extLst>
              <a:ext uri="{FF2B5EF4-FFF2-40B4-BE49-F238E27FC236}">
                <a16:creationId xmlns:a16="http://schemas.microsoft.com/office/drawing/2014/main" id="{B8DB6081-5DAB-4735-8329-E0489CD689A1}"/>
              </a:ext>
            </a:extLst>
          </p:cNvPr>
          <p:cNvPicPr>
            <a:picLocks noGrp="1" noChangeAspect="1"/>
          </p:cNvPicPr>
          <p:nvPr>
            <p:ph sz="half" idx="2"/>
          </p:nvPr>
        </p:nvPicPr>
        <p:blipFill>
          <a:blip r:embed="rId3"/>
          <a:stretch>
            <a:fillRect/>
          </a:stretch>
        </p:blipFill>
        <p:spPr>
          <a:xfrm>
            <a:off x="5541492" y="2402957"/>
            <a:ext cx="6356342" cy="3136605"/>
          </a:xfrm>
          <a:prstGeom prst="rect">
            <a:avLst/>
          </a:prstGeom>
        </p:spPr>
      </p:pic>
    </p:spTree>
    <p:extLst>
      <p:ext uri="{BB962C8B-B14F-4D97-AF65-F5344CB8AC3E}">
        <p14:creationId xmlns:p14="http://schemas.microsoft.com/office/powerpoint/2010/main" val="161977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2600" dirty="0"/>
              <a:t>As of January 20, 2020:  Process for Requesting an Exception from the Single IRB Requirement for Cooperative Non-Exempt Human Subjects Studies</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p:txBody>
          <a:bodyPr>
            <a:normAutofit fontScale="77500" lnSpcReduction="20000"/>
          </a:bodyPr>
          <a:lstStyle/>
          <a:p>
            <a:r>
              <a:rPr lang="en-US" dirty="0"/>
              <a:t>ORD supports use of a single IRB when possible, but ORD also recognizes that mandating use of a single IRB in all cases is not logical or feasible. The §.114 cooperative research provision also recognizes that use of a single IRB is not always required. </a:t>
            </a:r>
          </a:p>
          <a:p>
            <a:pPr marL="0" indent="0">
              <a:buNone/>
            </a:pPr>
            <a:endParaRPr lang="en-US" dirty="0"/>
          </a:p>
          <a:p>
            <a:r>
              <a:rPr lang="en-US" dirty="0"/>
              <a:t>ORD has established a process for VHA facilities (</a:t>
            </a:r>
            <a:r>
              <a:rPr lang="en-US" i="1" dirty="0"/>
              <a:t>not investigators</a:t>
            </a:r>
            <a:r>
              <a:rPr lang="en-US" dirty="0"/>
              <a:t>) to submit a request and justification for exception from the Cooperative Research Provision for individual studies.</a:t>
            </a:r>
          </a:p>
          <a:p>
            <a:pPr lvl="1"/>
            <a:r>
              <a:rPr lang="en-US" dirty="0"/>
              <a:t>Possible exception:</a:t>
            </a:r>
          </a:p>
          <a:p>
            <a:pPr lvl="2"/>
            <a:r>
              <a:rPr lang="en-US" dirty="0"/>
              <a:t>An IRB reliance agreement cannot be established due to technical (ISSO) reasons.</a:t>
            </a:r>
          </a:p>
          <a:p>
            <a:pPr lvl="1"/>
            <a:endParaRPr lang="en-US" dirty="0"/>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23</a:t>
            </a:fld>
            <a:endParaRPr lang="en-US" dirty="0"/>
          </a:p>
        </p:txBody>
      </p:sp>
    </p:spTree>
    <p:extLst>
      <p:ext uri="{BB962C8B-B14F-4D97-AF65-F5344CB8AC3E}">
        <p14:creationId xmlns:p14="http://schemas.microsoft.com/office/powerpoint/2010/main" val="266839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2600" dirty="0"/>
              <a:t>As of January 20, 2020:  Process for Requesting an Exception from the Single IRB Requirement for Cooperative Non-Exempt Human Subjects Studies</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p:txBody>
          <a:bodyPr>
            <a:noAutofit/>
          </a:bodyPr>
          <a:lstStyle/>
          <a:p>
            <a:r>
              <a:rPr lang="en-US" sz="2200" dirty="0"/>
              <a:t>The exception request spreadsheet titled “</a:t>
            </a:r>
            <a:r>
              <a:rPr lang="en-US" sz="2200" b="1" u="sng" dirty="0"/>
              <a:t>PROSPECTIVE CHNE RESEARCH EXEMPTIONS REQUEST</a:t>
            </a:r>
            <a:r>
              <a:rPr lang="en-US" sz="2200" dirty="0"/>
              <a:t>” must be sent to ORD by the ORD funding service, ACOS/R&amp;D, AO/R&amp;D, VA Human Research Protections Administrator or the VA Facility’s IRB Administrator.</a:t>
            </a:r>
          </a:p>
          <a:p>
            <a:r>
              <a:rPr lang="en-US" sz="2200" dirty="0"/>
              <a:t>Requests should be sent when the research plan is being developed and before IRB review.</a:t>
            </a:r>
          </a:p>
          <a:p>
            <a:r>
              <a:rPr lang="en-US" sz="2200" dirty="0"/>
              <a:t>Email subject line should reference that it is a request for single IRB exception with the name of the study and the VA Principal Investigator.</a:t>
            </a:r>
          </a:p>
          <a:p>
            <a:pPr lvl="1"/>
            <a:r>
              <a:rPr lang="en-US" sz="2200" dirty="0"/>
              <a:t> Example: </a:t>
            </a:r>
            <a:r>
              <a:rPr lang="en-US" sz="2200" i="1" dirty="0"/>
              <a:t>Request for sIRB exception: Comparison of X vs. Y, A. Investigator, 		   M.D.</a:t>
            </a:r>
            <a:endParaRPr lang="en-US" sz="2200" dirty="0"/>
          </a:p>
          <a:p>
            <a:r>
              <a:rPr lang="en-US" sz="2200" dirty="0"/>
              <a:t>Requests are to be sent to: </a:t>
            </a:r>
            <a:r>
              <a:rPr lang="en-US" sz="2200" dirty="0">
                <a:hlinkClick r:id="rId2"/>
              </a:rPr>
              <a:t>IRBRelianceandSIRBExceptions@va.gov</a:t>
            </a:r>
            <a:r>
              <a:rPr lang="en-US" sz="2200" dirty="0"/>
              <a:t>.</a:t>
            </a:r>
          </a:p>
          <a:p>
            <a:r>
              <a:rPr lang="en-US" sz="2200" dirty="0"/>
              <a:t>Requests will be reviewed by ORD with an expected response time no later than 10 business days.</a:t>
            </a:r>
          </a:p>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24</a:t>
            </a:fld>
            <a:endParaRPr lang="en-US" dirty="0"/>
          </a:p>
        </p:txBody>
      </p:sp>
    </p:spTree>
    <p:extLst>
      <p:ext uri="{BB962C8B-B14F-4D97-AF65-F5344CB8AC3E}">
        <p14:creationId xmlns:p14="http://schemas.microsoft.com/office/powerpoint/2010/main" val="83843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3200" dirty="0"/>
              <a:t>Example #1 of Exception Request from the </a:t>
            </a:r>
            <a:br>
              <a:rPr lang="en-US" sz="3200" dirty="0"/>
            </a:br>
            <a:r>
              <a:rPr lang="en-US" sz="3200" dirty="0"/>
              <a:t>Single IRB Requirement </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a:xfrm>
            <a:off x="609600" y="1550573"/>
            <a:ext cx="10972800" cy="4525963"/>
          </a:xfrm>
        </p:spPr>
        <p:txBody>
          <a:bodyPr>
            <a:noAutofit/>
          </a:bodyPr>
          <a:lstStyle/>
          <a:p>
            <a:pPr marL="0" indent="0">
              <a:buNone/>
            </a:pPr>
            <a:r>
              <a:rPr lang="en-US" sz="2200" b="1" u="sng" dirty="0"/>
              <a:t>To</a:t>
            </a:r>
            <a:r>
              <a:rPr lang="en-US" sz="2200" dirty="0"/>
              <a:t>: </a:t>
            </a:r>
            <a:r>
              <a:rPr lang="en-US" sz="2200" dirty="0">
                <a:hlinkClick r:id="rId3"/>
              </a:rPr>
              <a:t>IRBRelianceandSIRBExceptions@va.gov</a:t>
            </a:r>
            <a:endParaRPr lang="en-US" sz="2200" dirty="0"/>
          </a:p>
          <a:p>
            <a:pPr marL="0" indent="0">
              <a:buNone/>
            </a:pPr>
            <a:endParaRPr lang="en-US" sz="2200" dirty="0"/>
          </a:p>
          <a:p>
            <a:pPr marL="0" indent="0">
              <a:buNone/>
            </a:pPr>
            <a:r>
              <a:rPr lang="en-US" sz="2200" b="1" u="sng" dirty="0"/>
              <a:t>Subject Line</a:t>
            </a:r>
            <a:r>
              <a:rPr lang="en-US" sz="2200" dirty="0"/>
              <a:t>: Request for sIRB exception: Project title: Sepsis and Septic Shock:  Patient satisfaction with experiences in the ICU, B. Well, M.D. </a:t>
            </a:r>
          </a:p>
          <a:p>
            <a:pPr marL="0" indent="0">
              <a:buNone/>
            </a:pPr>
            <a:endParaRPr lang="en-US" sz="2200" dirty="0"/>
          </a:p>
          <a:p>
            <a:pPr marL="0" indent="0">
              <a:buNone/>
            </a:pPr>
            <a:r>
              <a:rPr lang="en-US" sz="2200" b="1" u="sng" dirty="0"/>
              <a:t>Text</a:t>
            </a:r>
            <a:r>
              <a:rPr lang="en-US" sz="2200" dirty="0"/>
              <a:t>:  Please find our attached spreadsheet requesting an exception for use of a single IRB for the above-named study involving our VA Facility and the “ABC” VA Facility. If you have any questions, please contact me at the following email address.</a:t>
            </a:r>
          </a:p>
          <a:p>
            <a:pPr marL="0" indent="0">
              <a:buNone/>
            </a:pPr>
            <a:endParaRPr lang="en-US" sz="2200" dirty="0"/>
          </a:p>
          <a:p>
            <a:pPr marL="0" indent="0">
              <a:buNone/>
            </a:pPr>
            <a:r>
              <a:rPr lang="en-US" sz="2200" dirty="0"/>
              <a:t>IRB Administrator</a:t>
            </a:r>
          </a:p>
          <a:p>
            <a:pPr marL="0" indent="0">
              <a:buNone/>
            </a:pPr>
            <a:r>
              <a:rPr lang="en-US" sz="2200" dirty="0"/>
              <a:t>VA Facility Name</a:t>
            </a:r>
          </a:p>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25</a:t>
            </a:fld>
            <a:endParaRPr lang="en-US" dirty="0"/>
          </a:p>
        </p:txBody>
      </p:sp>
    </p:spTree>
    <p:extLst>
      <p:ext uri="{BB962C8B-B14F-4D97-AF65-F5344CB8AC3E}">
        <p14:creationId xmlns:p14="http://schemas.microsoft.com/office/powerpoint/2010/main" val="207554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3200" dirty="0"/>
              <a:t>Example #1 of Exception Request from the </a:t>
            </a:r>
            <a:br>
              <a:rPr lang="en-US" sz="3200" dirty="0"/>
            </a:br>
            <a:r>
              <a:rPr lang="en-US" sz="3200" dirty="0"/>
              <a:t>Single IRB Requirement </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a:xfrm>
            <a:off x="609600" y="1550573"/>
            <a:ext cx="10972800" cy="4525963"/>
          </a:xfrm>
        </p:spPr>
        <p:txBody>
          <a:bodyPr>
            <a:noAutofit/>
          </a:bodyPr>
          <a:lstStyle/>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26</a:t>
            </a:fld>
            <a:endParaRPr lang="en-US" dirty="0"/>
          </a:p>
        </p:txBody>
      </p:sp>
      <p:graphicFrame>
        <p:nvGraphicFramePr>
          <p:cNvPr id="5" name="Table 4">
            <a:extLst>
              <a:ext uri="{FF2B5EF4-FFF2-40B4-BE49-F238E27FC236}">
                <a16:creationId xmlns:a16="http://schemas.microsoft.com/office/drawing/2014/main" id="{75389253-9473-4A76-9030-5D875576451F}"/>
              </a:ext>
            </a:extLst>
          </p:cNvPr>
          <p:cNvGraphicFramePr>
            <a:graphicFrameLocks noGrp="1"/>
          </p:cNvGraphicFramePr>
          <p:nvPr>
            <p:extLst>
              <p:ext uri="{D42A27DB-BD31-4B8C-83A1-F6EECF244321}">
                <p14:modId xmlns:p14="http://schemas.microsoft.com/office/powerpoint/2010/main" val="791376964"/>
              </p:ext>
            </p:extLst>
          </p:nvPr>
        </p:nvGraphicFramePr>
        <p:xfrm>
          <a:off x="380999" y="1995055"/>
          <a:ext cx="11472949" cy="4212110"/>
        </p:xfrm>
        <a:graphic>
          <a:graphicData uri="http://schemas.openxmlformats.org/drawingml/2006/table">
            <a:tbl>
              <a:tblPr>
                <a:tableStyleId>{5C22544A-7EE6-4342-B048-85BDC9FD1C3A}</a:tableStyleId>
              </a:tblPr>
              <a:tblGrid>
                <a:gridCol w="718908">
                  <a:extLst>
                    <a:ext uri="{9D8B030D-6E8A-4147-A177-3AD203B41FA5}">
                      <a16:colId xmlns:a16="http://schemas.microsoft.com/office/drawing/2014/main" val="2868319321"/>
                    </a:ext>
                  </a:extLst>
                </a:gridCol>
                <a:gridCol w="1255814">
                  <a:extLst>
                    <a:ext uri="{9D8B030D-6E8A-4147-A177-3AD203B41FA5}">
                      <a16:colId xmlns:a16="http://schemas.microsoft.com/office/drawing/2014/main" val="4283368396"/>
                    </a:ext>
                  </a:extLst>
                </a:gridCol>
                <a:gridCol w="436805">
                  <a:extLst>
                    <a:ext uri="{9D8B030D-6E8A-4147-A177-3AD203B41FA5}">
                      <a16:colId xmlns:a16="http://schemas.microsoft.com/office/drawing/2014/main" val="699042028"/>
                    </a:ext>
                  </a:extLst>
                </a:gridCol>
                <a:gridCol w="436805">
                  <a:extLst>
                    <a:ext uri="{9D8B030D-6E8A-4147-A177-3AD203B41FA5}">
                      <a16:colId xmlns:a16="http://schemas.microsoft.com/office/drawing/2014/main" val="2813884322"/>
                    </a:ext>
                  </a:extLst>
                </a:gridCol>
                <a:gridCol w="436805">
                  <a:extLst>
                    <a:ext uri="{9D8B030D-6E8A-4147-A177-3AD203B41FA5}">
                      <a16:colId xmlns:a16="http://schemas.microsoft.com/office/drawing/2014/main" val="4032643482"/>
                    </a:ext>
                  </a:extLst>
                </a:gridCol>
                <a:gridCol w="937310">
                  <a:extLst>
                    <a:ext uri="{9D8B030D-6E8A-4147-A177-3AD203B41FA5}">
                      <a16:colId xmlns:a16="http://schemas.microsoft.com/office/drawing/2014/main" val="249832252"/>
                    </a:ext>
                  </a:extLst>
                </a:gridCol>
                <a:gridCol w="1137512">
                  <a:extLst>
                    <a:ext uri="{9D8B030D-6E8A-4147-A177-3AD203B41FA5}">
                      <a16:colId xmlns:a16="http://schemas.microsoft.com/office/drawing/2014/main" val="3024584366"/>
                    </a:ext>
                  </a:extLst>
                </a:gridCol>
                <a:gridCol w="618806">
                  <a:extLst>
                    <a:ext uri="{9D8B030D-6E8A-4147-A177-3AD203B41FA5}">
                      <a16:colId xmlns:a16="http://schemas.microsoft.com/office/drawing/2014/main" val="1590979722"/>
                    </a:ext>
                  </a:extLst>
                </a:gridCol>
                <a:gridCol w="982810">
                  <a:extLst>
                    <a:ext uri="{9D8B030D-6E8A-4147-A177-3AD203B41FA5}">
                      <a16:colId xmlns:a16="http://schemas.microsoft.com/office/drawing/2014/main" val="2543005843"/>
                    </a:ext>
                  </a:extLst>
                </a:gridCol>
                <a:gridCol w="2122598">
                  <a:extLst>
                    <a:ext uri="{9D8B030D-6E8A-4147-A177-3AD203B41FA5}">
                      <a16:colId xmlns:a16="http://schemas.microsoft.com/office/drawing/2014/main" val="4054491771"/>
                    </a:ext>
                  </a:extLst>
                </a:gridCol>
                <a:gridCol w="975986">
                  <a:extLst>
                    <a:ext uri="{9D8B030D-6E8A-4147-A177-3AD203B41FA5}">
                      <a16:colId xmlns:a16="http://schemas.microsoft.com/office/drawing/2014/main" val="3667580284"/>
                    </a:ext>
                  </a:extLst>
                </a:gridCol>
                <a:gridCol w="1412790">
                  <a:extLst>
                    <a:ext uri="{9D8B030D-6E8A-4147-A177-3AD203B41FA5}">
                      <a16:colId xmlns:a16="http://schemas.microsoft.com/office/drawing/2014/main" val="186296854"/>
                    </a:ext>
                  </a:extLst>
                </a:gridCol>
              </a:tblGrid>
              <a:tr h="864523">
                <a:tc>
                  <a:txBody>
                    <a:bodyPr/>
                    <a:lstStyle/>
                    <a:p>
                      <a:pPr algn="ctr" fontAlgn="ctr"/>
                      <a:r>
                        <a:rPr lang="en-US" sz="800" u="none" strike="noStrike" dirty="0">
                          <a:effectLst/>
                        </a:rPr>
                        <a:t>LEAD VA SITE, IF APPLICABLE, OR LOCAL SITE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VA FACILITY Street</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VA Facility City</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VA Faculty State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VA Facility Zip Code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pt-BR" sz="800" u="none" strike="noStrike">
                          <a:effectLst/>
                        </a:rPr>
                        <a:t>ACOS/R NAME, DEGREE(s)</a:t>
                      </a:r>
                      <a:endParaRPr lang="pt-BR" sz="800" b="1" i="0" u="none" strike="noStrike">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ACOS/R EMAIL ADDRESS</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LOCAL STUDY # (if applicable)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STUDY PI NAME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STUDY NAME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ctr"/>
                      <a:r>
                        <a:rPr lang="en-US" sz="800" u="none" strike="noStrike" dirty="0">
                          <a:effectLst/>
                        </a:rPr>
                        <a:t>SPECIFIC FUNDING SOURCE</a:t>
                      </a:r>
                      <a:endParaRPr lang="en-US" sz="800" b="1" i="0" u="none" strike="noStrike" dirty="0">
                        <a:solidFill>
                          <a:srgbClr val="000000"/>
                        </a:solidFill>
                        <a:effectLst/>
                        <a:latin typeface="Arial" panose="020B0604020202020204" pitchFamily="34" charset="0"/>
                      </a:endParaRPr>
                    </a:p>
                  </a:txBody>
                  <a:tcPr marL="6531" marR="6531" marT="6531" marB="0" anchor="ctr"/>
                </a:tc>
                <a:tc>
                  <a:txBody>
                    <a:bodyPr/>
                    <a:lstStyle/>
                    <a:p>
                      <a:pPr algn="ctr" fontAlgn="t"/>
                      <a:r>
                        <a:rPr lang="en-US" sz="800" u="none" strike="noStrike" dirty="0">
                          <a:effectLst/>
                        </a:rPr>
                        <a:t>Justification</a:t>
                      </a:r>
                      <a:endParaRPr lang="en-US" sz="800" b="1" i="0" u="none" strike="noStrike" dirty="0">
                        <a:solidFill>
                          <a:srgbClr val="000000"/>
                        </a:solidFill>
                        <a:effectLst/>
                        <a:latin typeface="Arial" panose="020B0604020202020204" pitchFamily="34" charset="0"/>
                      </a:endParaRPr>
                    </a:p>
                  </a:txBody>
                  <a:tcPr marL="6531" marR="6531" marT="6531" marB="0"/>
                </a:tc>
                <a:extLst>
                  <a:ext uri="{0D108BD9-81ED-4DB2-BD59-A6C34878D82A}">
                    <a16:rowId xmlns:a16="http://schemas.microsoft.com/office/drawing/2014/main" val="3165137938"/>
                  </a:ext>
                </a:extLst>
              </a:tr>
              <a:tr h="3347587">
                <a:tc>
                  <a:txBody>
                    <a:bodyPr/>
                    <a:lstStyle/>
                    <a:p>
                      <a:pPr algn="l" fontAlgn="t"/>
                      <a:r>
                        <a:rPr lang="en-US" sz="800" u="none" strike="noStrike" dirty="0">
                          <a:effectLst/>
                        </a:rPr>
                        <a:t>Palo Alto</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1234 palo Alto Street </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Palo alto</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CA</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02134</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Joe Acos, MD</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sng" strike="noStrike" dirty="0">
                          <a:effectLst/>
                          <a:hlinkClick r:id="rId3"/>
                        </a:rPr>
                        <a:t>joe.acos@va.gov</a:t>
                      </a:r>
                      <a:endParaRPr lang="en-US" sz="800" b="0" i="0" u="sng" strike="noStrike" dirty="0">
                        <a:solidFill>
                          <a:srgbClr val="0563C1"/>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23456</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B. Well, M.D.</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Sepsis and Septic Shock:  Patient satisfaction with experiences in the ICU</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none" strike="noStrike" dirty="0">
                          <a:effectLst/>
                        </a:rPr>
                        <a:t>No </a:t>
                      </a:r>
                      <a:endParaRPr lang="en-US" sz="800" b="0" i="0" u="none" strike="noStrike" dirty="0">
                        <a:solidFill>
                          <a:srgbClr val="000000"/>
                        </a:solidFill>
                        <a:effectLst/>
                        <a:latin typeface="Calibri" panose="020F0502020204030204" pitchFamily="34" charset="0"/>
                      </a:endParaRPr>
                    </a:p>
                  </a:txBody>
                  <a:tcPr marL="6531" marR="6531" marT="6531" marB="0"/>
                </a:tc>
                <a:tc>
                  <a:txBody>
                    <a:bodyPr/>
                    <a:lstStyle/>
                    <a:p>
                      <a:pPr algn="l" fontAlgn="t"/>
                      <a:r>
                        <a:rPr lang="en-US" sz="800" u="sng" strike="noStrike" dirty="0">
                          <a:effectLst/>
                        </a:rPr>
                        <a:t>We do not have an IRB reliance agreement for the “ABC” VA Facility to use our VA Facility’s IRB, and it will  take longer to negotiate an IRB agreement for the “ABC” VA Facility to use our IRB for this single study than for each our of VA Facilities to use its own IRB of Record.  The “ABC” VA’s IRB of Record is the University, which will not agree to be the single IRB for this study. </a:t>
                      </a:r>
                      <a:endParaRPr lang="en-US" sz="800" b="0" i="0" u="sng" strike="noStrike" dirty="0">
                        <a:solidFill>
                          <a:srgbClr val="0563C1"/>
                        </a:solidFill>
                        <a:effectLst/>
                        <a:latin typeface="Calibri" panose="020F0502020204030204" pitchFamily="34" charset="0"/>
                      </a:endParaRPr>
                    </a:p>
                  </a:txBody>
                  <a:tcPr marL="6531" marR="6531" marT="6531" marB="0"/>
                </a:tc>
                <a:extLst>
                  <a:ext uri="{0D108BD9-81ED-4DB2-BD59-A6C34878D82A}">
                    <a16:rowId xmlns:a16="http://schemas.microsoft.com/office/drawing/2014/main" val="1425436795"/>
                  </a:ext>
                </a:extLst>
              </a:tr>
            </a:tbl>
          </a:graphicData>
        </a:graphic>
      </p:graphicFrame>
    </p:spTree>
    <p:extLst>
      <p:ext uri="{BB962C8B-B14F-4D97-AF65-F5344CB8AC3E}">
        <p14:creationId xmlns:p14="http://schemas.microsoft.com/office/powerpoint/2010/main" val="290757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3200" dirty="0"/>
              <a:t>Example #1: Justification for the Exception Request from the Single IRB Requirement </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a:xfrm>
            <a:off x="609600" y="1550573"/>
            <a:ext cx="10972800" cy="4525963"/>
          </a:xfrm>
        </p:spPr>
        <p:txBody>
          <a:bodyPr>
            <a:noAutofit/>
          </a:bodyPr>
          <a:lstStyle/>
          <a:p>
            <a:pPr marL="0" indent="0" fontAlgn="t">
              <a:buNone/>
            </a:pPr>
            <a:r>
              <a:rPr lang="en-US" sz="2400" dirty="0"/>
              <a:t>We do not have an IRB reliance agreement for the “ABC” VA Facility to use our VA Facility’s IRB, and it will  take longer to negotiate an IRB agreement for the “ABC” VA Facility to use our IRB for this single study than for each our of VA Facilities to use its own IRB of Record.  The “ABC” VA’s IRB of Record is the University, which will not agree to be the single IRB for this study. </a:t>
            </a:r>
            <a:endParaRPr lang="en-US" sz="2400" dirty="0">
              <a:solidFill>
                <a:srgbClr val="0563C1"/>
              </a:solidFill>
              <a:latin typeface="Calibri" panose="020F0502020204030204" pitchFamily="34" charset="0"/>
            </a:endParaRPr>
          </a:p>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27</a:t>
            </a:fld>
            <a:endParaRPr lang="en-US" dirty="0"/>
          </a:p>
        </p:txBody>
      </p:sp>
    </p:spTree>
    <p:extLst>
      <p:ext uri="{BB962C8B-B14F-4D97-AF65-F5344CB8AC3E}">
        <p14:creationId xmlns:p14="http://schemas.microsoft.com/office/powerpoint/2010/main" val="2444832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3200" dirty="0"/>
              <a:t>Example #2 of Exception Request from the </a:t>
            </a:r>
            <a:br>
              <a:rPr lang="en-US" sz="3200" dirty="0"/>
            </a:br>
            <a:r>
              <a:rPr lang="en-US" sz="3200" dirty="0"/>
              <a:t>Single IRB Requirement</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p:txBody>
          <a:bodyPr>
            <a:noAutofit/>
          </a:bodyPr>
          <a:lstStyle/>
          <a:p>
            <a:pPr marL="0" indent="0">
              <a:buNone/>
            </a:pPr>
            <a:r>
              <a:rPr lang="en-US" sz="2200" b="1" u="sng" dirty="0"/>
              <a:t>To</a:t>
            </a:r>
            <a:r>
              <a:rPr lang="en-US" sz="2200" dirty="0"/>
              <a:t>: </a:t>
            </a:r>
            <a:r>
              <a:rPr lang="en-US" sz="2200" dirty="0">
                <a:hlinkClick r:id="rId3"/>
              </a:rPr>
              <a:t>IRBRelianceandSIRBExceptions@va.gov</a:t>
            </a:r>
            <a:endParaRPr lang="en-US" sz="2200" dirty="0"/>
          </a:p>
          <a:p>
            <a:pPr marL="0" indent="0">
              <a:buNone/>
            </a:pPr>
            <a:endParaRPr lang="en-US" sz="2200" dirty="0"/>
          </a:p>
          <a:p>
            <a:pPr marL="0" indent="0">
              <a:buNone/>
            </a:pPr>
            <a:r>
              <a:rPr lang="en-US" sz="2200" b="1" u="sng" dirty="0"/>
              <a:t>Subject Line</a:t>
            </a:r>
            <a:r>
              <a:rPr lang="en-US" sz="2200" dirty="0"/>
              <a:t>: Request for sIRB exception: Project title: Comparison of Two Methods of Conducting Spontaneous Breathing Trials, Y. I. Wirk, M.D. </a:t>
            </a:r>
          </a:p>
          <a:p>
            <a:pPr marL="0" indent="0">
              <a:buNone/>
            </a:pPr>
            <a:endParaRPr lang="en-US" sz="2200" dirty="0"/>
          </a:p>
          <a:p>
            <a:pPr marL="0" indent="0">
              <a:buNone/>
            </a:pPr>
            <a:r>
              <a:rPr lang="en-US" sz="2200" b="1" u="sng" dirty="0"/>
              <a:t>Text</a:t>
            </a:r>
            <a:r>
              <a:rPr lang="en-US" sz="2200" dirty="0"/>
              <a:t>:  Please find our attached spreadsheet requesting an exception for use of a single IRB for the above-named study involving our VA Facility and our University.  If you have any questions, please contact me at the following email address.</a:t>
            </a:r>
          </a:p>
          <a:p>
            <a:pPr marL="0" indent="0">
              <a:buNone/>
            </a:pPr>
            <a:endParaRPr lang="en-US" sz="2200" dirty="0"/>
          </a:p>
          <a:p>
            <a:pPr marL="0" indent="0">
              <a:buNone/>
            </a:pPr>
            <a:r>
              <a:rPr lang="en-US" sz="2200" dirty="0"/>
              <a:t>HRPP Administrator</a:t>
            </a:r>
          </a:p>
          <a:p>
            <a:pPr marL="0" indent="0">
              <a:buNone/>
            </a:pPr>
            <a:r>
              <a:rPr lang="en-US" sz="2200" dirty="0"/>
              <a:t>VA Facility Name</a:t>
            </a:r>
          </a:p>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28</a:t>
            </a:fld>
            <a:endParaRPr lang="en-US" dirty="0"/>
          </a:p>
        </p:txBody>
      </p:sp>
    </p:spTree>
    <p:extLst>
      <p:ext uri="{BB962C8B-B14F-4D97-AF65-F5344CB8AC3E}">
        <p14:creationId xmlns:p14="http://schemas.microsoft.com/office/powerpoint/2010/main" val="2782440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3200" dirty="0"/>
              <a:t>Example #2 of Exception Request from the </a:t>
            </a:r>
            <a:br>
              <a:rPr lang="en-US" sz="3200" dirty="0"/>
            </a:br>
            <a:r>
              <a:rPr lang="en-US" sz="3200" dirty="0"/>
              <a:t>Single IRB Requirement</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29</a:t>
            </a:fld>
            <a:endParaRPr lang="en-US" dirty="0"/>
          </a:p>
        </p:txBody>
      </p:sp>
      <p:graphicFrame>
        <p:nvGraphicFramePr>
          <p:cNvPr id="5" name="Table 4">
            <a:extLst>
              <a:ext uri="{FF2B5EF4-FFF2-40B4-BE49-F238E27FC236}">
                <a16:creationId xmlns:a16="http://schemas.microsoft.com/office/drawing/2014/main" id="{13878C7C-271C-467C-A714-DAF5594ABF46}"/>
              </a:ext>
            </a:extLst>
          </p:cNvPr>
          <p:cNvGraphicFramePr>
            <a:graphicFrameLocks noGrp="1"/>
          </p:cNvGraphicFramePr>
          <p:nvPr>
            <p:extLst>
              <p:ext uri="{D42A27DB-BD31-4B8C-83A1-F6EECF244321}">
                <p14:modId xmlns:p14="http://schemas.microsoft.com/office/powerpoint/2010/main" val="1071911950"/>
              </p:ext>
            </p:extLst>
          </p:nvPr>
        </p:nvGraphicFramePr>
        <p:xfrm>
          <a:off x="0" y="1662545"/>
          <a:ext cx="11970327" cy="4505499"/>
        </p:xfrm>
        <a:graphic>
          <a:graphicData uri="http://schemas.openxmlformats.org/drawingml/2006/table">
            <a:tbl>
              <a:tblPr>
                <a:tableStyleId>{5C22544A-7EE6-4342-B048-85BDC9FD1C3A}</a:tableStyleId>
              </a:tblPr>
              <a:tblGrid>
                <a:gridCol w="595472">
                  <a:extLst>
                    <a:ext uri="{9D8B030D-6E8A-4147-A177-3AD203B41FA5}">
                      <a16:colId xmlns:a16="http://schemas.microsoft.com/office/drawing/2014/main" val="580538578"/>
                    </a:ext>
                  </a:extLst>
                </a:gridCol>
                <a:gridCol w="712761">
                  <a:extLst>
                    <a:ext uri="{9D8B030D-6E8A-4147-A177-3AD203B41FA5}">
                      <a16:colId xmlns:a16="http://schemas.microsoft.com/office/drawing/2014/main" val="3446935050"/>
                    </a:ext>
                  </a:extLst>
                </a:gridCol>
                <a:gridCol w="1245076">
                  <a:extLst>
                    <a:ext uri="{9D8B030D-6E8A-4147-A177-3AD203B41FA5}">
                      <a16:colId xmlns:a16="http://schemas.microsoft.com/office/drawing/2014/main" val="4006057391"/>
                    </a:ext>
                  </a:extLst>
                </a:gridCol>
                <a:gridCol w="433070">
                  <a:extLst>
                    <a:ext uri="{9D8B030D-6E8A-4147-A177-3AD203B41FA5}">
                      <a16:colId xmlns:a16="http://schemas.microsoft.com/office/drawing/2014/main" val="3075880524"/>
                    </a:ext>
                  </a:extLst>
                </a:gridCol>
                <a:gridCol w="433070">
                  <a:extLst>
                    <a:ext uri="{9D8B030D-6E8A-4147-A177-3AD203B41FA5}">
                      <a16:colId xmlns:a16="http://schemas.microsoft.com/office/drawing/2014/main" val="1942615817"/>
                    </a:ext>
                  </a:extLst>
                </a:gridCol>
                <a:gridCol w="433070">
                  <a:extLst>
                    <a:ext uri="{9D8B030D-6E8A-4147-A177-3AD203B41FA5}">
                      <a16:colId xmlns:a16="http://schemas.microsoft.com/office/drawing/2014/main" val="886779607"/>
                    </a:ext>
                  </a:extLst>
                </a:gridCol>
                <a:gridCol w="929296">
                  <a:extLst>
                    <a:ext uri="{9D8B030D-6E8A-4147-A177-3AD203B41FA5}">
                      <a16:colId xmlns:a16="http://schemas.microsoft.com/office/drawing/2014/main" val="893490289"/>
                    </a:ext>
                  </a:extLst>
                </a:gridCol>
                <a:gridCol w="1127788">
                  <a:extLst>
                    <a:ext uri="{9D8B030D-6E8A-4147-A177-3AD203B41FA5}">
                      <a16:colId xmlns:a16="http://schemas.microsoft.com/office/drawing/2014/main" val="1172740084"/>
                    </a:ext>
                  </a:extLst>
                </a:gridCol>
                <a:gridCol w="613515">
                  <a:extLst>
                    <a:ext uri="{9D8B030D-6E8A-4147-A177-3AD203B41FA5}">
                      <a16:colId xmlns:a16="http://schemas.microsoft.com/office/drawing/2014/main" val="2788751729"/>
                    </a:ext>
                  </a:extLst>
                </a:gridCol>
                <a:gridCol w="974407">
                  <a:extLst>
                    <a:ext uri="{9D8B030D-6E8A-4147-A177-3AD203B41FA5}">
                      <a16:colId xmlns:a16="http://schemas.microsoft.com/office/drawing/2014/main" val="3950159494"/>
                    </a:ext>
                  </a:extLst>
                </a:gridCol>
                <a:gridCol w="2104450">
                  <a:extLst>
                    <a:ext uri="{9D8B030D-6E8A-4147-A177-3AD203B41FA5}">
                      <a16:colId xmlns:a16="http://schemas.microsoft.com/office/drawing/2014/main" val="394915839"/>
                    </a:ext>
                  </a:extLst>
                </a:gridCol>
                <a:gridCol w="967641">
                  <a:extLst>
                    <a:ext uri="{9D8B030D-6E8A-4147-A177-3AD203B41FA5}">
                      <a16:colId xmlns:a16="http://schemas.microsoft.com/office/drawing/2014/main" val="133517460"/>
                    </a:ext>
                  </a:extLst>
                </a:gridCol>
                <a:gridCol w="1400711">
                  <a:extLst>
                    <a:ext uri="{9D8B030D-6E8A-4147-A177-3AD203B41FA5}">
                      <a16:colId xmlns:a16="http://schemas.microsoft.com/office/drawing/2014/main" val="217468783"/>
                    </a:ext>
                  </a:extLst>
                </a:gridCol>
              </a:tblGrid>
              <a:tr h="1126376">
                <a:tc>
                  <a:txBody>
                    <a:bodyPr/>
                    <a:lstStyle/>
                    <a:p>
                      <a:pPr algn="ctr" fontAlgn="ctr"/>
                      <a:r>
                        <a:rPr lang="en-US" sz="700" u="none" strike="noStrike" dirty="0">
                          <a:effectLst/>
                        </a:rPr>
                        <a:t> </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LEAD VA SITE, IF APPLICABLE, OR LOCAL SITE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VA FACILITY Street</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VA Facility City</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VA Faculty State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VA Facility Zip Code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pt-BR" sz="700" u="none" strike="noStrike" dirty="0">
                          <a:effectLst/>
                        </a:rPr>
                        <a:t>ACOS/R NAME, DEGREE(s)</a:t>
                      </a:r>
                      <a:endParaRPr lang="pt-BR"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ACOS/R EMAIL ADDRESS</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LOCAL STUDY # (if applicable)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STUDY PI NAME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STUDY NAME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ctr"/>
                      <a:r>
                        <a:rPr lang="en-US" sz="700" u="none" strike="noStrike" dirty="0">
                          <a:effectLst/>
                        </a:rPr>
                        <a:t>SPECIFIC FUNDING SOURCE</a:t>
                      </a:r>
                      <a:endParaRPr lang="en-US" sz="700" b="1" i="0" u="none" strike="noStrike" dirty="0">
                        <a:solidFill>
                          <a:srgbClr val="000000"/>
                        </a:solidFill>
                        <a:effectLst/>
                        <a:latin typeface="Arial" panose="020B0604020202020204" pitchFamily="34" charset="0"/>
                      </a:endParaRPr>
                    </a:p>
                  </a:txBody>
                  <a:tcPr marL="6206" marR="6206" marT="6206" marB="0" anchor="ctr"/>
                </a:tc>
                <a:tc>
                  <a:txBody>
                    <a:bodyPr/>
                    <a:lstStyle/>
                    <a:p>
                      <a:pPr algn="ctr" fontAlgn="t"/>
                      <a:r>
                        <a:rPr lang="en-US" sz="700" u="none" strike="noStrike" dirty="0">
                          <a:effectLst/>
                        </a:rPr>
                        <a:t>Justification</a:t>
                      </a:r>
                      <a:endParaRPr lang="en-US" sz="700" b="1" i="0" u="none" strike="noStrike" dirty="0">
                        <a:solidFill>
                          <a:srgbClr val="000000"/>
                        </a:solidFill>
                        <a:effectLst/>
                        <a:latin typeface="Arial" panose="020B0604020202020204" pitchFamily="34" charset="0"/>
                      </a:endParaRPr>
                    </a:p>
                  </a:txBody>
                  <a:tcPr marL="6206" marR="6206" marT="6206" marB="0"/>
                </a:tc>
                <a:extLst>
                  <a:ext uri="{0D108BD9-81ED-4DB2-BD59-A6C34878D82A}">
                    <a16:rowId xmlns:a16="http://schemas.microsoft.com/office/drawing/2014/main" val="1105346203"/>
                  </a:ext>
                </a:extLst>
              </a:tr>
              <a:tr h="3379123">
                <a:tc>
                  <a:txBody>
                    <a:bodyPr/>
                    <a:lstStyle/>
                    <a:p>
                      <a:pPr algn="l" fontAlgn="t"/>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CAVHS</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4300 West 7th Street</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Little Rock</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AR</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72205</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Josephine Acos, MD</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sng" strike="noStrike" dirty="0">
                          <a:effectLst/>
                          <a:hlinkClick r:id="rId3"/>
                        </a:rPr>
                        <a:t>josephine.va.gov</a:t>
                      </a:r>
                      <a:endParaRPr lang="en-US" sz="700" b="0" i="0" u="sng" strike="noStrike" dirty="0">
                        <a:solidFill>
                          <a:srgbClr val="0563C1"/>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NA</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de-DE" sz="700" u="none" strike="noStrike" dirty="0">
                          <a:effectLst/>
                        </a:rPr>
                        <a:t>Y.I. Wirk, M.D.</a:t>
                      </a:r>
                      <a:endParaRPr lang="de-DE"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Comparison of Two Methods of Conducting Spontaneous Breathing Trials</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none" strike="noStrike" dirty="0">
                          <a:effectLst/>
                        </a:rPr>
                        <a:t>Department of Defense</a:t>
                      </a:r>
                      <a:endParaRPr lang="en-US" sz="700" b="0" i="0" u="none" strike="noStrike" dirty="0">
                        <a:solidFill>
                          <a:srgbClr val="000000"/>
                        </a:solidFill>
                        <a:effectLst/>
                        <a:latin typeface="Calibri" panose="020F0502020204030204" pitchFamily="34" charset="0"/>
                      </a:endParaRPr>
                    </a:p>
                  </a:txBody>
                  <a:tcPr marL="6206" marR="6206" marT="6206" marB="0"/>
                </a:tc>
                <a:tc>
                  <a:txBody>
                    <a:bodyPr/>
                    <a:lstStyle/>
                    <a:p>
                      <a:pPr algn="l" fontAlgn="t"/>
                      <a:r>
                        <a:rPr lang="en-US" sz="700" u="sng" strike="noStrike" dirty="0">
                          <a:effectLst/>
                        </a:rPr>
                        <a:t>I am requesting an exception for use of a single IRB for the above-named study currently approved at our VA and our affiliated University.  Dr. Wirk is the Lead PI for he study, and we are adding the “ABC” VA Facility as a participating site in this study.  Our VA IRB does not have the capacity or the infrastructure to be the IRB for other VA Facility. We are requesting an exception for the above-named study by Dr. Wirk. </a:t>
                      </a:r>
                      <a:endParaRPr lang="en-US" sz="700" b="0" i="0" u="sng" strike="noStrike" dirty="0">
                        <a:solidFill>
                          <a:srgbClr val="0563C1"/>
                        </a:solidFill>
                        <a:effectLst/>
                        <a:latin typeface="Calibri" panose="020F0502020204030204" pitchFamily="34" charset="0"/>
                      </a:endParaRPr>
                    </a:p>
                  </a:txBody>
                  <a:tcPr marL="6206" marR="6206" marT="6206" marB="0"/>
                </a:tc>
                <a:extLst>
                  <a:ext uri="{0D108BD9-81ED-4DB2-BD59-A6C34878D82A}">
                    <a16:rowId xmlns:a16="http://schemas.microsoft.com/office/drawing/2014/main" val="3056795781"/>
                  </a:ext>
                </a:extLst>
              </a:tr>
            </a:tbl>
          </a:graphicData>
        </a:graphic>
      </p:graphicFrame>
    </p:spTree>
    <p:extLst>
      <p:ext uri="{BB962C8B-B14F-4D97-AF65-F5344CB8AC3E}">
        <p14:creationId xmlns:p14="http://schemas.microsoft.com/office/powerpoint/2010/main" val="329178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79072" y="290666"/>
          <a:ext cx="114808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23852" y="2946400"/>
            <a:ext cx="961610" cy="1828800"/>
          </a:xfrm>
          <a:prstGeom prst="roundRect">
            <a:avLst/>
          </a:prstGeom>
          <a:ln w="12700">
            <a:solidFill>
              <a:srgbClr val="C624A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NPRM</a:t>
            </a:r>
          </a:p>
        </p:txBody>
      </p:sp>
      <p:sp>
        <p:nvSpPr>
          <p:cNvPr id="7" name="Rounded Rectangle 6"/>
          <p:cNvSpPr/>
          <p:nvPr/>
        </p:nvSpPr>
        <p:spPr>
          <a:xfrm>
            <a:off x="1385796" y="2962697"/>
            <a:ext cx="1253493" cy="1829519"/>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Final Rule revising the Common Rule</a:t>
            </a:r>
          </a:p>
        </p:txBody>
      </p:sp>
      <p:sp>
        <p:nvSpPr>
          <p:cNvPr id="8" name="Rounded Rectangle 7"/>
          <p:cNvSpPr/>
          <p:nvPr/>
        </p:nvSpPr>
        <p:spPr>
          <a:xfrm>
            <a:off x="4217449" y="2947121"/>
            <a:ext cx="1295400" cy="1846053"/>
          </a:xfrm>
          <a:prstGeom prst="roundRect">
            <a:avLst/>
          </a:prstGeom>
          <a:ln w="12700">
            <a:solidFill>
              <a:srgbClr val="16D4BD"/>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Six month delay in </a:t>
            </a:r>
            <a:r>
              <a:rPr lang="en-US" sz="1867" b="1" dirty="0">
                <a:solidFill>
                  <a:schemeClr val="tx1"/>
                </a:solidFill>
              </a:rPr>
              <a:t>effective</a:t>
            </a:r>
            <a:r>
              <a:rPr lang="en-US" sz="1867" dirty="0">
                <a:solidFill>
                  <a:schemeClr val="tx1"/>
                </a:solidFill>
              </a:rPr>
              <a:t> date to July 19, 2018</a:t>
            </a:r>
          </a:p>
        </p:txBody>
      </p:sp>
      <p:sp>
        <p:nvSpPr>
          <p:cNvPr id="10" name="Rounded Rectangle 9"/>
          <p:cNvSpPr/>
          <p:nvPr/>
        </p:nvSpPr>
        <p:spPr>
          <a:xfrm>
            <a:off x="2639289" y="2955388"/>
            <a:ext cx="1497031" cy="1829520"/>
          </a:xfrm>
          <a:prstGeom prst="roundRect">
            <a:avLst/>
          </a:prstGeom>
          <a:ln w="12700">
            <a:solidFill>
              <a:srgbClr val="AB85E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Original </a:t>
            </a:r>
            <a:r>
              <a:rPr lang="en-US" sz="1867" b="1" dirty="0">
                <a:solidFill>
                  <a:schemeClr val="tx1"/>
                </a:solidFill>
              </a:rPr>
              <a:t>effective/</a:t>
            </a:r>
          </a:p>
          <a:p>
            <a:pPr algn="ctr"/>
            <a:r>
              <a:rPr lang="en-US" sz="1867" b="1" dirty="0">
                <a:solidFill>
                  <a:schemeClr val="tx1"/>
                </a:solidFill>
              </a:rPr>
              <a:t>compliance </a:t>
            </a:r>
            <a:r>
              <a:rPr lang="en-US" sz="1867" dirty="0">
                <a:solidFill>
                  <a:schemeClr val="tx1"/>
                </a:solidFill>
              </a:rPr>
              <a:t>date</a:t>
            </a:r>
          </a:p>
        </p:txBody>
      </p:sp>
      <p:sp>
        <p:nvSpPr>
          <p:cNvPr id="12" name="Rounded Rectangle 11"/>
          <p:cNvSpPr/>
          <p:nvPr/>
        </p:nvSpPr>
        <p:spPr>
          <a:xfrm>
            <a:off x="5490147" y="2954429"/>
            <a:ext cx="1519734" cy="1846053"/>
          </a:xfrm>
          <a:prstGeom prst="roundRect">
            <a:avLst/>
          </a:prstGeom>
          <a:ln w="127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dirty="0">
                <a:solidFill>
                  <a:schemeClr val="tx1"/>
                </a:solidFill>
              </a:rPr>
              <a:t>Six month delay in </a:t>
            </a:r>
            <a:r>
              <a:rPr lang="en-US" sz="1867" b="1" dirty="0">
                <a:solidFill>
                  <a:schemeClr val="tx1"/>
                </a:solidFill>
              </a:rPr>
              <a:t>compliance</a:t>
            </a:r>
            <a:r>
              <a:rPr lang="en-US" sz="1867" dirty="0">
                <a:solidFill>
                  <a:schemeClr val="tx1"/>
                </a:solidFill>
              </a:rPr>
              <a:t> to January 21, 2019</a:t>
            </a:r>
          </a:p>
        </p:txBody>
      </p:sp>
      <p:sp>
        <p:nvSpPr>
          <p:cNvPr id="13" name="Rounded Rectangle 12"/>
          <p:cNvSpPr/>
          <p:nvPr/>
        </p:nvSpPr>
        <p:spPr>
          <a:xfrm>
            <a:off x="7016188" y="2962697"/>
            <a:ext cx="1370221" cy="1829519"/>
          </a:xfrm>
          <a:prstGeom prst="roundRect">
            <a:avLst/>
          </a:prstGeom>
          <a:ln w="12700">
            <a:solidFill>
              <a:srgbClr val="EBE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67" b="1" dirty="0">
                <a:solidFill>
                  <a:schemeClr val="tx1"/>
                </a:solidFill>
              </a:rPr>
              <a:t>Effective date </a:t>
            </a:r>
            <a:r>
              <a:rPr lang="en-US" sz="1867" dirty="0">
                <a:solidFill>
                  <a:schemeClr val="tx1"/>
                </a:solidFill>
              </a:rPr>
              <a:t>–</a:t>
            </a:r>
          </a:p>
          <a:p>
            <a:pPr algn="ctr"/>
            <a:r>
              <a:rPr lang="en-US" sz="1867" dirty="0">
                <a:solidFill>
                  <a:schemeClr val="tx1"/>
                </a:solidFill>
              </a:rPr>
              <a:t>Three burden-reducing provisions</a:t>
            </a:r>
          </a:p>
        </p:txBody>
      </p:sp>
      <p:sp>
        <p:nvSpPr>
          <p:cNvPr id="14" name="Rounded Rectangle 13"/>
          <p:cNvSpPr/>
          <p:nvPr/>
        </p:nvSpPr>
        <p:spPr>
          <a:xfrm>
            <a:off x="8407400" y="2978718"/>
            <a:ext cx="1574800" cy="1828799"/>
          </a:xfrm>
          <a:prstGeom prst="round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70" b="1" dirty="0">
                <a:solidFill>
                  <a:schemeClr val="tx1"/>
                </a:solidFill>
              </a:rPr>
              <a:t>Compliance date </a:t>
            </a:r>
            <a:r>
              <a:rPr lang="en-US" sz="1600" b="1" dirty="0">
                <a:solidFill>
                  <a:schemeClr val="tx1"/>
                </a:solidFill>
              </a:rPr>
              <a:t>–</a:t>
            </a:r>
          </a:p>
          <a:p>
            <a:pPr algn="ctr"/>
            <a:r>
              <a:rPr lang="en-US" sz="1867" dirty="0">
                <a:solidFill>
                  <a:schemeClr val="tx1"/>
                </a:solidFill>
              </a:rPr>
              <a:t>2018 Common Rule</a:t>
            </a:r>
          </a:p>
        </p:txBody>
      </p:sp>
      <p:sp>
        <p:nvSpPr>
          <p:cNvPr id="11" name="Title 10">
            <a:extLst>
              <a:ext uri="{FF2B5EF4-FFF2-40B4-BE49-F238E27FC236}">
                <a16:creationId xmlns:a16="http://schemas.microsoft.com/office/drawing/2014/main" id="{CBB941A4-25E4-49F6-8A70-227A5E199CAF}"/>
              </a:ext>
            </a:extLst>
          </p:cNvPr>
          <p:cNvSpPr>
            <a:spLocks noGrp="1"/>
          </p:cNvSpPr>
          <p:nvPr>
            <p:ph type="title"/>
          </p:nvPr>
        </p:nvSpPr>
        <p:spPr>
          <a:xfrm>
            <a:off x="532128" y="337117"/>
            <a:ext cx="10515600" cy="1325563"/>
          </a:xfrm>
        </p:spPr>
        <p:txBody>
          <a:bodyPr/>
          <a:lstStyle/>
          <a:p>
            <a:r>
              <a:rPr lang="en-US" sz="3467" dirty="0"/>
              <a:t>Where are we?</a:t>
            </a:r>
          </a:p>
        </p:txBody>
      </p:sp>
      <p:sp>
        <p:nvSpPr>
          <p:cNvPr id="2" name="Slide Number Placeholder 1">
            <a:extLst>
              <a:ext uri="{FF2B5EF4-FFF2-40B4-BE49-F238E27FC236}">
                <a16:creationId xmlns:a16="http://schemas.microsoft.com/office/drawing/2014/main" id="{8B1B9EA3-A62A-4AE2-B5F8-47623C5B723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3</a:t>
            </a:fld>
            <a:endParaRPr lang="en-US" dirty="0"/>
          </a:p>
        </p:txBody>
      </p:sp>
      <p:sp>
        <p:nvSpPr>
          <p:cNvPr id="17" name="Rounded Rectangle 13">
            <a:extLst>
              <a:ext uri="{FF2B5EF4-FFF2-40B4-BE49-F238E27FC236}">
                <a16:creationId xmlns:a16="http://schemas.microsoft.com/office/drawing/2014/main" id="{19DF894C-D078-4B71-838F-DC4FCD79AE7B}"/>
              </a:ext>
            </a:extLst>
          </p:cNvPr>
          <p:cNvSpPr/>
          <p:nvPr/>
        </p:nvSpPr>
        <p:spPr>
          <a:xfrm>
            <a:off x="9978887" y="3011954"/>
            <a:ext cx="1574800" cy="1828799"/>
          </a:xfrm>
          <a:prstGeom prst="round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870" b="1" dirty="0">
                <a:solidFill>
                  <a:schemeClr val="tx1"/>
                </a:solidFill>
              </a:rPr>
              <a:t>Final Provision*</a:t>
            </a:r>
          </a:p>
          <a:p>
            <a:pPr algn="ctr"/>
            <a:r>
              <a:rPr lang="en-US" sz="1870" b="1" dirty="0">
                <a:solidFill>
                  <a:schemeClr val="tx1"/>
                </a:solidFill>
              </a:rPr>
              <a:t>Compliance date </a:t>
            </a:r>
            <a:endParaRPr lang="en-US" sz="1600" b="1" dirty="0">
              <a:solidFill>
                <a:schemeClr val="tx1"/>
              </a:solidFill>
            </a:endParaRPr>
          </a:p>
        </p:txBody>
      </p:sp>
      <p:sp>
        <p:nvSpPr>
          <p:cNvPr id="15" name="TextBox 14">
            <a:extLst>
              <a:ext uri="{FF2B5EF4-FFF2-40B4-BE49-F238E27FC236}">
                <a16:creationId xmlns:a16="http://schemas.microsoft.com/office/drawing/2014/main" id="{1C6F5999-2D88-41C7-A1B8-5B0656AD6C3A}"/>
              </a:ext>
            </a:extLst>
          </p:cNvPr>
          <p:cNvSpPr txBox="1"/>
          <p:nvPr/>
        </p:nvSpPr>
        <p:spPr>
          <a:xfrm>
            <a:off x="781877" y="5526157"/>
            <a:ext cx="6891131" cy="830997"/>
          </a:xfrm>
          <a:prstGeom prst="rect">
            <a:avLst/>
          </a:prstGeom>
          <a:noFill/>
        </p:spPr>
        <p:txBody>
          <a:bodyPr wrap="square" rtlCol="0">
            <a:spAutoFit/>
          </a:bodyPr>
          <a:lstStyle/>
          <a:p>
            <a:r>
              <a:rPr lang="en-US" sz="2400" dirty="0"/>
              <a:t>*38 CFR 16§.114 – Cooperative Research Provision (also referred to as the “Single IRB Requirement”)</a:t>
            </a:r>
          </a:p>
        </p:txBody>
      </p:sp>
      <p:pic>
        <p:nvPicPr>
          <p:cNvPr id="2050" name="Picture 2" descr="Image result for we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4800" y="999692"/>
            <a:ext cx="1089660" cy="1236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61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609600" y="327801"/>
            <a:ext cx="10972800" cy="1143000"/>
          </a:xfrm>
        </p:spPr>
        <p:txBody>
          <a:bodyPr>
            <a:noAutofit/>
          </a:bodyPr>
          <a:lstStyle/>
          <a:p>
            <a:r>
              <a:rPr lang="en-US" sz="3200" dirty="0"/>
              <a:t>Example #2: Justification for the Exception Request fromthe </a:t>
            </a:r>
            <a:br>
              <a:rPr lang="en-US" sz="3200" dirty="0"/>
            </a:br>
            <a:r>
              <a:rPr lang="en-US" sz="3200" dirty="0"/>
              <a:t>Single IRB Requirement</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p:txBody>
          <a:bodyPr>
            <a:noAutofit/>
          </a:bodyPr>
          <a:lstStyle/>
          <a:p>
            <a:pPr marL="0" indent="0">
              <a:buNone/>
            </a:pPr>
            <a:r>
              <a:rPr lang="en-US" sz="2200" dirty="0"/>
              <a:t>I am requesting an exception for use of a single IRB for the above-named study currently approved at our VA and our affiliated University.  Dr. Wirk is the Lead PI for he study, and we are adding the “ABC” VA Facility as a participating site in this study.  Our VA IRB does not have the capacity or the infrastructure to be the IRB for other VA Facility. We are requesting an exception for the above-named study by Dr. Wirk. </a:t>
            </a:r>
          </a:p>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4534D226-2F9B-495E-8F6B-B5254C005A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30</a:t>
            </a:fld>
            <a:endParaRPr lang="en-US" dirty="0"/>
          </a:p>
        </p:txBody>
      </p:sp>
    </p:spTree>
    <p:extLst>
      <p:ext uri="{BB962C8B-B14F-4D97-AF65-F5344CB8AC3E}">
        <p14:creationId xmlns:p14="http://schemas.microsoft.com/office/powerpoint/2010/main" val="3996939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4BAD-AC1C-4703-B10A-F7A85AB744BB}"/>
              </a:ext>
            </a:extLst>
          </p:cNvPr>
          <p:cNvSpPr>
            <a:spLocks noGrp="1"/>
          </p:cNvSpPr>
          <p:nvPr>
            <p:ph type="title"/>
          </p:nvPr>
        </p:nvSpPr>
        <p:spPr/>
        <p:txBody>
          <a:bodyPr>
            <a:noAutofit/>
          </a:bodyPr>
          <a:lstStyle/>
          <a:p>
            <a:r>
              <a:rPr lang="en-US" sz="2800" dirty="0"/>
              <a:t>Pending Publication:  VA List of Exceptions to the Single IRB Requirement in the §.114 Cooperative Research Provision </a:t>
            </a:r>
          </a:p>
        </p:txBody>
      </p:sp>
      <p:sp>
        <p:nvSpPr>
          <p:cNvPr id="3" name="Content Placeholder 2">
            <a:extLst>
              <a:ext uri="{FF2B5EF4-FFF2-40B4-BE49-F238E27FC236}">
                <a16:creationId xmlns:a16="http://schemas.microsoft.com/office/drawing/2014/main" id="{E1029A99-E9DF-441E-9C49-F7D5F90F3506}"/>
              </a:ext>
            </a:extLst>
          </p:cNvPr>
          <p:cNvSpPr>
            <a:spLocks noGrp="1"/>
          </p:cNvSpPr>
          <p:nvPr>
            <p:ph idx="1"/>
          </p:nvPr>
        </p:nvSpPr>
        <p:spPr/>
        <p:txBody>
          <a:bodyPr/>
          <a:lstStyle/>
          <a:p>
            <a:r>
              <a:rPr lang="en-US" sz="3200" dirty="0"/>
              <a:t>VA is in the process of publishing a list of exceptions to the single IRB requirement.</a:t>
            </a:r>
          </a:p>
          <a:p>
            <a:r>
              <a:rPr lang="en-US" sz="3200" dirty="0"/>
              <a:t>This list has been reviewed by other Common Rule agencies. </a:t>
            </a:r>
          </a:p>
          <a:p>
            <a:r>
              <a:rPr lang="en-US" sz="3200" dirty="0"/>
              <a:t>The list must be published in the Federal Register.</a:t>
            </a:r>
          </a:p>
          <a:p>
            <a:r>
              <a:rPr lang="en-US" sz="3200" dirty="0"/>
              <a:t>Once the list is published, a mechanism will still remain for requesting exceptions to the single IRB requirement. </a:t>
            </a:r>
          </a:p>
          <a:p>
            <a:endParaRPr lang="en-US" dirty="0"/>
          </a:p>
        </p:txBody>
      </p:sp>
    </p:spTree>
    <p:extLst>
      <p:ext uri="{BB962C8B-B14F-4D97-AF65-F5344CB8AC3E}">
        <p14:creationId xmlns:p14="http://schemas.microsoft.com/office/powerpoint/2010/main" val="3224867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8" y="274638"/>
            <a:ext cx="10972800" cy="1143000"/>
          </a:xfrm>
        </p:spPr>
        <p:txBody>
          <a:bodyPr>
            <a:normAutofit/>
          </a:bodyPr>
          <a:lstStyle/>
          <a:p>
            <a:r>
              <a:rPr lang="en-US" dirty="0">
                <a:solidFill>
                  <a:schemeClr val="bg1"/>
                </a:solidFill>
              </a:rPr>
              <a:t>VA’s Facilitation for Use of a Single IRB</a:t>
            </a:r>
          </a:p>
        </p:txBody>
      </p:sp>
      <p:sp>
        <p:nvSpPr>
          <p:cNvPr id="3" name="Content Placeholder 2"/>
          <p:cNvSpPr>
            <a:spLocks noGrp="1"/>
          </p:cNvSpPr>
          <p:nvPr>
            <p:ph idx="1"/>
          </p:nvPr>
        </p:nvSpPr>
        <p:spPr>
          <a:xfrm>
            <a:off x="269823" y="1600203"/>
            <a:ext cx="11557415" cy="5145371"/>
          </a:xfrm>
        </p:spPr>
        <p:txBody>
          <a:bodyPr>
            <a:normAutofit/>
          </a:bodyPr>
          <a:lstStyle/>
          <a:p>
            <a:r>
              <a:rPr lang="en-US" sz="2800" dirty="0"/>
              <a:t>Standardizing requests and processing</a:t>
            </a:r>
          </a:p>
          <a:p>
            <a:r>
              <a:rPr lang="en-US" sz="2800" dirty="0"/>
              <a:t>Negotiating to facilitate use of the SMART IRB platform:  </a:t>
            </a:r>
          </a:p>
          <a:p>
            <a:r>
              <a:rPr lang="en-US" sz="2800" dirty="0"/>
              <a:t>Pending VHA Directive 1200.05 policy change:  </a:t>
            </a:r>
          </a:p>
          <a:p>
            <a:pPr lvl="1"/>
            <a:r>
              <a:rPr lang="en-US" sz="2800" dirty="0"/>
              <a:t>Use of Commercial IRBs approved by ORD for industry-sponsored clinical trials when sponsor contracts with the commercial IRB</a:t>
            </a:r>
          </a:p>
          <a:p>
            <a:r>
              <a:rPr lang="en-US" sz="2800" dirty="0"/>
              <a:t>Pending VHA Directive 1200.01 policy changes:  </a:t>
            </a:r>
          </a:p>
          <a:p>
            <a:pPr lvl="1"/>
            <a:r>
              <a:rPr lang="en-US" sz="2800" dirty="0"/>
              <a:t>Adjust language to encourage single IRB review when possible; role and timing of R&amp;D committee review and approval, clarification of timing for privacy and ISSO reviews</a:t>
            </a:r>
            <a:endParaRPr lang="en-US" sz="2800" i="1" dirty="0"/>
          </a:p>
          <a:p>
            <a:endParaRPr lang="en-US" sz="2800" dirty="0"/>
          </a:p>
        </p:txBody>
      </p:sp>
    </p:spTree>
    <p:extLst>
      <p:ext uri="{BB962C8B-B14F-4D97-AF65-F5344CB8AC3E}">
        <p14:creationId xmlns:p14="http://schemas.microsoft.com/office/powerpoint/2010/main" val="177401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8" y="274638"/>
            <a:ext cx="10972800" cy="1143000"/>
          </a:xfrm>
        </p:spPr>
        <p:txBody>
          <a:bodyPr>
            <a:normAutofit fontScale="90000"/>
          </a:bodyPr>
          <a:lstStyle/>
          <a:p>
            <a:r>
              <a:rPr lang="en-US" dirty="0">
                <a:solidFill>
                  <a:schemeClr val="bg1"/>
                </a:solidFill>
              </a:rPr>
              <a:t>VA’s Facilitation for Use of a Single IRB:  </a:t>
            </a:r>
            <a:br>
              <a:rPr lang="en-US" dirty="0">
                <a:solidFill>
                  <a:schemeClr val="bg1"/>
                </a:solidFill>
              </a:rPr>
            </a:br>
            <a:r>
              <a:rPr lang="en-US" dirty="0">
                <a:solidFill>
                  <a:schemeClr val="bg1"/>
                </a:solidFill>
              </a:rPr>
              <a:t>Current ORD Policy Regarding IRBs</a:t>
            </a:r>
          </a:p>
        </p:txBody>
      </p:sp>
      <p:sp>
        <p:nvSpPr>
          <p:cNvPr id="3" name="Content Placeholder 2"/>
          <p:cNvSpPr>
            <a:spLocks noGrp="1"/>
          </p:cNvSpPr>
          <p:nvPr>
            <p:ph idx="1"/>
          </p:nvPr>
        </p:nvSpPr>
        <p:spPr>
          <a:xfrm>
            <a:off x="269823" y="1600203"/>
            <a:ext cx="11557415" cy="5145371"/>
          </a:xfrm>
        </p:spPr>
        <p:txBody>
          <a:bodyPr>
            <a:normAutofit/>
          </a:bodyPr>
          <a:lstStyle/>
          <a:p>
            <a:r>
              <a:rPr lang="en-US" sz="2800" dirty="0"/>
              <a:t>The January 20, 2020 compliance date for the §.114 cooperative research provisions </a:t>
            </a:r>
            <a:r>
              <a:rPr lang="en-US" sz="2800" u="sng" dirty="0"/>
              <a:t>does not </a:t>
            </a:r>
            <a:r>
              <a:rPr lang="en-US" sz="2800" dirty="0"/>
              <a:t>change ORD policy regarding the types of IRBs VA Facilities can use or the types of IRBs that VA Facilities IRBs can serve as an IRB of Record for as described in VHA Directive 1200.05 (January 7, 2019).</a:t>
            </a:r>
          </a:p>
          <a:p>
            <a:endParaRPr lang="en-US" sz="2800" dirty="0"/>
          </a:p>
          <a:p>
            <a:pPr marL="0" indent="0">
              <a:buNone/>
            </a:pPr>
            <a:endParaRPr lang="en-US" dirty="0"/>
          </a:p>
          <a:p>
            <a:endParaRPr lang="en-US" dirty="0"/>
          </a:p>
          <a:p>
            <a:endParaRPr lang="en-US" dirty="0"/>
          </a:p>
          <a:p>
            <a:endParaRPr lang="en-US" sz="2800" dirty="0"/>
          </a:p>
        </p:txBody>
      </p:sp>
    </p:spTree>
    <p:extLst>
      <p:ext uri="{BB962C8B-B14F-4D97-AF65-F5344CB8AC3E}">
        <p14:creationId xmlns:p14="http://schemas.microsoft.com/office/powerpoint/2010/main" val="352132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8" y="274638"/>
            <a:ext cx="10972800" cy="1143000"/>
          </a:xfrm>
        </p:spPr>
        <p:txBody>
          <a:bodyPr>
            <a:normAutofit fontScale="90000"/>
          </a:bodyPr>
          <a:lstStyle/>
          <a:p>
            <a:r>
              <a:rPr lang="en-US" dirty="0">
                <a:solidFill>
                  <a:schemeClr val="bg1"/>
                </a:solidFill>
              </a:rPr>
              <a:t>VA’s Facilitation for Use of a Single IRB:  </a:t>
            </a:r>
            <a:br>
              <a:rPr lang="en-US" dirty="0">
                <a:solidFill>
                  <a:schemeClr val="bg1"/>
                </a:solidFill>
              </a:rPr>
            </a:br>
            <a:r>
              <a:rPr lang="en-US" dirty="0">
                <a:solidFill>
                  <a:schemeClr val="bg1"/>
                </a:solidFill>
              </a:rPr>
              <a:t>Types of IRBs VA Facilities May Use</a:t>
            </a:r>
          </a:p>
        </p:txBody>
      </p:sp>
      <p:sp>
        <p:nvSpPr>
          <p:cNvPr id="3" name="Content Placeholder 2"/>
          <p:cNvSpPr>
            <a:spLocks noGrp="1"/>
          </p:cNvSpPr>
          <p:nvPr>
            <p:ph idx="1"/>
          </p:nvPr>
        </p:nvSpPr>
        <p:spPr>
          <a:xfrm>
            <a:off x="269823" y="1600203"/>
            <a:ext cx="11557415" cy="5145371"/>
          </a:xfrm>
        </p:spPr>
        <p:txBody>
          <a:bodyPr>
            <a:normAutofit fontScale="92500" lnSpcReduction="20000"/>
          </a:bodyPr>
          <a:lstStyle/>
          <a:p>
            <a:r>
              <a:rPr lang="en-US" sz="2900" dirty="0"/>
              <a:t>VA Facility IRBs of Record may include </a:t>
            </a:r>
          </a:p>
          <a:p>
            <a:pPr lvl="1"/>
            <a:r>
              <a:rPr lang="en-US" sz="2900" dirty="0"/>
              <a:t>the VA facility’s own IRB(s), </a:t>
            </a:r>
          </a:p>
          <a:p>
            <a:pPr lvl="1"/>
            <a:r>
              <a:rPr lang="en-US" sz="2900" dirty="0"/>
              <a:t>VHA Central Office IRB (VA Central IRB), </a:t>
            </a:r>
          </a:p>
          <a:p>
            <a:pPr lvl="1"/>
            <a:r>
              <a:rPr lang="en-US" sz="2900" dirty="0"/>
              <a:t>an IRB of another VA facility, </a:t>
            </a:r>
          </a:p>
          <a:p>
            <a:pPr lvl="1"/>
            <a:r>
              <a:rPr lang="en-US" sz="2900" dirty="0"/>
              <a:t>the IRB(s) of an affiliated medical or dental school,</a:t>
            </a:r>
          </a:p>
          <a:p>
            <a:pPr lvl="1"/>
            <a:r>
              <a:rPr lang="en-US" sz="2900" dirty="0"/>
              <a:t>or the IRB of another Federal agency. </a:t>
            </a:r>
          </a:p>
          <a:p>
            <a:pPr lvl="1"/>
            <a:r>
              <a:rPr lang="en-US" sz="2900" dirty="0"/>
              <a:t>A facility may also use for multi-site protocols an IRB from a non-affiliated medical or dental school if that IRB has been specifically designated by ORD as an IRB that may serve as a multi-site IRB for VA facilities. </a:t>
            </a:r>
          </a:p>
          <a:p>
            <a:pPr marL="457200" lvl="1" indent="0">
              <a:buNone/>
            </a:pPr>
            <a:endParaRPr lang="en-US" sz="2900" dirty="0"/>
          </a:p>
          <a:p>
            <a:pPr marL="457200" lvl="1" indent="0">
              <a:buNone/>
            </a:pPr>
            <a:r>
              <a:rPr lang="en-US" sz="2900" dirty="0"/>
              <a:t>			Reference:  VHA Directive 1200.05, Paragraph 5.f.(8)(a)</a:t>
            </a:r>
          </a:p>
          <a:p>
            <a:pPr lvl="1"/>
            <a:endParaRPr lang="en-US" sz="2900" dirty="0"/>
          </a:p>
          <a:p>
            <a:pPr lvl="1"/>
            <a:endParaRPr lang="en-US" sz="2900" dirty="0"/>
          </a:p>
          <a:p>
            <a:endParaRPr lang="en-US" sz="2900" dirty="0"/>
          </a:p>
          <a:p>
            <a:endParaRPr lang="en-US" sz="2900" dirty="0"/>
          </a:p>
          <a:p>
            <a:endParaRPr lang="en-US" dirty="0"/>
          </a:p>
          <a:p>
            <a:endParaRPr lang="en-US" dirty="0"/>
          </a:p>
          <a:p>
            <a:endParaRPr lang="en-US" sz="2800" dirty="0"/>
          </a:p>
        </p:txBody>
      </p:sp>
    </p:spTree>
    <p:extLst>
      <p:ext uri="{BB962C8B-B14F-4D97-AF65-F5344CB8AC3E}">
        <p14:creationId xmlns:p14="http://schemas.microsoft.com/office/powerpoint/2010/main" val="761583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8" y="274638"/>
            <a:ext cx="10972800" cy="1143000"/>
          </a:xfrm>
        </p:spPr>
        <p:txBody>
          <a:bodyPr>
            <a:noAutofit/>
          </a:bodyPr>
          <a:lstStyle/>
          <a:p>
            <a:r>
              <a:rPr lang="en-US" sz="3000" dirty="0">
                <a:solidFill>
                  <a:schemeClr val="bg1"/>
                </a:solidFill>
              </a:rPr>
              <a:t>VA’s Facilitation for Use of a Single IRB:  </a:t>
            </a:r>
            <a:br>
              <a:rPr lang="en-US" sz="3000" dirty="0">
                <a:solidFill>
                  <a:schemeClr val="bg1"/>
                </a:solidFill>
              </a:rPr>
            </a:br>
            <a:r>
              <a:rPr lang="en-US" sz="3000" dirty="0">
                <a:solidFill>
                  <a:schemeClr val="bg1"/>
                </a:solidFill>
              </a:rPr>
              <a:t>Use of VA IRBs by Non-VA Entities</a:t>
            </a:r>
          </a:p>
        </p:txBody>
      </p:sp>
      <p:sp>
        <p:nvSpPr>
          <p:cNvPr id="3" name="Content Placeholder 2"/>
          <p:cNvSpPr>
            <a:spLocks noGrp="1"/>
          </p:cNvSpPr>
          <p:nvPr>
            <p:ph idx="1"/>
          </p:nvPr>
        </p:nvSpPr>
        <p:spPr>
          <a:xfrm>
            <a:off x="269823" y="1600203"/>
            <a:ext cx="11557415" cy="5145371"/>
          </a:xfrm>
        </p:spPr>
        <p:txBody>
          <a:bodyPr>
            <a:normAutofit lnSpcReduction="10000"/>
          </a:bodyPr>
          <a:lstStyle/>
          <a:p>
            <a:r>
              <a:rPr lang="en-US" sz="2700" dirty="0"/>
              <a:t>A VA facility’s own IRB, also known as an internal IRB, and the VA Central IRB, cannot serve as an IRB of Record for any non-VA entity except:</a:t>
            </a:r>
          </a:p>
          <a:p>
            <a:pPr lvl="1"/>
            <a:r>
              <a:rPr lang="en-US" sz="2700" dirty="0"/>
              <a:t>Department of Defense (DoD) facility, </a:t>
            </a:r>
          </a:p>
          <a:p>
            <a:pPr lvl="1"/>
            <a:r>
              <a:rPr lang="en-US" sz="2700" dirty="0"/>
              <a:t>Department of Energy laboratory, or </a:t>
            </a:r>
          </a:p>
          <a:p>
            <a:pPr lvl="1"/>
            <a:r>
              <a:rPr lang="en-US" sz="2700" dirty="0"/>
              <a:t>a VA Nonprofit Corporation.</a:t>
            </a:r>
          </a:p>
          <a:p>
            <a:pPr marL="0" indent="0">
              <a:buNone/>
            </a:pPr>
            <a:endParaRPr lang="en-US" dirty="0"/>
          </a:p>
          <a:p>
            <a:pPr marL="0" indent="0">
              <a:buNone/>
            </a:pPr>
            <a:endParaRPr lang="en-US" dirty="0"/>
          </a:p>
          <a:p>
            <a:pPr marL="0" indent="0">
              <a:buNone/>
            </a:pPr>
            <a:endParaRPr lang="en-US" dirty="0"/>
          </a:p>
          <a:p>
            <a:pPr marL="0" indent="0">
              <a:buNone/>
            </a:pPr>
            <a:r>
              <a:rPr lang="en-US" sz="2700" dirty="0"/>
              <a:t>			Reference:  VHA Directive 1200.05, Paragraph 5.f.(8)(b)</a:t>
            </a:r>
          </a:p>
          <a:p>
            <a:pPr marL="0" indent="0">
              <a:buNone/>
            </a:pPr>
            <a:endParaRPr lang="en-US" sz="2700" dirty="0"/>
          </a:p>
          <a:p>
            <a:endParaRPr lang="en-US" dirty="0"/>
          </a:p>
          <a:p>
            <a:endParaRPr lang="en-US" dirty="0"/>
          </a:p>
          <a:p>
            <a:endParaRPr lang="en-US" sz="2800" dirty="0"/>
          </a:p>
        </p:txBody>
      </p:sp>
    </p:spTree>
    <p:extLst>
      <p:ext uri="{BB962C8B-B14F-4D97-AF65-F5344CB8AC3E}">
        <p14:creationId xmlns:p14="http://schemas.microsoft.com/office/powerpoint/2010/main" val="389665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8" y="274638"/>
            <a:ext cx="10972800" cy="1143000"/>
          </a:xfrm>
        </p:spPr>
        <p:txBody>
          <a:bodyPr>
            <a:noAutofit/>
          </a:bodyPr>
          <a:lstStyle/>
          <a:p>
            <a:r>
              <a:rPr lang="en-US" sz="3000" dirty="0">
                <a:solidFill>
                  <a:schemeClr val="bg1"/>
                </a:solidFill>
              </a:rPr>
              <a:t>VA’s Facilitation for Use of a Single IRB:  </a:t>
            </a:r>
            <a:br>
              <a:rPr lang="en-US" sz="3000" dirty="0">
                <a:solidFill>
                  <a:schemeClr val="bg1"/>
                </a:solidFill>
              </a:rPr>
            </a:br>
            <a:r>
              <a:rPr lang="en-US" sz="3000" dirty="0">
                <a:solidFill>
                  <a:schemeClr val="bg1"/>
                </a:solidFill>
              </a:rPr>
              <a:t>Standardizing Requests for Changes in IRB Arrangements</a:t>
            </a:r>
          </a:p>
        </p:txBody>
      </p:sp>
      <p:sp>
        <p:nvSpPr>
          <p:cNvPr id="3" name="Content Placeholder 2"/>
          <p:cNvSpPr>
            <a:spLocks noGrp="1"/>
          </p:cNvSpPr>
          <p:nvPr>
            <p:ph idx="1"/>
          </p:nvPr>
        </p:nvSpPr>
        <p:spPr>
          <a:xfrm>
            <a:off x="194409" y="1437991"/>
            <a:ext cx="11557415" cy="5145371"/>
          </a:xfrm>
        </p:spPr>
        <p:txBody>
          <a:bodyPr>
            <a:normAutofit fontScale="25000" lnSpcReduction="20000"/>
          </a:bodyPr>
          <a:lstStyle/>
          <a:p>
            <a:endParaRPr lang="en-US" dirty="0"/>
          </a:p>
          <a:p>
            <a:r>
              <a:rPr lang="en-US" sz="8000" dirty="0"/>
              <a:t>ORD policy requires that the VA Medical Center Director request approval from the Chief Research and Development Officer (CRADO) approval when the VA facility wants to establish a new HRPP, change its IRB(s) of Record, or wants its internal IRB to serve as an IRB of Record for a non-VA entity. </a:t>
            </a:r>
          </a:p>
          <a:p>
            <a:pPr marL="0" indent="0">
              <a:buNone/>
            </a:pPr>
            <a:endParaRPr lang="en-US" sz="8000" dirty="0"/>
          </a:p>
          <a:p>
            <a:r>
              <a:rPr lang="en-US" sz="8000" dirty="0"/>
              <a:t>To standardize the application process for VA Facilities to request changes in IRBs of Record, an Application Form titled: </a:t>
            </a:r>
            <a:r>
              <a:rPr lang="en-US" sz="8000" i="1" dirty="0"/>
              <a:t>Institutional Review Board (IRB) Reliance Request Form</a:t>
            </a:r>
            <a:r>
              <a:rPr lang="en-US" sz="8000" dirty="0"/>
              <a:t> has been developed and piloted. The Application Form will be placed on the ORD Polices and Guidance webpage.</a:t>
            </a:r>
          </a:p>
          <a:p>
            <a:pPr marL="0" indent="0">
              <a:buNone/>
            </a:pPr>
            <a:endParaRPr lang="en-US" sz="8000" dirty="0"/>
          </a:p>
          <a:p>
            <a:r>
              <a:rPr lang="en-US" sz="8000" dirty="0"/>
              <a:t>This Application Form can also be obtained by emailing Ms. Sarah Rule at </a:t>
            </a:r>
            <a:r>
              <a:rPr lang="en-US" sz="8000" dirty="0">
                <a:hlinkClick r:id="rId3"/>
              </a:rPr>
              <a:t>sarah.rule@va.gov</a:t>
            </a:r>
            <a:r>
              <a:rPr lang="en-US" sz="8000" dirty="0"/>
              <a:t>., the VHA IRB Reliance/Single IRB Exceptions Box at </a:t>
            </a:r>
            <a:r>
              <a:rPr lang="en-US" sz="8000" dirty="0">
                <a:hlinkClick r:id="rId4"/>
              </a:rPr>
              <a:t>IRBRelianceandSIRBExceptions@va.gov</a:t>
            </a:r>
            <a:r>
              <a:rPr lang="en-US" sz="8000" dirty="0"/>
              <a:t>. and the VHA Regulatory Box at </a:t>
            </a:r>
            <a:r>
              <a:rPr lang="en-US" sz="8000" dirty="0">
                <a:hlinkClick r:id="rId5"/>
              </a:rPr>
              <a:t>vhacoordregulatory@va.gov</a:t>
            </a:r>
            <a:r>
              <a:rPr lang="en-US" sz="8000" dirty="0"/>
              <a:t>.</a:t>
            </a:r>
          </a:p>
          <a:p>
            <a:pPr marL="0" indent="0">
              <a:buNone/>
            </a:pPr>
            <a:endParaRPr lang="en-US" sz="8000" dirty="0"/>
          </a:p>
          <a:p>
            <a:r>
              <a:rPr lang="en-US" sz="8000" dirty="0"/>
              <a:t>This Application Form cannot be used by VA Facilities requesting to start a research program. A dialogue with both ORO and ORD is required before any documentation is sent by a VA Facility wishing to start or re-initiate a research program.</a:t>
            </a:r>
          </a:p>
          <a:p>
            <a:pPr marL="0" indent="0">
              <a:buNone/>
            </a:pPr>
            <a:r>
              <a:rPr lang="en-US" sz="8000" dirty="0"/>
              <a:t> </a:t>
            </a:r>
          </a:p>
          <a:p>
            <a:pPr marL="0" indent="0">
              <a:buNone/>
            </a:pPr>
            <a:r>
              <a:rPr lang="en-US" sz="8000" dirty="0"/>
              <a:t>					Reference:  VHA Directive 1200.05, Paragraph 5.f.(9)</a:t>
            </a:r>
          </a:p>
          <a:p>
            <a:pPr marL="0" indent="0">
              <a:buNone/>
            </a:pPr>
            <a:endParaRPr lang="en-US" sz="8000" dirty="0"/>
          </a:p>
          <a:p>
            <a:endParaRPr lang="en-US" dirty="0"/>
          </a:p>
          <a:p>
            <a:endParaRPr lang="en-US" dirty="0"/>
          </a:p>
          <a:p>
            <a:pPr marL="0" indent="0">
              <a:buNone/>
            </a:pPr>
            <a:endParaRPr lang="en-US" sz="2800" dirty="0"/>
          </a:p>
        </p:txBody>
      </p:sp>
    </p:spTree>
    <p:extLst>
      <p:ext uri="{BB962C8B-B14F-4D97-AF65-F5344CB8AC3E}">
        <p14:creationId xmlns:p14="http://schemas.microsoft.com/office/powerpoint/2010/main" val="2188270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DE09-23BA-4B97-A99C-D8223ECEE4B5}"/>
              </a:ext>
            </a:extLst>
          </p:cNvPr>
          <p:cNvSpPr>
            <a:spLocks noGrp="1"/>
          </p:cNvSpPr>
          <p:nvPr>
            <p:ph type="title"/>
          </p:nvPr>
        </p:nvSpPr>
        <p:spPr/>
        <p:txBody>
          <a:bodyPr>
            <a:normAutofit/>
          </a:bodyPr>
          <a:lstStyle/>
          <a:p>
            <a:r>
              <a:rPr lang="en-US" dirty="0"/>
              <a:t>Institutional Reliance Request Form </a:t>
            </a:r>
          </a:p>
        </p:txBody>
      </p:sp>
      <p:pic>
        <p:nvPicPr>
          <p:cNvPr id="5" name="Picture 4">
            <a:extLst>
              <a:ext uri="{FF2B5EF4-FFF2-40B4-BE49-F238E27FC236}">
                <a16:creationId xmlns:a16="http://schemas.microsoft.com/office/drawing/2014/main" id="{4839976E-067C-452E-A8F2-543B0FDAAB73}"/>
              </a:ext>
            </a:extLst>
          </p:cNvPr>
          <p:cNvPicPr>
            <a:picLocks noChangeAspect="1"/>
          </p:cNvPicPr>
          <p:nvPr/>
        </p:nvPicPr>
        <p:blipFill>
          <a:blip r:embed="rId2"/>
          <a:stretch>
            <a:fillRect/>
          </a:stretch>
        </p:blipFill>
        <p:spPr>
          <a:xfrm>
            <a:off x="3822457" y="1514026"/>
            <a:ext cx="4036442" cy="5343974"/>
          </a:xfrm>
          <a:prstGeom prst="rect">
            <a:avLst/>
          </a:prstGeom>
        </p:spPr>
      </p:pic>
      <p:sp>
        <p:nvSpPr>
          <p:cNvPr id="7" name="Content Placeholder 6">
            <a:extLst>
              <a:ext uri="{FF2B5EF4-FFF2-40B4-BE49-F238E27FC236}">
                <a16:creationId xmlns:a16="http://schemas.microsoft.com/office/drawing/2014/main" id="{6A517483-A2AB-4862-A3A4-6560A99D6CB4}"/>
              </a:ext>
            </a:extLst>
          </p:cNvPr>
          <p:cNvSpPr>
            <a:spLocks noGrp="1"/>
          </p:cNvSpPr>
          <p:nvPr>
            <p:ph idx="1"/>
          </p:nvPr>
        </p:nvSpPr>
        <p:spPr>
          <a:xfrm>
            <a:off x="481353" y="1621553"/>
            <a:ext cx="10972800" cy="4525963"/>
          </a:xfrm>
        </p:spPr>
        <p:txBody>
          <a:bodyPr/>
          <a:lstStyle/>
          <a:p>
            <a:pPr marL="0" indent="0">
              <a:buNone/>
            </a:pPr>
            <a:r>
              <a:rPr lang="en-US" dirty="0"/>
              <a:t> </a:t>
            </a:r>
          </a:p>
        </p:txBody>
      </p:sp>
    </p:spTree>
    <p:extLst>
      <p:ext uri="{BB962C8B-B14F-4D97-AF65-F5344CB8AC3E}">
        <p14:creationId xmlns:p14="http://schemas.microsoft.com/office/powerpoint/2010/main" val="1278807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A6463-3C91-4E9D-9EEF-AB813CFFC1CE}"/>
              </a:ext>
            </a:extLst>
          </p:cNvPr>
          <p:cNvSpPr>
            <a:spLocks noGrp="1"/>
          </p:cNvSpPr>
          <p:nvPr>
            <p:ph type="sldNum" sz="quarter" idx="12"/>
          </p:nvPr>
        </p:nvSpPr>
        <p:spPr/>
        <p:txBody>
          <a:bodyPr/>
          <a:lstStyle/>
          <a:p>
            <a:fld id="{7F23D2E0-857C-45E7-8D49-73C280832387}" type="slidenum">
              <a:rPr lang="en-US" smtClean="0"/>
              <a:t>38</a:t>
            </a:fld>
            <a:endParaRPr lang="en-US" dirty="0"/>
          </a:p>
        </p:txBody>
      </p:sp>
      <p:pic>
        <p:nvPicPr>
          <p:cNvPr id="3" name="Picture 2">
            <a:extLst>
              <a:ext uri="{FF2B5EF4-FFF2-40B4-BE49-F238E27FC236}">
                <a16:creationId xmlns:a16="http://schemas.microsoft.com/office/drawing/2014/main" id="{A5C30960-7D3A-4432-A3B5-8A755AB4991E}"/>
              </a:ext>
            </a:extLst>
          </p:cNvPr>
          <p:cNvPicPr>
            <a:picLocks noChangeAspect="1"/>
          </p:cNvPicPr>
          <p:nvPr/>
        </p:nvPicPr>
        <p:blipFill>
          <a:blip r:embed="rId2"/>
          <a:stretch>
            <a:fillRect/>
          </a:stretch>
        </p:blipFill>
        <p:spPr>
          <a:xfrm>
            <a:off x="3242074" y="48906"/>
            <a:ext cx="5667148" cy="6809094"/>
          </a:xfrm>
          <a:prstGeom prst="rect">
            <a:avLst/>
          </a:prstGeom>
        </p:spPr>
      </p:pic>
    </p:spTree>
    <p:extLst>
      <p:ext uri="{BB962C8B-B14F-4D97-AF65-F5344CB8AC3E}">
        <p14:creationId xmlns:p14="http://schemas.microsoft.com/office/powerpoint/2010/main" val="3443628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0ABC2-F40A-4A52-9FC7-3AB0DD08424A}"/>
              </a:ext>
            </a:extLst>
          </p:cNvPr>
          <p:cNvSpPr>
            <a:spLocks noGrp="1"/>
          </p:cNvSpPr>
          <p:nvPr>
            <p:ph type="sldNum" sz="quarter" idx="12"/>
          </p:nvPr>
        </p:nvSpPr>
        <p:spPr/>
        <p:txBody>
          <a:bodyPr/>
          <a:lstStyle/>
          <a:p>
            <a:fld id="{7F23D2E0-857C-45E7-8D49-73C280832387}" type="slidenum">
              <a:rPr lang="en-US" smtClean="0"/>
              <a:t>39</a:t>
            </a:fld>
            <a:endParaRPr lang="en-US" dirty="0"/>
          </a:p>
        </p:txBody>
      </p:sp>
      <p:pic>
        <p:nvPicPr>
          <p:cNvPr id="4" name="Picture 3">
            <a:extLst>
              <a:ext uri="{FF2B5EF4-FFF2-40B4-BE49-F238E27FC236}">
                <a16:creationId xmlns:a16="http://schemas.microsoft.com/office/drawing/2014/main" id="{6BD7DB27-1B64-42AA-986B-4A124B5BE729}"/>
              </a:ext>
            </a:extLst>
          </p:cNvPr>
          <p:cNvPicPr>
            <a:picLocks noChangeAspect="1"/>
          </p:cNvPicPr>
          <p:nvPr/>
        </p:nvPicPr>
        <p:blipFill>
          <a:blip r:embed="rId2"/>
          <a:stretch>
            <a:fillRect/>
          </a:stretch>
        </p:blipFill>
        <p:spPr>
          <a:xfrm>
            <a:off x="3506685" y="0"/>
            <a:ext cx="5178629" cy="6858000"/>
          </a:xfrm>
          <a:prstGeom prst="rect">
            <a:avLst/>
          </a:prstGeom>
        </p:spPr>
      </p:pic>
      <p:pic>
        <p:nvPicPr>
          <p:cNvPr id="3" name="Picture 2">
            <a:extLst>
              <a:ext uri="{FF2B5EF4-FFF2-40B4-BE49-F238E27FC236}">
                <a16:creationId xmlns:a16="http://schemas.microsoft.com/office/drawing/2014/main" id="{3DBE0A13-E342-4D38-99DE-38D70603C7B7}"/>
              </a:ext>
            </a:extLst>
          </p:cNvPr>
          <p:cNvPicPr>
            <a:picLocks noChangeAspect="1"/>
          </p:cNvPicPr>
          <p:nvPr/>
        </p:nvPicPr>
        <p:blipFill>
          <a:blip r:embed="rId3"/>
          <a:stretch>
            <a:fillRect/>
          </a:stretch>
        </p:blipFill>
        <p:spPr>
          <a:xfrm>
            <a:off x="3523504" y="0"/>
            <a:ext cx="5144991" cy="6858000"/>
          </a:xfrm>
          <a:prstGeom prst="rect">
            <a:avLst/>
          </a:prstGeom>
        </p:spPr>
      </p:pic>
    </p:spTree>
    <p:extLst>
      <p:ext uri="{BB962C8B-B14F-4D97-AF65-F5344CB8AC3E}">
        <p14:creationId xmlns:p14="http://schemas.microsoft.com/office/powerpoint/2010/main" val="286824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CB62-B908-4ACB-9575-4C4FDA7F739E}"/>
              </a:ext>
            </a:extLst>
          </p:cNvPr>
          <p:cNvSpPr>
            <a:spLocks noGrp="1"/>
          </p:cNvSpPr>
          <p:nvPr>
            <p:ph type="title"/>
          </p:nvPr>
        </p:nvSpPr>
        <p:spPr/>
        <p:txBody>
          <a:bodyPr>
            <a:normAutofit fontScale="90000"/>
          </a:bodyPr>
          <a:lstStyle/>
          <a:p>
            <a:r>
              <a:rPr lang="en-US" dirty="0"/>
              <a:t>What the §.114 Cooperative Research Provision States</a:t>
            </a:r>
          </a:p>
        </p:txBody>
      </p:sp>
      <p:sp>
        <p:nvSpPr>
          <p:cNvPr id="3" name="Content Placeholder 2">
            <a:extLst>
              <a:ext uri="{FF2B5EF4-FFF2-40B4-BE49-F238E27FC236}">
                <a16:creationId xmlns:a16="http://schemas.microsoft.com/office/drawing/2014/main" id="{C2AB4210-1540-4349-891E-28789249A557}"/>
              </a:ext>
            </a:extLst>
          </p:cNvPr>
          <p:cNvSpPr>
            <a:spLocks noGrp="1"/>
          </p:cNvSpPr>
          <p:nvPr>
            <p:ph idx="1"/>
          </p:nvPr>
        </p:nvSpPr>
        <p:spPr/>
        <p:txBody>
          <a:bodyPr>
            <a:normAutofit fontScale="70000" lnSpcReduction="20000"/>
          </a:bodyPr>
          <a:lstStyle/>
          <a:p>
            <a:pPr marL="0" indent="0">
              <a:buNone/>
            </a:pPr>
            <a:r>
              <a:rPr lang="en-US" b="1" dirty="0"/>
              <a:t>(a)</a:t>
            </a:r>
            <a:r>
              <a:rPr lang="en-US" dirty="0"/>
              <a:t> Cooperative research projects are those projects covered by this policy that involve more than one institution. In the conduct of cooperative research projects, </a:t>
            </a:r>
            <a:r>
              <a:rPr lang="en-US" b="1" dirty="0"/>
              <a:t>each institution is responsible for safeguarding the rights and welfare of human subjects </a:t>
            </a:r>
            <a:r>
              <a:rPr lang="en-US" dirty="0"/>
              <a:t>and for complying with this policy. </a:t>
            </a:r>
          </a:p>
          <a:p>
            <a:pPr marL="0" indent="0">
              <a:buNone/>
            </a:pPr>
            <a:r>
              <a:rPr lang="en-US" b="1" dirty="0"/>
              <a:t>(b)</a:t>
            </a:r>
            <a:endParaRPr lang="en-US" dirty="0"/>
          </a:p>
          <a:p>
            <a:pPr marL="457200" lvl="1" indent="0">
              <a:buNone/>
            </a:pPr>
            <a:r>
              <a:rPr lang="en-US" b="1" dirty="0"/>
              <a:t>(1)</a:t>
            </a:r>
            <a:r>
              <a:rPr lang="en-US" dirty="0"/>
              <a:t> Any institution located </a:t>
            </a:r>
            <a:r>
              <a:rPr lang="en-US" b="1" dirty="0"/>
              <a:t>in the United States </a:t>
            </a:r>
            <a:r>
              <a:rPr lang="en-US" dirty="0"/>
              <a:t>that is </a:t>
            </a:r>
            <a:r>
              <a:rPr lang="en-US" b="1" dirty="0"/>
              <a:t>engaged </a:t>
            </a:r>
            <a:r>
              <a:rPr lang="en-US" dirty="0"/>
              <a:t>in cooperative research </a:t>
            </a:r>
            <a:r>
              <a:rPr lang="en-US" b="1" dirty="0"/>
              <a:t>must rely upon approval by a single IRB </a:t>
            </a:r>
            <a:r>
              <a:rPr lang="en-US" dirty="0"/>
              <a:t>for that portion of the research that is </a:t>
            </a:r>
            <a:r>
              <a:rPr lang="en-US" b="1" dirty="0"/>
              <a:t>conducted in the United States</a:t>
            </a:r>
            <a:r>
              <a:rPr lang="en-US" dirty="0"/>
              <a:t>. The reviewing IRB will be identified by the Federal department or agency supporting or conducting the research or proposed by the lead institution subject to the acceptance of the Federal department or agency supporting the research. </a:t>
            </a:r>
          </a:p>
        </p:txBody>
      </p:sp>
      <p:sp>
        <p:nvSpPr>
          <p:cNvPr id="4" name="Slide Number Placeholder 3">
            <a:extLst>
              <a:ext uri="{FF2B5EF4-FFF2-40B4-BE49-F238E27FC236}">
                <a16:creationId xmlns:a16="http://schemas.microsoft.com/office/drawing/2014/main" id="{5665FB27-EA69-4DC9-99A4-6F6DE180B24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4</a:t>
            </a:fld>
            <a:endParaRPr lang="en-US" dirty="0"/>
          </a:p>
        </p:txBody>
      </p:sp>
    </p:spTree>
    <p:extLst>
      <p:ext uri="{BB962C8B-B14F-4D97-AF65-F5344CB8AC3E}">
        <p14:creationId xmlns:p14="http://schemas.microsoft.com/office/powerpoint/2010/main" val="1806869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D62BA-F1D2-4859-8EAF-AFC96E92C9B0}"/>
              </a:ext>
            </a:extLst>
          </p:cNvPr>
          <p:cNvSpPr>
            <a:spLocks noGrp="1"/>
          </p:cNvSpPr>
          <p:nvPr>
            <p:ph type="sldNum" sz="quarter" idx="12"/>
          </p:nvPr>
        </p:nvSpPr>
        <p:spPr/>
        <p:txBody>
          <a:bodyPr/>
          <a:lstStyle/>
          <a:p>
            <a:fld id="{7F23D2E0-857C-45E7-8D49-73C280832387}" type="slidenum">
              <a:rPr lang="en-US" smtClean="0"/>
              <a:t>40</a:t>
            </a:fld>
            <a:endParaRPr lang="en-US" dirty="0"/>
          </a:p>
        </p:txBody>
      </p:sp>
      <p:pic>
        <p:nvPicPr>
          <p:cNvPr id="3" name="Picture 2">
            <a:extLst>
              <a:ext uri="{FF2B5EF4-FFF2-40B4-BE49-F238E27FC236}">
                <a16:creationId xmlns:a16="http://schemas.microsoft.com/office/drawing/2014/main" id="{83050D53-4FD1-4BB3-9BA7-6EC763F79351}"/>
              </a:ext>
            </a:extLst>
          </p:cNvPr>
          <p:cNvPicPr>
            <a:picLocks noChangeAspect="1"/>
          </p:cNvPicPr>
          <p:nvPr/>
        </p:nvPicPr>
        <p:blipFill>
          <a:blip r:embed="rId2"/>
          <a:stretch>
            <a:fillRect/>
          </a:stretch>
        </p:blipFill>
        <p:spPr>
          <a:xfrm>
            <a:off x="3302672" y="26730"/>
            <a:ext cx="5564881" cy="6831269"/>
          </a:xfrm>
          <a:prstGeom prst="rect">
            <a:avLst/>
          </a:prstGeom>
        </p:spPr>
      </p:pic>
    </p:spTree>
    <p:extLst>
      <p:ext uri="{BB962C8B-B14F-4D97-AF65-F5344CB8AC3E}">
        <p14:creationId xmlns:p14="http://schemas.microsoft.com/office/powerpoint/2010/main" val="313775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1C7750-22DB-44CD-8994-68296CAA7EAB}"/>
              </a:ext>
            </a:extLst>
          </p:cNvPr>
          <p:cNvSpPr>
            <a:spLocks noGrp="1"/>
          </p:cNvSpPr>
          <p:nvPr>
            <p:ph type="sldNum" sz="quarter" idx="12"/>
          </p:nvPr>
        </p:nvSpPr>
        <p:spPr/>
        <p:txBody>
          <a:bodyPr/>
          <a:lstStyle/>
          <a:p>
            <a:fld id="{7F23D2E0-857C-45E7-8D49-73C280832387}" type="slidenum">
              <a:rPr lang="en-US" smtClean="0"/>
              <a:t>41</a:t>
            </a:fld>
            <a:endParaRPr lang="en-US" dirty="0"/>
          </a:p>
        </p:txBody>
      </p:sp>
      <p:pic>
        <p:nvPicPr>
          <p:cNvPr id="3" name="Picture 2">
            <a:extLst>
              <a:ext uri="{FF2B5EF4-FFF2-40B4-BE49-F238E27FC236}">
                <a16:creationId xmlns:a16="http://schemas.microsoft.com/office/drawing/2014/main" id="{0D2CF7F4-A15D-454F-9C57-89C0C44C29D2}"/>
              </a:ext>
            </a:extLst>
          </p:cNvPr>
          <p:cNvPicPr>
            <a:picLocks noChangeAspect="1"/>
          </p:cNvPicPr>
          <p:nvPr/>
        </p:nvPicPr>
        <p:blipFill>
          <a:blip r:embed="rId2"/>
          <a:stretch>
            <a:fillRect/>
          </a:stretch>
        </p:blipFill>
        <p:spPr>
          <a:xfrm>
            <a:off x="3405315" y="0"/>
            <a:ext cx="5381370" cy="6858000"/>
          </a:xfrm>
          <a:prstGeom prst="rect">
            <a:avLst/>
          </a:prstGeom>
        </p:spPr>
      </p:pic>
    </p:spTree>
    <p:extLst>
      <p:ext uri="{BB962C8B-B14F-4D97-AF65-F5344CB8AC3E}">
        <p14:creationId xmlns:p14="http://schemas.microsoft.com/office/powerpoint/2010/main" val="198448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4E7BE-F485-41E3-930D-6553B6D58206}"/>
              </a:ext>
            </a:extLst>
          </p:cNvPr>
          <p:cNvSpPr>
            <a:spLocks noGrp="1"/>
          </p:cNvSpPr>
          <p:nvPr>
            <p:ph type="sldNum" sz="quarter" idx="12"/>
          </p:nvPr>
        </p:nvSpPr>
        <p:spPr/>
        <p:txBody>
          <a:bodyPr/>
          <a:lstStyle/>
          <a:p>
            <a:fld id="{7F23D2E0-857C-45E7-8D49-73C280832387}" type="slidenum">
              <a:rPr lang="en-US" smtClean="0"/>
              <a:t>42</a:t>
            </a:fld>
            <a:endParaRPr lang="en-US" dirty="0"/>
          </a:p>
        </p:txBody>
      </p:sp>
      <p:pic>
        <p:nvPicPr>
          <p:cNvPr id="4" name="Picture 3">
            <a:extLst>
              <a:ext uri="{FF2B5EF4-FFF2-40B4-BE49-F238E27FC236}">
                <a16:creationId xmlns:a16="http://schemas.microsoft.com/office/drawing/2014/main" id="{AD2E915C-4CF6-4971-8C47-1455B45920E2}"/>
              </a:ext>
            </a:extLst>
          </p:cNvPr>
          <p:cNvPicPr>
            <a:picLocks noChangeAspect="1"/>
          </p:cNvPicPr>
          <p:nvPr/>
        </p:nvPicPr>
        <p:blipFill>
          <a:blip r:embed="rId2"/>
          <a:stretch>
            <a:fillRect/>
          </a:stretch>
        </p:blipFill>
        <p:spPr>
          <a:xfrm>
            <a:off x="2988813" y="0"/>
            <a:ext cx="6343213" cy="6721477"/>
          </a:xfrm>
          <a:prstGeom prst="rect">
            <a:avLst/>
          </a:prstGeom>
        </p:spPr>
      </p:pic>
    </p:spTree>
    <p:extLst>
      <p:ext uri="{BB962C8B-B14F-4D97-AF65-F5344CB8AC3E}">
        <p14:creationId xmlns:p14="http://schemas.microsoft.com/office/powerpoint/2010/main" val="2938478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819F-F958-4BE4-996B-99D0DB334D73}"/>
              </a:ext>
            </a:extLst>
          </p:cNvPr>
          <p:cNvSpPr>
            <a:spLocks noGrp="1"/>
          </p:cNvSpPr>
          <p:nvPr>
            <p:ph type="title"/>
          </p:nvPr>
        </p:nvSpPr>
        <p:spPr/>
        <p:txBody>
          <a:bodyPr/>
          <a:lstStyle/>
          <a:p>
            <a:r>
              <a:rPr lang="en-US" dirty="0"/>
              <a:t>Dissemination of ORD Approval of non-VA IRBs</a:t>
            </a:r>
          </a:p>
        </p:txBody>
      </p:sp>
      <p:sp>
        <p:nvSpPr>
          <p:cNvPr id="3" name="Content Placeholder 2">
            <a:extLst>
              <a:ext uri="{FF2B5EF4-FFF2-40B4-BE49-F238E27FC236}">
                <a16:creationId xmlns:a16="http://schemas.microsoft.com/office/drawing/2014/main" id="{7F5C9704-C678-41E0-9082-677936708C0A}"/>
              </a:ext>
            </a:extLst>
          </p:cNvPr>
          <p:cNvSpPr>
            <a:spLocks noGrp="1"/>
          </p:cNvSpPr>
          <p:nvPr>
            <p:ph idx="1"/>
          </p:nvPr>
        </p:nvSpPr>
        <p:spPr/>
        <p:txBody>
          <a:bodyPr>
            <a:noAutofit/>
          </a:bodyPr>
          <a:lstStyle/>
          <a:p>
            <a:r>
              <a:rPr lang="en-US" sz="2300" dirty="0"/>
              <a:t>Many institutions do not want to be a single IRB or only want to be a single IRB for a single study.  </a:t>
            </a:r>
          </a:p>
          <a:p>
            <a:pPr lvl="1"/>
            <a:r>
              <a:rPr lang="en-US" sz="2300" dirty="0"/>
              <a:t>ORD is currently processing requests from VA Facilities for non-VA IRBs that specifically request reliance for a specific study.  </a:t>
            </a:r>
          </a:p>
          <a:p>
            <a:r>
              <a:rPr lang="en-US" sz="2300" dirty="0"/>
              <a:t>ORD will publish on its website approval in consultation with ORO the non-VA IRBs that will allow VA Facilities to enter into IRB reliance agreements for multiple studies.</a:t>
            </a:r>
          </a:p>
          <a:p>
            <a:pPr lvl="1"/>
            <a:r>
              <a:rPr lang="en-US" sz="2300" dirty="0"/>
              <a:t>Example:  VA is working with non-VA IRBs for use of IRB services to support VA Facilities participating in clinical studies supported by the Trial Innovation Network.</a:t>
            </a:r>
          </a:p>
          <a:p>
            <a:pPr lvl="1"/>
            <a:r>
              <a:rPr lang="en-US" sz="2300" dirty="0"/>
              <a:t>Example:  Commercial IRBs will be listed that have been approved by ORD and ORO after the VHA Policy allowing use of Commercial IRBs is published and the applicable Master Service Agreements have been executed.</a:t>
            </a:r>
          </a:p>
        </p:txBody>
      </p:sp>
    </p:spTree>
    <p:extLst>
      <p:ext uri="{BB962C8B-B14F-4D97-AF65-F5344CB8AC3E}">
        <p14:creationId xmlns:p14="http://schemas.microsoft.com/office/powerpoint/2010/main" val="2674709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819F-F958-4BE4-996B-99D0DB334D73}"/>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7F5C9704-C678-41E0-9082-677936708C0A}"/>
              </a:ext>
            </a:extLst>
          </p:cNvPr>
          <p:cNvSpPr>
            <a:spLocks noGrp="1"/>
          </p:cNvSpPr>
          <p:nvPr>
            <p:ph idx="1"/>
          </p:nvPr>
        </p:nvSpPr>
        <p:spPr>
          <a:xfrm>
            <a:off x="482010" y="1603736"/>
            <a:ext cx="10972800" cy="4525963"/>
          </a:xfrm>
        </p:spPr>
        <p:txBody>
          <a:bodyPr>
            <a:noAutofit/>
          </a:bodyPr>
          <a:lstStyle/>
          <a:p>
            <a:r>
              <a:rPr lang="en-US" sz="1900" dirty="0"/>
              <a:t>VA Facilities should ask the following for every Non-Exempt Human Subjects Study that follows the 2018 Requirements to determine whether the §.114 Cooperative Research Provision Applies</a:t>
            </a:r>
          </a:p>
          <a:p>
            <a:pPr lvl="1"/>
            <a:r>
              <a:rPr lang="en-US" sz="1900" u="sng" dirty="0"/>
              <a:t>Does the research involve more than one engaged institution? </a:t>
            </a:r>
            <a:r>
              <a:rPr lang="en-US" sz="1900" dirty="0"/>
              <a:t>If the answer is no, the single IRB requirement does not apply. If the answer is yes, proceed to the next question.  </a:t>
            </a:r>
          </a:p>
          <a:p>
            <a:pPr lvl="1"/>
            <a:r>
              <a:rPr lang="en-US" sz="1900" u="sng" dirty="0"/>
              <a:t>Are any of the other participating institutions a Federal institution (including another VA) or are any of the participating institutions receiving federal funding or support for the research activity?</a:t>
            </a:r>
            <a:r>
              <a:rPr lang="en-US" sz="1900" dirty="0"/>
              <a:t> If the answer is no, the single IRB requirement does not apply. If the answer is yes to either part of that question, proceed to the next question.</a:t>
            </a:r>
          </a:p>
          <a:p>
            <a:pPr lvl="1"/>
            <a:r>
              <a:rPr lang="en-US" sz="1900" u="sng" dirty="0"/>
              <a:t>Does ORD policy allow the use of the single IRB for the study, has an exception to the single IRB requirement already been determined and documented, or will the single IRB allow the VA Facility to rely upon it for IRB review?</a:t>
            </a:r>
            <a:r>
              <a:rPr lang="en-US" sz="1900" dirty="0"/>
              <a:t>  The answers to these questions will help determine whether the VA Facility needs to evaluate whether to send an application to ORD for requesting use of the single IRB for the study or whether a request for an exception to the single IRB requirement should be sent to ORD and/or the applicable Federal agency or department.</a:t>
            </a:r>
          </a:p>
        </p:txBody>
      </p:sp>
    </p:spTree>
    <p:extLst>
      <p:ext uri="{BB962C8B-B14F-4D97-AF65-F5344CB8AC3E}">
        <p14:creationId xmlns:p14="http://schemas.microsoft.com/office/powerpoint/2010/main" val="1978897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E64B8-34EF-429D-8C2F-EEB3122C9A6E}"/>
              </a:ext>
            </a:extLst>
          </p:cNvPr>
          <p:cNvSpPr/>
          <p:nvPr/>
        </p:nvSpPr>
        <p:spPr>
          <a:xfrm>
            <a:off x="3318245" y="2680823"/>
            <a:ext cx="4536558" cy="14963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Are any of the other participating institutions a Federal institution (including another VA) or are any of the participating institutions receiving federal funding or support for the research activity?</a:t>
            </a:r>
            <a:endParaRPr lang="en-US" dirty="0">
              <a:solidFill>
                <a:schemeClr val="tx1"/>
              </a:solidFill>
            </a:endParaRPr>
          </a:p>
        </p:txBody>
      </p:sp>
      <p:sp>
        <p:nvSpPr>
          <p:cNvPr id="7" name="Arrow: Left 6">
            <a:extLst>
              <a:ext uri="{FF2B5EF4-FFF2-40B4-BE49-F238E27FC236}">
                <a16:creationId xmlns:a16="http://schemas.microsoft.com/office/drawing/2014/main" id="{C6649247-229F-4DC5-B92B-5B72035D10A9}"/>
              </a:ext>
            </a:extLst>
          </p:cNvPr>
          <p:cNvSpPr/>
          <p:nvPr/>
        </p:nvSpPr>
        <p:spPr>
          <a:xfrm>
            <a:off x="1850066" y="681368"/>
            <a:ext cx="1116419" cy="428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6E6FD790-A15B-443D-82A1-5D3D1B317537}"/>
              </a:ext>
            </a:extLst>
          </p:cNvPr>
          <p:cNvSpPr/>
          <p:nvPr/>
        </p:nvSpPr>
        <p:spPr>
          <a:xfrm>
            <a:off x="5201979" y="1726019"/>
            <a:ext cx="384545" cy="84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EB35B98C-936C-42C1-A9DB-FE681BD5F25A}"/>
              </a:ext>
            </a:extLst>
          </p:cNvPr>
          <p:cNvSpPr/>
          <p:nvPr/>
        </p:nvSpPr>
        <p:spPr>
          <a:xfrm>
            <a:off x="0" y="60958"/>
            <a:ext cx="1747287" cy="166931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IRB regulation does not apply </a:t>
            </a:r>
          </a:p>
        </p:txBody>
      </p:sp>
      <p:sp>
        <p:nvSpPr>
          <p:cNvPr id="10" name="Rectangle 9">
            <a:extLst>
              <a:ext uri="{FF2B5EF4-FFF2-40B4-BE49-F238E27FC236}">
                <a16:creationId xmlns:a16="http://schemas.microsoft.com/office/drawing/2014/main" id="{663C0ECF-9216-474C-A2D4-43B71561F032}"/>
              </a:ext>
            </a:extLst>
          </p:cNvPr>
          <p:cNvSpPr/>
          <p:nvPr/>
        </p:nvSpPr>
        <p:spPr>
          <a:xfrm>
            <a:off x="3214578" y="60958"/>
            <a:ext cx="4430232" cy="159488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Does the non-exempt human subjects research involve more than one engaged institution?</a:t>
            </a:r>
            <a:endParaRPr lang="en-US" dirty="0">
              <a:solidFill>
                <a:schemeClr val="tx1"/>
              </a:solidFill>
            </a:endParaRPr>
          </a:p>
        </p:txBody>
      </p:sp>
      <p:sp>
        <p:nvSpPr>
          <p:cNvPr id="11" name="Arrow: Left 10">
            <a:extLst>
              <a:ext uri="{FF2B5EF4-FFF2-40B4-BE49-F238E27FC236}">
                <a16:creationId xmlns:a16="http://schemas.microsoft.com/office/drawing/2014/main" id="{056BEFDB-B5BC-432B-B0DE-83161568D260}"/>
              </a:ext>
            </a:extLst>
          </p:cNvPr>
          <p:cNvSpPr/>
          <p:nvPr/>
        </p:nvSpPr>
        <p:spPr>
          <a:xfrm>
            <a:off x="1923609" y="3109157"/>
            <a:ext cx="1116419" cy="428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DB9CC2B2-FB8F-44BA-BE0D-2E987AB4DFC5}"/>
              </a:ext>
            </a:extLst>
          </p:cNvPr>
          <p:cNvSpPr/>
          <p:nvPr/>
        </p:nvSpPr>
        <p:spPr>
          <a:xfrm>
            <a:off x="5237421" y="4267202"/>
            <a:ext cx="384545" cy="84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2E5F0CB8-7234-4866-AD75-EBDC3D46575D}"/>
              </a:ext>
            </a:extLst>
          </p:cNvPr>
          <p:cNvCxnSpPr>
            <a:cxnSpLocks/>
          </p:cNvCxnSpPr>
          <p:nvPr/>
        </p:nvCxnSpPr>
        <p:spPr>
          <a:xfrm flipV="1">
            <a:off x="6815470" y="5029200"/>
            <a:ext cx="0" cy="308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AF9E92-9434-4033-88C8-4A25D43D0CBE}"/>
              </a:ext>
            </a:extLst>
          </p:cNvPr>
          <p:cNvCxnSpPr/>
          <p:nvPr/>
        </p:nvCxnSpPr>
        <p:spPr>
          <a:xfrm>
            <a:off x="6985591" y="6655981"/>
            <a:ext cx="0" cy="137515"/>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610D8F0-A932-4569-BE6B-9A1A7B282B88}"/>
              </a:ext>
            </a:extLst>
          </p:cNvPr>
          <p:cNvSpPr/>
          <p:nvPr/>
        </p:nvSpPr>
        <p:spPr>
          <a:xfrm>
            <a:off x="3423684" y="5202158"/>
            <a:ext cx="4431115" cy="159488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Does ORD policy allow the use of the single IRB for the study, has an exception to the single IRB requirement already been determined and documented, or will the single IRB allow the VA Facility to rely upon it for IRB review?</a:t>
            </a:r>
            <a:endParaRPr lang="en-US" dirty="0">
              <a:solidFill>
                <a:schemeClr val="tx1"/>
              </a:solidFill>
            </a:endParaRPr>
          </a:p>
        </p:txBody>
      </p:sp>
      <p:sp>
        <p:nvSpPr>
          <p:cNvPr id="25" name="Rectangle: Rounded Corners 24">
            <a:extLst>
              <a:ext uri="{FF2B5EF4-FFF2-40B4-BE49-F238E27FC236}">
                <a16:creationId xmlns:a16="http://schemas.microsoft.com/office/drawing/2014/main" id="{F6F37FFD-A0B2-4318-AAB1-1980E6ACA672}"/>
              </a:ext>
            </a:extLst>
          </p:cNvPr>
          <p:cNvSpPr/>
          <p:nvPr/>
        </p:nvSpPr>
        <p:spPr>
          <a:xfrm>
            <a:off x="117403" y="5133397"/>
            <a:ext cx="2709529" cy="1669312"/>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Send an application to ORD for requesting approval of the single IRB for the study if an IRB Reliance Agreement or MOU is not present.</a:t>
            </a:r>
          </a:p>
        </p:txBody>
      </p:sp>
      <p:sp>
        <p:nvSpPr>
          <p:cNvPr id="27" name="Rectangle: Rounded Corners 26">
            <a:extLst>
              <a:ext uri="{FF2B5EF4-FFF2-40B4-BE49-F238E27FC236}">
                <a16:creationId xmlns:a16="http://schemas.microsoft.com/office/drawing/2014/main" id="{CAF86B46-3139-473D-AE5F-05C72D642207}"/>
              </a:ext>
            </a:extLst>
          </p:cNvPr>
          <p:cNvSpPr/>
          <p:nvPr/>
        </p:nvSpPr>
        <p:spPr>
          <a:xfrm>
            <a:off x="8451551" y="5124184"/>
            <a:ext cx="2709529" cy="1669312"/>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Send a request for an exception to the single IRB requirement to ORD and/or the applicable Federal agency or department.</a:t>
            </a:r>
          </a:p>
        </p:txBody>
      </p:sp>
      <p:sp>
        <p:nvSpPr>
          <p:cNvPr id="28" name="Hexagon 27">
            <a:extLst>
              <a:ext uri="{FF2B5EF4-FFF2-40B4-BE49-F238E27FC236}">
                <a16:creationId xmlns:a16="http://schemas.microsoft.com/office/drawing/2014/main" id="{68958D5D-94F8-4782-8C90-D388ED7981D2}"/>
              </a:ext>
            </a:extLst>
          </p:cNvPr>
          <p:cNvSpPr/>
          <p:nvPr/>
        </p:nvSpPr>
        <p:spPr>
          <a:xfrm>
            <a:off x="72655" y="2481815"/>
            <a:ext cx="1747287" cy="166931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IRB regulation does not apply </a:t>
            </a:r>
          </a:p>
        </p:txBody>
      </p:sp>
      <p:sp>
        <p:nvSpPr>
          <p:cNvPr id="29" name="TextBox 28">
            <a:extLst>
              <a:ext uri="{FF2B5EF4-FFF2-40B4-BE49-F238E27FC236}">
                <a16:creationId xmlns:a16="http://schemas.microsoft.com/office/drawing/2014/main" id="{878974C0-40CC-4247-A1C9-4184B5EE3D85}"/>
              </a:ext>
            </a:extLst>
          </p:cNvPr>
          <p:cNvSpPr txBox="1"/>
          <p:nvPr/>
        </p:nvSpPr>
        <p:spPr>
          <a:xfrm>
            <a:off x="5726962" y="1948429"/>
            <a:ext cx="146729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YES</a:t>
            </a:r>
          </a:p>
        </p:txBody>
      </p:sp>
      <p:sp>
        <p:nvSpPr>
          <p:cNvPr id="30" name="TextBox 29">
            <a:extLst>
              <a:ext uri="{FF2B5EF4-FFF2-40B4-BE49-F238E27FC236}">
                <a16:creationId xmlns:a16="http://schemas.microsoft.com/office/drawing/2014/main" id="{A47F92B1-B63E-4CF7-845A-B3AA304A7226}"/>
              </a:ext>
            </a:extLst>
          </p:cNvPr>
          <p:cNvSpPr txBox="1"/>
          <p:nvPr/>
        </p:nvSpPr>
        <p:spPr>
          <a:xfrm>
            <a:off x="5836389" y="4489612"/>
            <a:ext cx="146729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YES</a:t>
            </a:r>
          </a:p>
        </p:txBody>
      </p:sp>
      <p:sp>
        <p:nvSpPr>
          <p:cNvPr id="31" name="Arrow: Left 30">
            <a:extLst>
              <a:ext uri="{FF2B5EF4-FFF2-40B4-BE49-F238E27FC236}">
                <a16:creationId xmlns:a16="http://schemas.microsoft.com/office/drawing/2014/main" id="{F548F260-78AF-4130-AA98-FDCD5F767E61}"/>
              </a:ext>
            </a:extLst>
          </p:cNvPr>
          <p:cNvSpPr/>
          <p:nvPr/>
        </p:nvSpPr>
        <p:spPr>
          <a:xfrm>
            <a:off x="2933700" y="5740180"/>
            <a:ext cx="384545" cy="428491"/>
          </a:xfrm>
          <a:prstGeom prst="leftArrow">
            <a:avLst>
              <a:gd name="adj1" fmla="val 50000"/>
              <a:gd name="adj2" fmla="val 50000"/>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Left 31">
            <a:extLst>
              <a:ext uri="{FF2B5EF4-FFF2-40B4-BE49-F238E27FC236}">
                <a16:creationId xmlns:a16="http://schemas.microsoft.com/office/drawing/2014/main" id="{756881D2-451C-40BE-AD61-BB37B14704AF}"/>
              </a:ext>
            </a:extLst>
          </p:cNvPr>
          <p:cNvSpPr/>
          <p:nvPr/>
        </p:nvSpPr>
        <p:spPr>
          <a:xfrm rot="10800000">
            <a:off x="7941630" y="5740180"/>
            <a:ext cx="384545" cy="428491"/>
          </a:xfrm>
          <a:prstGeom prst="lef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BE9C650-4FC5-46AF-91D2-BB217B43E05A}"/>
              </a:ext>
            </a:extLst>
          </p:cNvPr>
          <p:cNvSpPr txBox="1"/>
          <p:nvPr/>
        </p:nvSpPr>
        <p:spPr>
          <a:xfrm>
            <a:off x="2232838" y="2630939"/>
            <a:ext cx="146729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NO</a:t>
            </a:r>
          </a:p>
        </p:txBody>
      </p:sp>
      <p:sp>
        <p:nvSpPr>
          <p:cNvPr id="37" name="TextBox 36">
            <a:extLst>
              <a:ext uri="{FF2B5EF4-FFF2-40B4-BE49-F238E27FC236}">
                <a16:creationId xmlns:a16="http://schemas.microsoft.com/office/drawing/2014/main" id="{EA095A09-3A14-4FC3-8ADE-0F17C0E1EC40}"/>
              </a:ext>
            </a:extLst>
          </p:cNvPr>
          <p:cNvSpPr txBox="1"/>
          <p:nvPr/>
        </p:nvSpPr>
        <p:spPr>
          <a:xfrm>
            <a:off x="2202715" y="313853"/>
            <a:ext cx="146729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NO</a:t>
            </a:r>
          </a:p>
        </p:txBody>
      </p:sp>
      <p:sp>
        <p:nvSpPr>
          <p:cNvPr id="41" name="TextBox 40">
            <a:extLst>
              <a:ext uri="{FF2B5EF4-FFF2-40B4-BE49-F238E27FC236}">
                <a16:creationId xmlns:a16="http://schemas.microsoft.com/office/drawing/2014/main" id="{C3FF767A-2E00-4582-B798-118CAAB7E020}"/>
              </a:ext>
            </a:extLst>
          </p:cNvPr>
          <p:cNvSpPr txBox="1"/>
          <p:nvPr/>
        </p:nvSpPr>
        <p:spPr>
          <a:xfrm>
            <a:off x="7995241" y="818707"/>
            <a:ext cx="4124103" cy="3693319"/>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Key Questions to Ask for Every Non-Exempt Human Subjects Study that Follows the 2018 Requirements: Determining Whether the §.114 Cooperative Research Provision Applies</a:t>
            </a:r>
          </a:p>
          <a:p>
            <a:endParaRPr lang="en-US" dirty="0"/>
          </a:p>
        </p:txBody>
      </p:sp>
    </p:spTree>
    <p:extLst>
      <p:ext uri="{BB962C8B-B14F-4D97-AF65-F5344CB8AC3E}">
        <p14:creationId xmlns:p14="http://schemas.microsoft.com/office/powerpoint/2010/main" val="3517407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819F-F958-4BE4-996B-99D0DB334D73}"/>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7F5C9704-C678-41E0-9082-677936708C0A}"/>
              </a:ext>
            </a:extLst>
          </p:cNvPr>
          <p:cNvSpPr>
            <a:spLocks noGrp="1"/>
          </p:cNvSpPr>
          <p:nvPr>
            <p:ph idx="1"/>
          </p:nvPr>
        </p:nvSpPr>
        <p:spPr/>
        <p:txBody>
          <a:bodyPr>
            <a:normAutofit fontScale="77500" lnSpcReduction="20000"/>
          </a:bodyPr>
          <a:lstStyle/>
          <a:p>
            <a:r>
              <a:rPr lang="en-US" sz="3400" dirty="0"/>
              <a:t>VA supports use of a single IRB when it is possible regardless of whether the §.114 cooperative research provision applies to the research activity.   </a:t>
            </a:r>
          </a:p>
          <a:p>
            <a:r>
              <a:rPr lang="en-US" sz="3400" dirty="0"/>
              <a:t>The implementation of the §.114 cooperative research provisions is going to be an ongoing process among investigators, VA research offices, VA Central Office, other federal agencies, and the entire United States research regulated community.  </a:t>
            </a:r>
          </a:p>
          <a:p>
            <a:r>
              <a:rPr lang="en-US" sz="3400" dirty="0"/>
              <a:t>Communication is key.  Please contact ORD if you have questions about whether the single IRB requirement in the §.114 cooperative provisions applies to a multi-site VA study.</a:t>
            </a:r>
          </a:p>
          <a:p>
            <a:endParaRPr lang="en-US" dirty="0"/>
          </a:p>
          <a:p>
            <a:pPr marL="0" indent="0">
              <a:buNone/>
            </a:pPr>
            <a:r>
              <a:rPr lang="en-US" dirty="0"/>
              <a:t>.</a:t>
            </a:r>
          </a:p>
        </p:txBody>
      </p:sp>
    </p:spTree>
    <p:extLst>
      <p:ext uri="{BB962C8B-B14F-4D97-AF65-F5344CB8AC3E}">
        <p14:creationId xmlns:p14="http://schemas.microsoft.com/office/powerpoint/2010/main" val="340069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C9D9-2C4C-4FEA-B9BA-6FBF356CD35E}"/>
              </a:ext>
            </a:extLst>
          </p:cNvPr>
          <p:cNvSpPr>
            <a:spLocks noGrp="1"/>
          </p:cNvSpPr>
          <p:nvPr>
            <p:ph type="title"/>
          </p:nvPr>
        </p:nvSpPr>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92B7B15A-3E76-4CE3-ABF3-87E66227C888}"/>
              </a:ext>
            </a:extLst>
          </p:cNvPr>
          <p:cNvSpPr>
            <a:spLocks noGrp="1"/>
          </p:cNvSpPr>
          <p:nvPr>
            <p:ph idx="1"/>
          </p:nvPr>
        </p:nvSpPr>
        <p:spPr/>
        <p:txBody>
          <a:bodyPr>
            <a:normAutofit fontScale="92500" lnSpcReduction="10000"/>
          </a:bodyPr>
          <a:lstStyle/>
          <a:p>
            <a:pPr marL="0" indent="0">
              <a:buNone/>
            </a:pPr>
            <a:r>
              <a:rPr lang="en-US" sz="2800" dirty="0"/>
              <a:t>Presenters:</a:t>
            </a:r>
          </a:p>
          <a:p>
            <a:pPr marL="0" indent="0">
              <a:buNone/>
            </a:pPr>
            <a:r>
              <a:rPr lang="en-US" sz="2800" dirty="0"/>
              <a:t>C. Karen Jeans, PhD, CCRN, CIP at </a:t>
            </a:r>
            <a:r>
              <a:rPr lang="en-US" sz="2800" dirty="0">
                <a:hlinkClick r:id="rId2"/>
              </a:rPr>
              <a:t>c.karen.jeans@va.gov</a:t>
            </a:r>
            <a:endParaRPr lang="en-US" sz="2800" dirty="0"/>
          </a:p>
          <a:p>
            <a:pPr marL="0" indent="0">
              <a:buNone/>
            </a:pPr>
            <a:r>
              <a:rPr lang="en-US" sz="2800" dirty="0"/>
              <a:t>Sarah Rule, MPH, CCRP at </a:t>
            </a:r>
            <a:r>
              <a:rPr lang="en-US" sz="2800" dirty="0">
                <a:hlinkClick r:id="rId3"/>
              </a:rPr>
              <a:t>sarah.rule@va.gov</a:t>
            </a:r>
            <a:endParaRPr lang="en-US" sz="2800" dirty="0"/>
          </a:p>
          <a:p>
            <a:pPr marL="0" indent="0">
              <a:buNone/>
            </a:pPr>
            <a:endParaRPr lang="en-US" sz="2800" dirty="0"/>
          </a:p>
          <a:p>
            <a:pPr marL="0" indent="0">
              <a:buNone/>
            </a:pPr>
            <a:endParaRPr lang="en-US" sz="2800" dirty="0"/>
          </a:p>
          <a:p>
            <a:pPr marL="0" indent="0">
              <a:buNone/>
            </a:pPr>
            <a:r>
              <a:rPr lang="en-US" sz="2800" dirty="0"/>
              <a:t>Send Questions to: </a:t>
            </a:r>
          </a:p>
          <a:p>
            <a:pPr marL="0" indent="0">
              <a:buNone/>
            </a:pPr>
            <a:r>
              <a:rPr lang="en-US" sz="2800" dirty="0"/>
              <a:t>VHA IRB Reliance/Single IRB Exceptions Box at </a:t>
            </a:r>
            <a:r>
              <a:rPr lang="en-US" sz="2800" dirty="0">
                <a:hlinkClick r:id="rId4"/>
              </a:rPr>
              <a:t>IRBRelianceandSIRBExceptions@va.gov</a:t>
            </a:r>
            <a:r>
              <a:rPr lang="en-US" sz="2800" dirty="0"/>
              <a:t> </a:t>
            </a:r>
          </a:p>
          <a:p>
            <a:pPr marL="0" indent="0">
              <a:buNone/>
            </a:pPr>
            <a:endParaRPr lang="en-US" sz="2800" dirty="0"/>
          </a:p>
          <a:p>
            <a:pPr marL="0" indent="0">
              <a:buNone/>
            </a:pPr>
            <a:r>
              <a:rPr lang="en-US" sz="2800" dirty="0"/>
              <a:t>VHA ORD Regulatory Box at </a:t>
            </a:r>
            <a:r>
              <a:rPr lang="en-US" sz="2800" dirty="0">
                <a:hlinkClick r:id="rId5"/>
              </a:rPr>
              <a:t>vhacoordregulatory@va.gov</a:t>
            </a:r>
            <a:r>
              <a:rPr lang="en-US" sz="2800" dirty="0"/>
              <a:t>.</a:t>
            </a:r>
          </a:p>
          <a:p>
            <a:pPr marL="0" indent="0">
              <a:buNone/>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627724C6-3B0A-4AA5-9391-E16CD5D37B9F}"/>
              </a:ext>
            </a:extLst>
          </p:cNvPr>
          <p:cNvSpPr>
            <a:spLocks noGrp="1"/>
          </p:cNvSpPr>
          <p:nvPr>
            <p:ph type="sldNum" sz="quarter" idx="4294967295"/>
          </p:nvPr>
        </p:nvSpPr>
        <p:spPr>
          <a:xfrm>
            <a:off x="9347200" y="6356350"/>
            <a:ext cx="2844800" cy="365125"/>
          </a:xfrm>
        </p:spPr>
        <p:txBody>
          <a:bodyPr/>
          <a:lstStyle/>
          <a:p>
            <a:fld id="{7F23D2E0-857C-45E7-8D49-73C280832387}" type="slidenum">
              <a:rPr lang="en-US" smtClean="0"/>
              <a:t>47</a:t>
            </a:fld>
            <a:endParaRPr lang="en-US" dirty="0"/>
          </a:p>
        </p:txBody>
      </p:sp>
    </p:spTree>
    <p:extLst>
      <p:ext uri="{BB962C8B-B14F-4D97-AF65-F5344CB8AC3E}">
        <p14:creationId xmlns:p14="http://schemas.microsoft.com/office/powerpoint/2010/main" val="391197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What the §.114 Cooperative Research Provision States (cont.)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rmAutofit fontScale="92500" lnSpcReduction="20000"/>
          </a:bodyPr>
          <a:lstStyle/>
          <a:p>
            <a:pPr marL="0" indent="0">
              <a:buNone/>
            </a:pPr>
            <a:r>
              <a:rPr lang="en-US" b="1" dirty="0"/>
              <a:t>(2)</a:t>
            </a:r>
            <a:r>
              <a:rPr lang="en-US" dirty="0"/>
              <a:t> The following research is </a:t>
            </a:r>
            <a:r>
              <a:rPr lang="en-US" b="1" dirty="0"/>
              <a:t>NOT</a:t>
            </a:r>
            <a:r>
              <a:rPr lang="en-US" dirty="0"/>
              <a:t> subject to this provision: </a:t>
            </a:r>
          </a:p>
          <a:p>
            <a:pPr marL="0" indent="0">
              <a:buNone/>
            </a:pPr>
            <a:r>
              <a:rPr lang="en-US" b="1" dirty="0"/>
              <a:t>	(i)</a:t>
            </a:r>
            <a:r>
              <a:rPr lang="en-US" dirty="0"/>
              <a:t> Cooperative research for which more than single IRB review is </a:t>
            </a:r>
            <a:r>
              <a:rPr lang="en-US" b="1" dirty="0"/>
              <a:t>required by law </a:t>
            </a:r>
            <a:r>
              <a:rPr lang="en-US" dirty="0"/>
              <a:t>(including tribal law passed by the official governing body of an American Indian or Alaska Native tribe); or 	</a:t>
            </a:r>
          </a:p>
          <a:p>
            <a:pPr marL="0" indent="0">
              <a:buNone/>
            </a:pPr>
            <a:r>
              <a:rPr lang="en-US" b="1" dirty="0"/>
              <a:t>	(ii)</a:t>
            </a:r>
            <a:r>
              <a:rPr lang="en-US" dirty="0"/>
              <a:t> </a:t>
            </a:r>
            <a:r>
              <a:rPr lang="en-US" b="1" i="1" dirty="0"/>
              <a:t>Research for which any </a:t>
            </a:r>
            <a:r>
              <a:rPr lang="en-US" b="1" i="1" dirty="0">
                <a:solidFill>
                  <a:srgbClr val="FF0000"/>
                </a:solidFill>
              </a:rPr>
              <a:t>Federal department or agency</a:t>
            </a:r>
            <a:r>
              <a:rPr lang="en-US" b="1" i="1" dirty="0"/>
              <a:t> supporting or conducting the research determines and documents that the use of a single IRB is not appropriate for the particular context. </a:t>
            </a:r>
          </a:p>
          <a:p>
            <a:endParaRPr lang="en-US"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5</a:t>
            </a:fld>
            <a:endParaRPr lang="en-US" dirty="0"/>
          </a:p>
        </p:txBody>
      </p:sp>
    </p:spTree>
    <p:extLst>
      <p:ext uri="{BB962C8B-B14F-4D97-AF65-F5344CB8AC3E}">
        <p14:creationId xmlns:p14="http://schemas.microsoft.com/office/powerpoint/2010/main" val="15883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DCFE-18D9-4DC0-92BD-AA09B2F3E612}"/>
              </a:ext>
            </a:extLst>
          </p:cNvPr>
          <p:cNvSpPr>
            <a:spLocks noGrp="1"/>
          </p:cNvSpPr>
          <p:nvPr>
            <p:ph type="title"/>
          </p:nvPr>
        </p:nvSpPr>
        <p:spPr/>
        <p:txBody>
          <a:bodyPr/>
          <a:lstStyle/>
          <a:p>
            <a:r>
              <a:rPr lang="en-US" dirty="0"/>
              <a:t>What Does This Mean?</a:t>
            </a:r>
          </a:p>
        </p:txBody>
      </p:sp>
      <p:sp>
        <p:nvSpPr>
          <p:cNvPr id="3" name="Slide Number Placeholder 2">
            <a:extLst>
              <a:ext uri="{FF2B5EF4-FFF2-40B4-BE49-F238E27FC236}">
                <a16:creationId xmlns:a16="http://schemas.microsoft.com/office/drawing/2014/main" id="{3A775D9A-4F6C-4C33-ACCE-59B9047F117A}"/>
              </a:ext>
            </a:extLst>
          </p:cNvPr>
          <p:cNvSpPr>
            <a:spLocks noGrp="1"/>
          </p:cNvSpPr>
          <p:nvPr>
            <p:ph type="sldNum" sz="quarter" idx="12"/>
          </p:nvPr>
        </p:nvSpPr>
        <p:spPr/>
        <p:txBody>
          <a:bodyPr/>
          <a:lstStyle/>
          <a:p>
            <a:fld id="{7F23D2E0-857C-45E7-8D49-73C280832387}" type="slidenum">
              <a:rPr lang="en-US" smtClean="0"/>
              <a:t>6</a:t>
            </a:fld>
            <a:endParaRPr lang="en-US" dirty="0"/>
          </a:p>
        </p:txBody>
      </p:sp>
    </p:spTree>
    <p:extLst>
      <p:ext uri="{BB962C8B-B14F-4D97-AF65-F5344CB8AC3E}">
        <p14:creationId xmlns:p14="http://schemas.microsoft.com/office/powerpoint/2010/main" val="3725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E1B-FA4D-4AB8-BDB6-30625BCED5E7}"/>
              </a:ext>
            </a:extLst>
          </p:cNvPr>
          <p:cNvSpPr>
            <a:spLocks noGrp="1"/>
          </p:cNvSpPr>
          <p:nvPr>
            <p:ph type="title"/>
          </p:nvPr>
        </p:nvSpPr>
        <p:spPr>
          <a:xfrm>
            <a:off x="609600" y="355031"/>
            <a:ext cx="10972800" cy="1143000"/>
          </a:xfrm>
        </p:spPr>
        <p:txBody>
          <a:bodyPr>
            <a:normAutofit fontScale="90000"/>
          </a:bodyPr>
          <a:lstStyle/>
          <a:p>
            <a:r>
              <a:rPr lang="en-US" dirty="0"/>
              <a:t>When Does the Single IRB Requirement Apply to Human Subjects Research in the United States?</a:t>
            </a:r>
          </a:p>
        </p:txBody>
      </p:sp>
      <p:sp>
        <p:nvSpPr>
          <p:cNvPr id="3" name="Content Placeholder 2">
            <a:extLst>
              <a:ext uri="{FF2B5EF4-FFF2-40B4-BE49-F238E27FC236}">
                <a16:creationId xmlns:a16="http://schemas.microsoft.com/office/drawing/2014/main" id="{C5F82CED-21E2-4DCC-83DA-C38FAED5AE7A}"/>
              </a:ext>
            </a:extLst>
          </p:cNvPr>
          <p:cNvSpPr>
            <a:spLocks noGrp="1"/>
          </p:cNvSpPr>
          <p:nvPr>
            <p:ph idx="1"/>
          </p:nvPr>
        </p:nvSpPr>
        <p:spPr/>
        <p:txBody>
          <a:bodyPr/>
          <a:lstStyle/>
          <a:p>
            <a:pPr marL="0" indent="0">
              <a:buNone/>
            </a:pPr>
            <a:r>
              <a:rPr lang="en-US" dirty="0"/>
              <a:t> </a:t>
            </a:r>
          </a:p>
        </p:txBody>
      </p:sp>
      <p:sp>
        <p:nvSpPr>
          <p:cNvPr id="6" name="Oval 5">
            <a:extLst>
              <a:ext uri="{FF2B5EF4-FFF2-40B4-BE49-F238E27FC236}">
                <a16:creationId xmlns:a16="http://schemas.microsoft.com/office/drawing/2014/main" id="{87EA5530-7736-4359-AFF7-0EF6E7E112C0}"/>
              </a:ext>
            </a:extLst>
          </p:cNvPr>
          <p:cNvSpPr/>
          <p:nvPr/>
        </p:nvSpPr>
        <p:spPr>
          <a:xfrm>
            <a:off x="102782" y="2115879"/>
            <a:ext cx="5400506" cy="4635795"/>
          </a:xfrm>
          <a:prstGeom prst="ellipse">
            <a:avLst/>
          </a:prstGeom>
          <a:solidFill>
            <a:schemeClr val="tx2">
              <a:lumMod val="40000"/>
              <a:lumOff val="6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47311FA-0C78-487C-A6B1-3C3F93DD1523}"/>
              </a:ext>
            </a:extLst>
          </p:cNvPr>
          <p:cNvSpPr/>
          <p:nvPr/>
        </p:nvSpPr>
        <p:spPr>
          <a:xfrm>
            <a:off x="3455582" y="1987919"/>
            <a:ext cx="8495414" cy="4763755"/>
          </a:xfrm>
          <a:prstGeom prst="ellipse">
            <a:avLst/>
          </a:prstGeom>
          <a:solidFill>
            <a:schemeClr val="bg1"/>
          </a:solidFill>
          <a:ln w="254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0FDB18C-C9F1-4B50-A00E-5C41E1070D22}"/>
                  </a:ext>
                </a:extLst>
              </p14:cNvPr>
              <p14:cNvContentPartPr/>
              <p14:nvPr/>
            </p14:nvContentPartPr>
            <p14:xfrm>
              <a:off x="4847894" y="3285092"/>
              <a:ext cx="360" cy="360"/>
            </p14:xfrm>
          </p:contentPart>
        </mc:Choice>
        <mc:Fallback xmlns="">
          <p:pic>
            <p:nvPicPr>
              <p:cNvPr id="11" name="Ink 10">
                <a:extLst>
                  <a:ext uri="{FF2B5EF4-FFF2-40B4-BE49-F238E27FC236}">
                    <a16:creationId xmlns:a16="http://schemas.microsoft.com/office/drawing/2014/main" id="{00FDB18C-C9F1-4B50-A00E-5C41E1070D22}"/>
                  </a:ext>
                </a:extLst>
              </p:cNvPr>
              <p:cNvPicPr/>
              <p:nvPr/>
            </p:nvPicPr>
            <p:blipFill>
              <a:blip r:embed="rId3"/>
              <a:stretch>
                <a:fillRect/>
              </a:stretch>
            </p:blipFill>
            <p:spPr>
              <a:xfrm>
                <a:off x="4830254" y="3267452"/>
                <a:ext cx="36000" cy="36000"/>
              </a:xfrm>
              <a:prstGeom prst="rect">
                <a:avLst/>
              </a:prstGeom>
            </p:spPr>
          </p:pic>
        </mc:Fallback>
      </mc:AlternateContent>
      <p:sp>
        <p:nvSpPr>
          <p:cNvPr id="14" name="TextBox 13">
            <a:extLst>
              <a:ext uri="{FF2B5EF4-FFF2-40B4-BE49-F238E27FC236}">
                <a16:creationId xmlns:a16="http://schemas.microsoft.com/office/drawing/2014/main" id="{7745F36C-3E85-46A1-A69F-BEE68951A1C6}"/>
              </a:ext>
            </a:extLst>
          </p:cNvPr>
          <p:cNvSpPr txBox="1"/>
          <p:nvPr/>
        </p:nvSpPr>
        <p:spPr>
          <a:xfrm>
            <a:off x="7297511" y="3886774"/>
            <a:ext cx="388088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Human Subjects Research Conducted in the United States</a:t>
            </a:r>
          </a:p>
        </p:txBody>
      </p:sp>
      <p:sp>
        <p:nvSpPr>
          <p:cNvPr id="15" name="TextBox 14">
            <a:extLst>
              <a:ext uri="{FF2B5EF4-FFF2-40B4-BE49-F238E27FC236}">
                <a16:creationId xmlns:a16="http://schemas.microsoft.com/office/drawing/2014/main" id="{A93A6FD5-D3E6-48D1-8F09-8E2F26C47334}"/>
              </a:ext>
            </a:extLst>
          </p:cNvPr>
          <p:cNvSpPr txBox="1"/>
          <p:nvPr/>
        </p:nvSpPr>
        <p:spPr>
          <a:xfrm>
            <a:off x="623122" y="3136605"/>
            <a:ext cx="261206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Federally Conducted or Supported Human Subjects Research in the United States</a:t>
            </a:r>
          </a:p>
        </p:txBody>
      </p:sp>
      <p:sp>
        <p:nvSpPr>
          <p:cNvPr id="16" name="Oval 15">
            <a:extLst>
              <a:ext uri="{FF2B5EF4-FFF2-40B4-BE49-F238E27FC236}">
                <a16:creationId xmlns:a16="http://schemas.microsoft.com/office/drawing/2014/main" id="{9478DBE4-B346-4E76-B7C9-F24D1CB1BCEE}"/>
              </a:ext>
            </a:extLst>
          </p:cNvPr>
          <p:cNvSpPr/>
          <p:nvPr/>
        </p:nvSpPr>
        <p:spPr>
          <a:xfrm>
            <a:off x="3157871" y="2721936"/>
            <a:ext cx="3430114" cy="3450294"/>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1923FBB-3323-4617-BB0E-5AECB73A676E}"/>
              </a:ext>
            </a:extLst>
          </p:cNvPr>
          <p:cNvSpPr txBox="1"/>
          <p:nvPr/>
        </p:nvSpPr>
        <p:spPr>
          <a:xfrm>
            <a:off x="3455581" y="3502297"/>
            <a:ext cx="2979830" cy="1754326"/>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All Federally Conducted or Supported </a:t>
            </a:r>
            <a:r>
              <a:rPr lang="en-US" b="1" u="sng" dirty="0">
                <a:latin typeface="Arial" panose="020B0604020202020204" pitchFamily="34" charset="0"/>
                <a:cs typeface="Arial" panose="020B0604020202020204" pitchFamily="34" charset="0"/>
              </a:rPr>
              <a:t>Non-Exempt </a:t>
            </a:r>
            <a:r>
              <a:rPr lang="en-US" b="1" dirty="0">
                <a:latin typeface="Arial" panose="020B0604020202020204" pitchFamily="34" charset="0"/>
                <a:cs typeface="Arial" panose="020B0604020202020204" pitchFamily="34" charset="0"/>
              </a:rPr>
              <a:t>Human Subjects Research in the United States </a:t>
            </a:r>
            <a:r>
              <a:rPr lang="en-US" b="1" u="sng" dirty="0">
                <a:latin typeface="Arial" panose="020B0604020202020204" pitchFamily="34" charset="0"/>
                <a:cs typeface="Arial" panose="020B0604020202020204" pitchFamily="34" charset="0"/>
              </a:rPr>
              <a:t>Engaging More than One (1) Institution**</a:t>
            </a:r>
          </a:p>
        </p:txBody>
      </p:sp>
      <p:sp>
        <p:nvSpPr>
          <p:cNvPr id="19" name="Arrow: Down 18">
            <a:extLst>
              <a:ext uri="{FF2B5EF4-FFF2-40B4-BE49-F238E27FC236}">
                <a16:creationId xmlns:a16="http://schemas.microsoft.com/office/drawing/2014/main" id="{902778C5-97B0-43E9-B7A7-42E10EDA028A}"/>
              </a:ext>
            </a:extLst>
          </p:cNvPr>
          <p:cNvSpPr/>
          <p:nvPr/>
        </p:nvSpPr>
        <p:spPr>
          <a:xfrm rot="3461003">
            <a:off x="6169653" y="1440099"/>
            <a:ext cx="2539541" cy="2627508"/>
          </a:xfrm>
          <a:prstGeom prst="down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501614-C941-43E2-A9C7-1CDA64E023C7}"/>
              </a:ext>
            </a:extLst>
          </p:cNvPr>
          <p:cNvSpPr txBox="1"/>
          <p:nvPr/>
        </p:nvSpPr>
        <p:spPr>
          <a:xfrm rot="19709959">
            <a:off x="6605137" y="2080682"/>
            <a:ext cx="2101651" cy="1015663"/>
          </a:xfrm>
          <a:prstGeom prst="rect">
            <a:avLst/>
          </a:prstGeom>
          <a:noFill/>
        </p:spPr>
        <p:txBody>
          <a:bodyPr wrap="square" rtlCol="0">
            <a:spAutoFit/>
          </a:bodyPr>
          <a:lstStyle/>
          <a:p>
            <a:r>
              <a:rPr lang="en-US" sz="2000" b="1" i="1" dirty="0"/>
              <a:t>Single IRB Required Unless Exception Applies</a:t>
            </a:r>
          </a:p>
        </p:txBody>
      </p:sp>
    </p:spTree>
    <p:extLst>
      <p:ext uri="{BB962C8B-B14F-4D97-AF65-F5344CB8AC3E}">
        <p14:creationId xmlns:p14="http://schemas.microsoft.com/office/powerpoint/2010/main" val="244096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E1B-FA4D-4AB8-BDB6-30625BCED5E7}"/>
              </a:ext>
            </a:extLst>
          </p:cNvPr>
          <p:cNvSpPr>
            <a:spLocks noGrp="1"/>
          </p:cNvSpPr>
          <p:nvPr>
            <p:ph type="title"/>
          </p:nvPr>
        </p:nvSpPr>
        <p:spPr/>
        <p:txBody>
          <a:bodyPr>
            <a:noAutofit/>
          </a:bodyPr>
          <a:lstStyle/>
          <a:p>
            <a:r>
              <a:rPr lang="en-US" sz="2800" dirty="0"/>
              <a:t>When Does the Single IRB Requirement Apply to Human Subjects Research that are Conducted or Supported by the VA? </a:t>
            </a:r>
          </a:p>
        </p:txBody>
      </p:sp>
      <p:sp>
        <p:nvSpPr>
          <p:cNvPr id="3" name="Content Placeholder 2">
            <a:extLst>
              <a:ext uri="{FF2B5EF4-FFF2-40B4-BE49-F238E27FC236}">
                <a16:creationId xmlns:a16="http://schemas.microsoft.com/office/drawing/2014/main" id="{C5F82CED-21E2-4DCC-83DA-C38FAED5AE7A}"/>
              </a:ext>
            </a:extLst>
          </p:cNvPr>
          <p:cNvSpPr>
            <a:spLocks noGrp="1"/>
          </p:cNvSpPr>
          <p:nvPr>
            <p:ph idx="1"/>
          </p:nvPr>
        </p:nvSpPr>
        <p:spPr/>
        <p:txBody>
          <a:bodyPr/>
          <a:lstStyle/>
          <a:p>
            <a:pPr marL="0" indent="0">
              <a:buNone/>
            </a:pPr>
            <a:r>
              <a:rPr lang="en-US" dirty="0"/>
              <a:t> </a:t>
            </a: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0FDB18C-C9F1-4B50-A00E-5C41E1070D22}"/>
                  </a:ext>
                </a:extLst>
              </p14:cNvPr>
              <p14:cNvContentPartPr/>
              <p14:nvPr/>
            </p14:nvContentPartPr>
            <p14:xfrm>
              <a:off x="4847894" y="3285092"/>
              <a:ext cx="360" cy="360"/>
            </p14:xfrm>
          </p:contentPart>
        </mc:Choice>
        <mc:Fallback xmlns="">
          <p:pic>
            <p:nvPicPr>
              <p:cNvPr id="11" name="Ink 10">
                <a:extLst>
                  <a:ext uri="{FF2B5EF4-FFF2-40B4-BE49-F238E27FC236}">
                    <a16:creationId xmlns:a16="http://schemas.microsoft.com/office/drawing/2014/main" id="{00FDB18C-C9F1-4B50-A00E-5C41E1070D22}"/>
                  </a:ext>
                </a:extLst>
              </p:cNvPr>
              <p:cNvPicPr/>
              <p:nvPr/>
            </p:nvPicPr>
            <p:blipFill>
              <a:blip r:embed="rId3"/>
              <a:stretch>
                <a:fillRect/>
              </a:stretch>
            </p:blipFill>
            <p:spPr>
              <a:xfrm>
                <a:off x="4830254" y="3267452"/>
                <a:ext cx="36000" cy="36000"/>
              </a:xfrm>
              <a:prstGeom prst="rect">
                <a:avLst/>
              </a:prstGeom>
            </p:spPr>
          </p:pic>
        </mc:Fallback>
      </mc:AlternateContent>
      <p:sp>
        <p:nvSpPr>
          <p:cNvPr id="5" name="Oval 4">
            <a:extLst>
              <a:ext uri="{FF2B5EF4-FFF2-40B4-BE49-F238E27FC236}">
                <a16:creationId xmlns:a16="http://schemas.microsoft.com/office/drawing/2014/main" id="{D6C7D18E-F120-4916-B56F-686EA75A78C8}"/>
              </a:ext>
            </a:extLst>
          </p:cNvPr>
          <p:cNvSpPr/>
          <p:nvPr/>
        </p:nvSpPr>
        <p:spPr>
          <a:xfrm>
            <a:off x="503068" y="1646266"/>
            <a:ext cx="10594831" cy="497784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a:extLst>
              <a:ext uri="{FF2B5EF4-FFF2-40B4-BE49-F238E27FC236}">
                <a16:creationId xmlns:a16="http://schemas.microsoft.com/office/drawing/2014/main" id="{8E2339C3-9D8F-4585-B025-B14992727EBC}"/>
              </a:ext>
            </a:extLst>
          </p:cNvPr>
          <p:cNvSpPr txBox="1"/>
          <p:nvPr/>
        </p:nvSpPr>
        <p:spPr>
          <a:xfrm>
            <a:off x="555054" y="3429000"/>
            <a:ext cx="2901057" cy="156966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All VA Exempt and Non-Exempt Human Subjects Research</a:t>
            </a:r>
          </a:p>
        </p:txBody>
      </p:sp>
      <p:sp>
        <p:nvSpPr>
          <p:cNvPr id="9" name="Oval 8">
            <a:extLst>
              <a:ext uri="{FF2B5EF4-FFF2-40B4-BE49-F238E27FC236}">
                <a16:creationId xmlns:a16="http://schemas.microsoft.com/office/drawing/2014/main" id="{3C3A9EFB-8A0E-47AA-93E9-9061A8E7301A}"/>
              </a:ext>
            </a:extLst>
          </p:cNvPr>
          <p:cNvSpPr/>
          <p:nvPr/>
        </p:nvSpPr>
        <p:spPr>
          <a:xfrm>
            <a:off x="3456111" y="1765004"/>
            <a:ext cx="6887930" cy="43288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0C32BF5-8470-4633-B647-5FB33B93F58D}"/>
              </a:ext>
            </a:extLst>
          </p:cNvPr>
          <p:cNvSpPr txBox="1"/>
          <p:nvPr/>
        </p:nvSpPr>
        <p:spPr>
          <a:xfrm>
            <a:off x="4964685" y="2080772"/>
            <a:ext cx="4242803" cy="338554"/>
          </a:xfrm>
          <a:prstGeom prst="rect">
            <a:avLst/>
          </a:prstGeom>
          <a:noFill/>
        </p:spPr>
        <p:txBody>
          <a:bodyPr wrap="square" rtlCol="0">
            <a:spAutoFit/>
          </a:bodyPr>
          <a:lstStyle/>
          <a:p>
            <a:r>
              <a:rPr lang="en-US" sz="1600" b="1" dirty="0"/>
              <a:t>All VA Non-Exempt Human Subjects Research</a:t>
            </a:r>
          </a:p>
        </p:txBody>
      </p:sp>
      <p:sp>
        <p:nvSpPr>
          <p:cNvPr id="12" name="Oval 11">
            <a:extLst>
              <a:ext uri="{FF2B5EF4-FFF2-40B4-BE49-F238E27FC236}">
                <a16:creationId xmlns:a16="http://schemas.microsoft.com/office/drawing/2014/main" id="{22718EBC-49E9-40E0-A426-BCAC7C095133}"/>
              </a:ext>
            </a:extLst>
          </p:cNvPr>
          <p:cNvSpPr/>
          <p:nvPr/>
        </p:nvSpPr>
        <p:spPr>
          <a:xfrm>
            <a:off x="3854907" y="2486280"/>
            <a:ext cx="6090337" cy="35406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1D67FD6-26F0-4528-A26B-6DC053330D64}"/>
              </a:ext>
            </a:extLst>
          </p:cNvPr>
          <p:cNvSpPr txBox="1"/>
          <p:nvPr/>
        </p:nvSpPr>
        <p:spPr>
          <a:xfrm>
            <a:off x="5061318" y="2748632"/>
            <a:ext cx="3827500" cy="830997"/>
          </a:xfrm>
          <a:prstGeom prst="rect">
            <a:avLst/>
          </a:prstGeom>
          <a:noFill/>
        </p:spPr>
        <p:txBody>
          <a:bodyPr wrap="square" rtlCol="0">
            <a:spAutoFit/>
          </a:bodyPr>
          <a:lstStyle/>
          <a:p>
            <a:r>
              <a:rPr lang="en-US" sz="1600" b="1" dirty="0"/>
              <a:t>All VA Non-Exempt Human Subjects Research With More than One Institution Engaged</a:t>
            </a:r>
          </a:p>
        </p:txBody>
      </p:sp>
      <p:sp>
        <p:nvSpPr>
          <p:cNvPr id="17" name="Oval 16">
            <a:extLst>
              <a:ext uri="{FF2B5EF4-FFF2-40B4-BE49-F238E27FC236}">
                <a16:creationId xmlns:a16="http://schemas.microsoft.com/office/drawing/2014/main" id="{E3CA9AEB-3D0F-4D46-BA38-1E0F25FFB917}"/>
              </a:ext>
            </a:extLst>
          </p:cNvPr>
          <p:cNvSpPr/>
          <p:nvPr/>
        </p:nvSpPr>
        <p:spPr>
          <a:xfrm>
            <a:off x="4351596" y="3429000"/>
            <a:ext cx="5000056" cy="2404826"/>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C95D6E8-93F1-4A8F-B471-09FE9B5FA4D6}"/>
              </a:ext>
            </a:extLst>
          </p:cNvPr>
          <p:cNvSpPr txBox="1"/>
          <p:nvPr/>
        </p:nvSpPr>
        <p:spPr>
          <a:xfrm>
            <a:off x="4750789" y="3815072"/>
            <a:ext cx="4008475" cy="1815882"/>
          </a:xfrm>
          <a:prstGeom prst="rect">
            <a:avLst/>
          </a:prstGeom>
          <a:noFill/>
        </p:spPr>
        <p:txBody>
          <a:bodyPr wrap="square" rtlCol="0">
            <a:spAutoFit/>
          </a:bodyPr>
          <a:lstStyle/>
          <a:p>
            <a:pPr algn="ctr"/>
            <a:r>
              <a:rPr lang="en-US" sz="1600" b="1" dirty="0"/>
              <a:t>All VA Non-Exempt Human Subjects Research With More than One Institution Engaged and the Other Institution(s) is a Federal Institution (including another VA Facility) or the other non-Federal Institution(s) is a Recipient of Federal Government Funding or Support for that Research Activity</a:t>
            </a:r>
          </a:p>
        </p:txBody>
      </p:sp>
      <p:sp>
        <p:nvSpPr>
          <p:cNvPr id="22" name="Arrow: Right 21">
            <a:extLst>
              <a:ext uri="{FF2B5EF4-FFF2-40B4-BE49-F238E27FC236}">
                <a16:creationId xmlns:a16="http://schemas.microsoft.com/office/drawing/2014/main" id="{C6924737-29D5-410C-B25C-6A065238ED05}"/>
              </a:ext>
            </a:extLst>
          </p:cNvPr>
          <p:cNvSpPr/>
          <p:nvPr/>
        </p:nvSpPr>
        <p:spPr>
          <a:xfrm rot="10800000">
            <a:off x="8777701" y="3416351"/>
            <a:ext cx="3328463" cy="2519916"/>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5BB52E32-821C-49C1-95DB-EE1CBF0ED3C2}"/>
              </a:ext>
            </a:extLst>
          </p:cNvPr>
          <p:cNvSpPr txBox="1"/>
          <p:nvPr/>
        </p:nvSpPr>
        <p:spPr>
          <a:xfrm>
            <a:off x="9302717" y="4031248"/>
            <a:ext cx="2880240" cy="1200329"/>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Single IRB Required Unless Exception Applies</a:t>
            </a:r>
          </a:p>
        </p:txBody>
      </p:sp>
    </p:spTree>
    <p:extLst>
      <p:ext uri="{BB962C8B-B14F-4D97-AF65-F5344CB8AC3E}">
        <p14:creationId xmlns:p14="http://schemas.microsoft.com/office/powerpoint/2010/main" val="324960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8C4BC4-DF80-4262-A224-727626443079}"/>
              </a:ext>
            </a:extLst>
          </p:cNvPr>
          <p:cNvSpPr>
            <a:spLocks noGrp="1"/>
          </p:cNvSpPr>
          <p:nvPr>
            <p:ph type="title"/>
          </p:nvPr>
        </p:nvSpPr>
        <p:spPr/>
        <p:txBody>
          <a:bodyPr>
            <a:normAutofit/>
          </a:bodyPr>
          <a:lstStyle/>
          <a:p>
            <a:r>
              <a:rPr lang="en-US" sz="3000" dirty="0"/>
              <a:t>Evaluating when the Single IRB Requirement Applies in VA: </a:t>
            </a:r>
            <a:br>
              <a:rPr lang="en-US" sz="3000" dirty="0"/>
            </a:br>
            <a:r>
              <a:rPr lang="en-US" sz="3000" dirty="0"/>
              <a:t>When the VA Research Activity is Exempt - - - - -</a:t>
            </a:r>
          </a:p>
        </p:txBody>
      </p:sp>
      <p:sp>
        <p:nvSpPr>
          <p:cNvPr id="11" name="Content Placeholder 10">
            <a:extLst>
              <a:ext uri="{FF2B5EF4-FFF2-40B4-BE49-F238E27FC236}">
                <a16:creationId xmlns:a16="http://schemas.microsoft.com/office/drawing/2014/main" id="{8584FF60-0790-480E-981B-DFD8E65E6036}"/>
              </a:ext>
            </a:extLst>
          </p:cNvPr>
          <p:cNvSpPr>
            <a:spLocks noGrp="1"/>
          </p:cNvSpPr>
          <p:nvPr>
            <p:ph sz="half" idx="2"/>
          </p:nvPr>
        </p:nvSpPr>
        <p:spPr>
          <a:xfrm>
            <a:off x="6502524" y="1901271"/>
            <a:ext cx="4959374" cy="4130778"/>
          </a:xfrm>
        </p:spPr>
        <p:txBody>
          <a:bodyPr>
            <a:normAutofit/>
          </a:bodyPr>
          <a:lstStyle/>
          <a:p>
            <a:pPr marL="0" indent="0" algn="ctr">
              <a:buNone/>
            </a:pPr>
            <a:r>
              <a:rPr lang="en-US" sz="3200" dirty="0"/>
              <a:t>The Single IRB Requirement in the 2018 Requirements (revised Common Rule) </a:t>
            </a:r>
            <a:r>
              <a:rPr lang="en-US" sz="3200" b="1" u="sng" dirty="0"/>
              <a:t>does not apply</a:t>
            </a:r>
            <a:r>
              <a:rPr lang="en-US" sz="3200" dirty="0"/>
              <a:t> to exempt research activities. </a:t>
            </a:r>
          </a:p>
        </p:txBody>
      </p:sp>
      <p:pic>
        <p:nvPicPr>
          <p:cNvPr id="12" name="Content Placeholder 11">
            <a:extLst>
              <a:ext uri="{FF2B5EF4-FFF2-40B4-BE49-F238E27FC236}">
                <a16:creationId xmlns:a16="http://schemas.microsoft.com/office/drawing/2014/main" id="{E383B7AA-C2F9-40C6-83EF-FDAFC23C83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6486" y="1656721"/>
            <a:ext cx="4959374" cy="4733446"/>
          </a:xfrm>
          <a:prstGeom prst="rect">
            <a:avLst/>
          </a:prstGeom>
        </p:spPr>
      </p:pic>
    </p:spTree>
    <p:extLst>
      <p:ext uri="{BB962C8B-B14F-4D97-AF65-F5344CB8AC3E}">
        <p14:creationId xmlns:p14="http://schemas.microsoft.com/office/powerpoint/2010/main" val="175942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5799</TotalTime>
  <Words>4069</Words>
  <Application>Microsoft Office PowerPoint</Application>
  <PresentationFormat>Widescreen</PresentationFormat>
  <Paragraphs>406</Paragraphs>
  <Slides>47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VA’s Implementation of the Single IRB “Mandate” in the 2018 Requirements (the Revised Common Rule):  What You Need to Know and Do  Office of Research Protections, Policy, &amp; Education VHA Office of Research and Development Department of Veterans Affairs                           January 22, 2020                         </vt:lpstr>
      <vt:lpstr>Objectives</vt:lpstr>
      <vt:lpstr>Where are we?</vt:lpstr>
      <vt:lpstr>What the §.114 Cooperative Research Provision States</vt:lpstr>
      <vt:lpstr>What the §.114 Cooperative Research Provision States (cont.)</vt:lpstr>
      <vt:lpstr>What Does This Mean?</vt:lpstr>
      <vt:lpstr>When Does the Single IRB Requirement Apply to Human Subjects Research in the United States?</vt:lpstr>
      <vt:lpstr>When Does the Single IRB Requirement Apply to Human Subjects Research that are Conducted or Supported by the VA? </vt:lpstr>
      <vt:lpstr>Evaluating when the Single IRB Requirement Applies in VA:  When the VA Research Activity is Exempt - - - - -</vt:lpstr>
      <vt:lpstr>Poll #1: </vt:lpstr>
      <vt:lpstr>Poll #1: Answer &amp; Rationale </vt:lpstr>
      <vt:lpstr>Let’s Go Back to Poll #1: Answer &amp; Rationale </vt:lpstr>
      <vt:lpstr>Why is a Single IRB Not Always Required When a VA Facility is Conducting a          Non-Exempt Human Subjects Research Activity with Another Institution Engaged in the Research?</vt:lpstr>
      <vt:lpstr>Poll #2: Applying the Single IRB Requirement</vt:lpstr>
      <vt:lpstr>Poll #2: Applying the Single IRB Requirement</vt:lpstr>
      <vt:lpstr>Poll #3: Applying the Single IRB Requirement</vt:lpstr>
      <vt:lpstr>Poll #3: Applying the Single IRB Requirement</vt:lpstr>
      <vt:lpstr>ORD’s Key Mechanisms for Funding or Supporting Human Subjects Research:  Implications for Evaluating When the Single IRB Requirement Applies Unless an Exception Applies</vt:lpstr>
      <vt:lpstr>Implementing the Single IRB Requirement</vt:lpstr>
      <vt:lpstr>ORD’s Data Request Sent on January 2, 2020:  Implementation of the §.114 Cooperative Research Provision in VA Research</vt:lpstr>
      <vt:lpstr>ORD’s Data Request Sent on January 2, 2020:  Implementation of the §.114 Cooperative Research Provision in VA Research</vt:lpstr>
      <vt:lpstr>Example of  ORD Sample Template for Documentation of Exception from Single IRB Requirement for VA Research</vt:lpstr>
      <vt:lpstr>As of January 20, 2020:  Process for Requesting an Exception from the Single IRB Requirement for Cooperative Non-Exempt Human Subjects Studies</vt:lpstr>
      <vt:lpstr>As of January 20, 2020:  Process for Requesting an Exception from the Single IRB Requirement for Cooperative Non-Exempt Human Subjects Studies</vt:lpstr>
      <vt:lpstr>Example #1 of Exception Request from the  Single IRB Requirement </vt:lpstr>
      <vt:lpstr>Example #1 of Exception Request from the  Single IRB Requirement </vt:lpstr>
      <vt:lpstr>Example #1: Justification for the Exception Request from the Single IRB Requirement </vt:lpstr>
      <vt:lpstr>Example #2 of Exception Request from the  Single IRB Requirement</vt:lpstr>
      <vt:lpstr>Example #2 of Exception Request from the  Single IRB Requirement</vt:lpstr>
      <vt:lpstr>Example #2: Justification for the Exception Request fromthe  Single IRB Requirement</vt:lpstr>
      <vt:lpstr>Pending Publication:  VA List of Exceptions to the Single IRB Requirement in the §.114 Cooperative Research Provision </vt:lpstr>
      <vt:lpstr>VA’s Facilitation for Use of a Single IRB</vt:lpstr>
      <vt:lpstr>VA’s Facilitation for Use of a Single IRB:   Current ORD Policy Regarding IRBs</vt:lpstr>
      <vt:lpstr>VA’s Facilitation for Use of a Single IRB:   Types of IRBs VA Facilities May Use</vt:lpstr>
      <vt:lpstr>VA’s Facilitation for Use of a Single IRB:   Use of VA IRBs by Non-VA Entities</vt:lpstr>
      <vt:lpstr>VA’s Facilitation for Use of a Single IRB:   Standardizing Requests for Changes in IRB Arrangements</vt:lpstr>
      <vt:lpstr>Institutional Reliance Request Form </vt:lpstr>
      <vt:lpstr>PowerPoint Presentation</vt:lpstr>
      <vt:lpstr>PowerPoint Presentation</vt:lpstr>
      <vt:lpstr>PowerPoint Presentation</vt:lpstr>
      <vt:lpstr>PowerPoint Presentation</vt:lpstr>
      <vt:lpstr>PowerPoint Presentation</vt:lpstr>
      <vt:lpstr>Dissemination of ORD Approval of non-VA IRBs</vt:lpstr>
      <vt:lpstr>Key Points</vt:lpstr>
      <vt:lpstr>PowerPoint Presentation</vt:lpstr>
      <vt:lpstr>Key Points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VA's Implementation of the Single IRB “Mandate” in the 2018 Requirements (the Revised Common Rule): What You Need to Know and Do</dc:title>
  <dc:subject>VA's Implementation of the Single IRB “Mandate” in the 2018 Requirements (the Revised Common Rule): What You Need to Know and Do</dc:subject>
  <dc:creator>Cappelletti, Maurand</dc:creator>
  <cp:keywords>VA's Implementation of the Single IRB “Mandate” in the 2018 Requirements (the Revised Common Rule): What You Need to Know and Do</cp:keywords>
  <cp:lastModifiedBy>Rivera, Portia T</cp:lastModifiedBy>
  <cp:revision>759</cp:revision>
  <cp:lastPrinted>2019-02-25T17:30:32Z</cp:lastPrinted>
  <dcterms:created xsi:type="dcterms:W3CDTF">2018-05-11T16:11:59Z</dcterms:created>
  <dcterms:modified xsi:type="dcterms:W3CDTF">2020-01-23T14:07:24Z</dcterms:modified>
</cp:coreProperties>
</file>