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962" r:id="rId5"/>
    <p:sldMasterId id="2147483932" r:id="rId6"/>
    <p:sldMasterId id="2147483965" r:id="rId7"/>
    <p:sldMasterId id="2147483977" r:id="rId8"/>
  </p:sldMasterIdLst>
  <p:notesMasterIdLst>
    <p:notesMasterId r:id="rId27"/>
  </p:notesMasterIdLst>
  <p:handoutMasterIdLst>
    <p:handoutMasterId r:id="rId28"/>
  </p:handoutMasterIdLst>
  <p:sldIdLst>
    <p:sldId id="1102" r:id="rId9"/>
    <p:sldId id="349" r:id="rId10"/>
    <p:sldId id="4266" r:id="rId11"/>
    <p:sldId id="4246" r:id="rId12"/>
    <p:sldId id="1053" r:id="rId13"/>
    <p:sldId id="259" r:id="rId14"/>
    <p:sldId id="4287" r:id="rId15"/>
    <p:sldId id="4300" r:id="rId16"/>
    <p:sldId id="4289" r:id="rId17"/>
    <p:sldId id="4291" r:id="rId18"/>
    <p:sldId id="4297" r:id="rId19"/>
    <p:sldId id="4295" r:id="rId20"/>
    <p:sldId id="4296" r:id="rId21"/>
    <p:sldId id="4294" r:id="rId22"/>
    <p:sldId id="4298" r:id="rId23"/>
    <p:sldId id="4293" r:id="rId24"/>
    <p:sldId id="4299" r:id="rId25"/>
    <p:sldId id="104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766B00-1FC6-43F2-61FD-C97F2B0051E9}" name="Katrina Young" initials="KY" userId="S::katrinayoung@cvpcorp.com::1eedfffd-033c-4bfb-84e0-623fc6e47ccb" providerId="AD"/>
  <p188:author id="{916ACA29-3550-DA80-AF50-429694CD9A47}" name="Luis Vargas (PFS)" initials="LV(" userId="S::lvargas@pfs.us::81f2f49b-18c1-4f4b-8702-b0b478624702" providerId="AD"/>
  <p188:author id="{E307FB74-FBFA-58E5-F320-36AD1F5D2E00}" name="Martin, Lindsey" initials="ML" userId="S::Lindsey.Martin2@va.gov::6224d292-d16d-4ed3-be4e-b067e6f42584" providerId="AD"/>
  <p188:author id="{1B706A7B-4C40-2904-5BD3-4A7C9682A275}" name="Megan Wiltsie" initials="MW" userId="S::meganwiltsie@cvpcorp.com::768c0d5c-683c-4fc0-a968-4fe522885f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2C508E"/>
    <a:srgbClr val="003E72"/>
    <a:srgbClr val="B0D3EB"/>
    <a:srgbClr val="F4F1F2"/>
    <a:srgbClr val="FFC000"/>
    <a:srgbClr val="AACA96"/>
    <a:srgbClr val="0070C0"/>
    <a:srgbClr val="AEB0B6"/>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71798" autoAdjust="0"/>
  </p:normalViewPr>
  <p:slideViewPr>
    <p:cSldViewPr snapToGrid="0">
      <p:cViewPr varScale="1">
        <p:scale>
          <a:sx n="112" d="100"/>
          <a:sy n="112" d="100"/>
        </p:scale>
        <p:origin x="94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FA9851-86AB-4545-B349-C85B8443C257}" type="doc">
      <dgm:prSet loTypeId="urn:microsoft.com/office/officeart/2005/8/layout/radial5" loCatId="relationship" qsTypeId="urn:microsoft.com/office/officeart/2005/8/quickstyle/simple1" qsCatId="simple" csTypeId="urn:microsoft.com/office/officeart/2005/8/colors/colorful3" csCatId="colorful" phldr="1"/>
      <dgm:spPr/>
      <dgm:t>
        <a:bodyPr/>
        <a:lstStyle/>
        <a:p>
          <a:endParaRPr lang="en-US"/>
        </a:p>
      </dgm:t>
    </dgm:pt>
    <dgm:pt modelId="{B3257086-06B8-4B74-B6CE-5014B3320B3E}">
      <dgm:prSet phldrT="[Text]"/>
      <dgm:spPr/>
      <dgm:t>
        <a:bodyPr/>
        <a:lstStyle/>
        <a:p>
          <a:r>
            <a:rPr lang="en-US" dirty="0"/>
            <a:t>Gatekeeper /Admin Workspace</a:t>
          </a:r>
        </a:p>
      </dgm:t>
    </dgm:pt>
    <dgm:pt modelId="{7873093D-B61C-4321-99CE-6E0832E75EC7}" type="parTrans" cxnId="{7200F770-22A3-4292-A57E-D078CEE612DF}">
      <dgm:prSet/>
      <dgm:spPr/>
      <dgm:t>
        <a:bodyPr/>
        <a:lstStyle/>
        <a:p>
          <a:endParaRPr lang="en-US"/>
        </a:p>
      </dgm:t>
    </dgm:pt>
    <dgm:pt modelId="{E761C0B0-3B71-427E-B929-97AA62646CA1}" type="sibTrans" cxnId="{7200F770-22A3-4292-A57E-D078CEE612DF}">
      <dgm:prSet/>
      <dgm:spPr/>
      <dgm:t>
        <a:bodyPr/>
        <a:lstStyle/>
        <a:p>
          <a:endParaRPr lang="en-US"/>
        </a:p>
      </dgm:t>
    </dgm:pt>
    <dgm:pt modelId="{3E0B2A35-76DE-4AA0-97ED-13DFBD010610}">
      <dgm:prSet phldrT="[Text]"/>
      <dgm:spPr/>
      <dgm:t>
        <a:bodyPr/>
        <a:lstStyle/>
        <a:p>
          <a:r>
            <a:rPr lang="en-US" dirty="0"/>
            <a:t>ISSO/PO</a:t>
          </a:r>
        </a:p>
        <a:p>
          <a:r>
            <a:rPr lang="en-US" dirty="0"/>
            <a:t>Reviews</a:t>
          </a:r>
        </a:p>
      </dgm:t>
    </dgm:pt>
    <dgm:pt modelId="{1FA0849B-B6B6-4BC8-9B74-4A6ABCE6D953}" type="parTrans" cxnId="{89DEEB49-5972-442A-88D1-D10E1067218B}">
      <dgm:prSet/>
      <dgm:spPr/>
      <dgm:t>
        <a:bodyPr/>
        <a:lstStyle/>
        <a:p>
          <a:endParaRPr lang="en-US"/>
        </a:p>
      </dgm:t>
    </dgm:pt>
    <dgm:pt modelId="{71ABC430-16F0-4040-B7B6-AF357BE4B1E3}" type="sibTrans" cxnId="{89DEEB49-5972-442A-88D1-D10E1067218B}">
      <dgm:prSet/>
      <dgm:spPr/>
      <dgm:t>
        <a:bodyPr/>
        <a:lstStyle/>
        <a:p>
          <a:endParaRPr lang="en-US"/>
        </a:p>
      </dgm:t>
    </dgm:pt>
    <dgm:pt modelId="{70546445-9419-4335-88AD-B6DC1FD515B0}">
      <dgm:prSet phldrT="[Text]"/>
      <dgm:spPr/>
      <dgm:t>
        <a:bodyPr/>
        <a:lstStyle/>
        <a:p>
          <a:r>
            <a:rPr lang="en-US" dirty="0"/>
            <a:t>Committee Workspace</a:t>
          </a:r>
        </a:p>
      </dgm:t>
    </dgm:pt>
    <dgm:pt modelId="{85999FFB-138D-4BB3-A434-7D37B081BF06}" type="parTrans" cxnId="{006E1EF3-4014-4E7F-949F-C31EE11E5527}">
      <dgm:prSet/>
      <dgm:spPr/>
      <dgm:t>
        <a:bodyPr/>
        <a:lstStyle/>
        <a:p>
          <a:endParaRPr lang="en-US"/>
        </a:p>
      </dgm:t>
    </dgm:pt>
    <dgm:pt modelId="{2EFFC925-5CFD-47D9-B748-0C590B491DF0}" type="sibTrans" cxnId="{006E1EF3-4014-4E7F-949F-C31EE11E5527}">
      <dgm:prSet/>
      <dgm:spPr/>
      <dgm:t>
        <a:bodyPr/>
        <a:lstStyle/>
        <a:p>
          <a:endParaRPr lang="en-US"/>
        </a:p>
      </dgm:t>
    </dgm:pt>
    <dgm:pt modelId="{86ABBCD2-DA7B-4037-8D48-05F9984399C8}">
      <dgm:prSet phldrT="[Text]"/>
      <dgm:spPr/>
      <dgm:t>
        <a:bodyPr/>
        <a:lstStyle/>
        <a:p>
          <a:r>
            <a:rPr lang="en-US" dirty="0"/>
            <a:t>Study Team</a:t>
          </a:r>
        </a:p>
      </dgm:t>
    </dgm:pt>
    <dgm:pt modelId="{FEED00D7-4ED4-4EC2-AC6E-8ECA21A31D87}" type="parTrans" cxnId="{61CE88E1-6B59-44A7-B3A8-61AE0639C6F9}">
      <dgm:prSet/>
      <dgm:spPr/>
      <dgm:t>
        <a:bodyPr/>
        <a:lstStyle/>
        <a:p>
          <a:endParaRPr lang="en-US"/>
        </a:p>
      </dgm:t>
    </dgm:pt>
    <dgm:pt modelId="{18381CD8-EEF3-42E8-B95B-3605A69B433A}" type="sibTrans" cxnId="{61CE88E1-6B59-44A7-B3A8-61AE0639C6F9}">
      <dgm:prSet/>
      <dgm:spPr/>
      <dgm:t>
        <a:bodyPr/>
        <a:lstStyle/>
        <a:p>
          <a:endParaRPr lang="en-US"/>
        </a:p>
      </dgm:t>
    </dgm:pt>
    <dgm:pt modelId="{9873F3C9-F11E-4419-95AC-D2617E57F905}" type="pres">
      <dgm:prSet presAssocID="{04FA9851-86AB-4545-B349-C85B8443C257}" presName="Name0" presStyleCnt="0">
        <dgm:presLayoutVars>
          <dgm:chMax val="1"/>
          <dgm:dir/>
          <dgm:animLvl val="ctr"/>
          <dgm:resizeHandles val="exact"/>
        </dgm:presLayoutVars>
      </dgm:prSet>
      <dgm:spPr/>
    </dgm:pt>
    <dgm:pt modelId="{341B30B7-2C58-4AA8-9C7D-2DC39FDF7F52}" type="pres">
      <dgm:prSet presAssocID="{B3257086-06B8-4B74-B6CE-5014B3320B3E}" presName="centerShape" presStyleLbl="node0" presStyleIdx="0" presStyleCnt="1"/>
      <dgm:spPr/>
    </dgm:pt>
    <dgm:pt modelId="{D6097A72-2C54-4E0A-877C-35B3F69FD287}" type="pres">
      <dgm:prSet presAssocID="{1FA0849B-B6B6-4BC8-9B74-4A6ABCE6D953}" presName="parTrans" presStyleLbl="sibTrans2D1" presStyleIdx="0" presStyleCnt="3" custAng="5400000"/>
      <dgm:spPr>
        <a:prstGeom prst="upArrow">
          <a:avLst/>
        </a:prstGeom>
      </dgm:spPr>
    </dgm:pt>
    <dgm:pt modelId="{D430EE56-149E-401E-AE94-BE8D5ED911BD}" type="pres">
      <dgm:prSet presAssocID="{1FA0849B-B6B6-4BC8-9B74-4A6ABCE6D953}" presName="connectorText" presStyleLbl="sibTrans2D1" presStyleIdx="0" presStyleCnt="3"/>
      <dgm:spPr/>
    </dgm:pt>
    <dgm:pt modelId="{84D55BEC-BF8D-4DA4-B7FC-A41CA2551EBB}" type="pres">
      <dgm:prSet presAssocID="{3E0B2A35-76DE-4AA0-97ED-13DFBD010610}" presName="node" presStyleLbl="node1" presStyleIdx="0" presStyleCnt="3">
        <dgm:presLayoutVars>
          <dgm:bulletEnabled val="1"/>
        </dgm:presLayoutVars>
      </dgm:prSet>
      <dgm:spPr/>
    </dgm:pt>
    <dgm:pt modelId="{2BABE8B0-49A5-4093-866B-E256C888D065}" type="pres">
      <dgm:prSet presAssocID="{85999FFB-138D-4BB3-A434-7D37B081BF06}" presName="parTrans" presStyleLbl="sibTrans2D1" presStyleIdx="1" presStyleCnt="3" custScaleX="135804" custScaleY="69875"/>
      <dgm:spPr/>
    </dgm:pt>
    <dgm:pt modelId="{74CA0342-8FFC-49EB-B87E-F1CE3713EB74}" type="pres">
      <dgm:prSet presAssocID="{85999FFB-138D-4BB3-A434-7D37B081BF06}" presName="connectorText" presStyleLbl="sibTrans2D1" presStyleIdx="1" presStyleCnt="3"/>
      <dgm:spPr/>
    </dgm:pt>
    <dgm:pt modelId="{F95E980A-3A75-41A1-B756-12CE9B1319B1}" type="pres">
      <dgm:prSet presAssocID="{70546445-9419-4335-88AD-B6DC1FD515B0}" presName="node" presStyleLbl="node1" presStyleIdx="1" presStyleCnt="3">
        <dgm:presLayoutVars>
          <dgm:bulletEnabled val="1"/>
        </dgm:presLayoutVars>
      </dgm:prSet>
      <dgm:spPr/>
    </dgm:pt>
    <dgm:pt modelId="{89CE8135-D7CF-49C1-8F6F-86C414B7F779}" type="pres">
      <dgm:prSet presAssocID="{FEED00D7-4ED4-4EC2-AC6E-8ECA21A31D87}" presName="parTrans" presStyleLbl="sibTrans2D1" presStyleIdx="2" presStyleCnt="3" custAng="4442658"/>
      <dgm:spPr>
        <a:prstGeom prst="upDownArrow">
          <a:avLst/>
        </a:prstGeom>
      </dgm:spPr>
    </dgm:pt>
    <dgm:pt modelId="{816C26F2-58EF-4678-81CE-01679044AD0F}" type="pres">
      <dgm:prSet presAssocID="{FEED00D7-4ED4-4EC2-AC6E-8ECA21A31D87}" presName="connectorText" presStyleLbl="sibTrans2D1" presStyleIdx="2" presStyleCnt="3"/>
      <dgm:spPr/>
    </dgm:pt>
    <dgm:pt modelId="{29D8BF06-1F5B-40A9-B3F6-3E65BB96F98A}" type="pres">
      <dgm:prSet presAssocID="{86ABBCD2-DA7B-4037-8D48-05F9984399C8}" presName="node" presStyleLbl="node1" presStyleIdx="2" presStyleCnt="3">
        <dgm:presLayoutVars>
          <dgm:bulletEnabled val="1"/>
        </dgm:presLayoutVars>
      </dgm:prSet>
      <dgm:spPr/>
    </dgm:pt>
  </dgm:ptLst>
  <dgm:cxnLst>
    <dgm:cxn modelId="{B505E422-5A85-45DE-BC0B-741175C5F6E1}" type="presOf" srcId="{70546445-9419-4335-88AD-B6DC1FD515B0}" destId="{F95E980A-3A75-41A1-B756-12CE9B1319B1}" srcOrd="0" destOrd="0" presId="urn:microsoft.com/office/officeart/2005/8/layout/radial5"/>
    <dgm:cxn modelId="{FF59AA2A-5E31-4416-9465-08A19E82FD40}" type="presOf" srcId="{85999FFB-138D-4BB3-A434-7D37B081BF06}" destId="{2BABE8B0-49A5-4093-866B-E256C888D065}" srcOrd="0" destOrd="0" presId="urn:microsoft.com/office/officeart/2005/8/layout/radial5"/>
    <dgm:cxn modelId="{475C3E3F-C2C6-4E04-8C3F-D34F415840E1}" type="presOf" srcId="{1FA0849B-B6B6-4BC8-9B74-4A6ABCE6D953}" destId="{D6097A72-2C54-4E0A-877C-35B3F69FD287}" srcOrd="0" destOrd="0" presId="urn:microsoft.com/office/officeart/2005/8/layout/radial5"/>
    <dgm:cxn modelId="{EFC02E64-8CCA-4644-9125-4CD2AF34624F}" type="presOf" srcId="{86ABBCD2-DA7B-4037-8D48-05F9984399C8}" destId="{29D8BF06-1F5B-40A9-B3F6-3E65BB96F98A}" srcOrd="0" destOrd="0" presId="urn:microsoft.com/office/officeart/2005/8/layout/radial5"/>
    <dgm:cxn modelId="{87219769-2F20-403A-9FE8-347050B9FF6B}" type="presOf" srcId="{3E0B2A35-76DE-4AA0-97ED-13DFBD010610}" destId="{84D55BEC-BF8D-4DA4-B7FC-A41CA2551EBB}" srcOrd="0" destOrd="0" presId="urn:microsoft.com/office/officeart/2005/8/layout/radial5"/>
    <dgm:cxn modelId="{89DEEB49-5972-442A-88D1-D10E1067218B}" srcId="{B3257086-06B8-4B74-B6CE-5014B3320B3E}" destId="{3E0B2A35-76DE-4AA0-97ED-13DFBD010610}" srcOrd="0" destOrd="0" parTransId="{1FA0849B-B6B6-4BC8-9B74-4A6ABCE6D953}" sibTransId="{71ABC430-16F0-4040-B7B6-AF357BE4B1E3}"/>
    <dgm:cxn modelId="{7200F770-22A3-4292-A57E-D078CEE612DF}" srcId="{04FA9851-86AB-4545-B349-C85B8443C257}" destId="{B3257086-06B8-4B74-B6CE-5014B3320B3E}" srcOrd="0" destOrd="0" parTransId="{7873093D-B61C-4321-99CE-6E0832E75EC7}" sibTransId="{E761C0B0-3B71-427E-B929-97AA62646CA1}"/>
    <dgm:cxn modelId="{DE9BBD86-F097-4A15-99E2-7297EAC624FB}" type="presOf" srcId="{FEED00D7-4ED4-4EC2-AC6E-8ECA21A31D87}" destId="{89CE8135-D7CF-49C1-8F6F-86C414B7F779}" srcOrd="0" destOrd="0" presId="urn:microsoft.com/office/officeart/2005/8/layout/radial5"/>
    <dgm:cxn modelId="{5AF7FE9F-A646-4318-8270-396FC5BD7A75}" type="presOf" srcId="{1FA0849B-B6B6-4BC8-9B74-4A6ABCE6D953}" destId="{D430EE56-149E-401E-AE94-BE8D5ED911BD}" srcOrd="1" destOrd="0" presId="urn:microsoft.com/office/officeart/2005/8/layout/radial5"/>
    <dgm:cxn modelId="{4DF5FFBB-44AF-4BA6-95C2-3AFE3B197616}" type="presOf" srcId="{04FA9851-86AB-4545-B349-C85B8443C257}" destId="{9873F3C9-F11E-4419-95AC-D2617E57F905}" srcOrd="0" destOrd="0" presId="urn:microsoft.com/office/officeart/2005/8/layout/radial5"/>
    <dgm:cxn modelId="{6C3B4CDE-4837-4290-8B7D-FE2CF3C1CAD0}" type="presOf" srcId="{B3257086-06B8-4B74-B6CE-5014B3320B3E}" destId="{341B30B7-2C58-4AA8-9C7D-2DC39FDF7F52}" srcOrd="0" destOrd="0" presId="urn:microsoft.com/office/officeart/2005/8/layout/radial5"/>
    <dgm:cxn modelId="{61CE88E1-6B59-44A7-B3A8-61AE0639C6F9}" srcId="{B3257086-06B8-4B74-B6CE-5014B3320B3E}" destId="{86ABBCD2-DA7B-4037-8D48-05F9984399C8}" srcOrd="2" destOrd="0" parTransId="{FEED00D7-4ED4-4EC2-AC6E-8ECA21A31D87}" sibTransId="{18381CD8-EEF3-42E8-B95B-3605A69B433A}"/>
    <dgm:cxn modelId="{156F4CF2-1EBC-4806-ADB2-BFE59A7A0148}" type="presOf" srcId="{FEED00D7-4ED4-4EC2-AC6E-8ECA21A31D87}" destId="{816C26F2-58EF-4678-81CE-01679044AD0F}" srcOrd="1" destOrd="0" presId="urn:microsoft.com/office/officeart/2005/8/layout/radial5"/>
    <dgm:cxn modelId="{006E1EF3-4014-4E7F-949F-C31EE11E5527}" srcId="{B3257086-06B8-4B74-B6CE-5014B3320B3E}" destId="{70546445-9419-4335-88AD-B6DC1FD515B0}" srcOrd="1" destOrd="0" parTransId="{85999FFB-138D-4BB3-A434-7D37B081BF06}" sibTransId="{2EFFC925-5CFD-47D9-B748-0C590B491DF0}"/>
    <dgm:cxn modelId="{A729D5FF-CDEC-4C59-BB8D-C7A142DE3982}" type="presOf" srcId="{85999FFB-138D-4BB3-A434-7D37B081BF06}" destId="{74CA0342-8FFC-49EB-B87E-F1CE3713EB74}" srcOrd="1" destOrd="0" presId="urn:microsoft.com/office/officeart/2005/8/layout/radial5"/>
    <dgm:cxn modelId="{B4CCB376-480A-447B-8AF0-C0563C611853}" type="presParOf" srcId="{9873F3C9-F11E-4419-95AC-D2617E57F905}" destId="{341B30B7-2C58-4AA8-9C7D-2DC39FDF7F52}" srcOrd="0" destOrd="0" presId="urn:microsoft.com/office/officeart/2005/8/layout/radial5"/>
    <dgm:cxn modelId="{F83C7A75-9319-4602-B9E1-956EEB9026C3}" type="presParOf" srcId="{9873F3C9-F11E-4419-95AC-D2617E57F905}" destId="{D6097A72-2C54-4E0A-877C-35B3F69FD287}" srcOrd="1" destOrd="0" presId="urn:microsoft.com/office/officeart/2005/8/layout/radial5"/>
    <dgm:cxn modelId="{66F85342-5A68-4170-B728-3A6038CD8660}" type="presParOf" srcId="{D6097A72-2C54-4E0A-877C-35B3F69FD287}" destId="{D430EE56-149E-401E-AE94-BE8D5ED911BD}" srcOrd="0" destOrd="0" presId="urn:microsoft.com/office/officeart/2005/8/layout/radial5"/>
    <dgm:cxn modelId="{F2034F5F-5F8B-4656-8481-58D62B66A863}" type="presParOf" srcId="{9873F3C9-F11E-4419-95AC-D2617E57F905}" destId="{84D55BEC-BF8D-4DA4-B7FC-A41CA2551EBB}" srcOrd="2" destOrd="0" presId="urn:microsoft.com/office/officeart/2005/8/layout/radial5"/>
    <dgm:cxn modelId="{844DFEEA-C1F0-44FC-B6FC-3C424316943F}" type="presParOf" srcId="{9873F3C9-F11E-4419-95AC-D2617E57F905}" destId="{2BABE8B0-49A5-4093-866B-E256C888D065}" srcOrd="3" destOrd="0" presId="urn:microsoft.com/office/officeart/2005/8/layout/radial5"/>
    <dgm:cxn modelId="{70F234EC-3158-433D-A4B2-A131A2165D95}" type="presParOf" srcId="{2BABE8B0-49A5-4093-866B-E256C888D065}" destId="{74CA0342-8FFC-49EB-B87E-F1CE3713EB74}" srcOrd="0" destOrd="0" presId="urn:microsoft.com/office/officeart/2005/8/layout/radial5"/>
    <dgm:cxn modelId="{2C7940E8-1253-454B-A76E-0540E6BCCDB7}" type="presParOf" srcId="{9873F3C9-F11E-4419-95AC-D2617E57F905}" destId="{F95E980A-3A75-41A1-B756-12CE9B1319B1}" srcOrd="4" destOrd="0" presId="urn:microsoft.com/office/officeart/2005/8/layout/radial5"/>
    <dgm:cxn modelId="{852728DF-F72A-43F2-A5C6-661882B1D811}" type="presParOf" srcId="{9873F3C9-F11E-4419-95AC-D2617E57F905}" destId="{89CE8135-D7CF-49C1-8F6F-86C414B7F779}" srcOrd="5" destOrd="0" presId="urn:microsoft.com/office/officeart/2005/8/layout/radial5"/>
    <dgm:cxn modelId="{16CBE175-05EB-4153-9DC1-18755E876173}" type="presParOf" srcId="{89CE8135-D7CF-49C1-8F6F-86C414B7F779}" destId="{816C26F2-58EF-4678-81CE-01679044AD0F}" srcOrd="0" destOrd="0" presId="urn:microsoft.com/office/officeart/2005/8/layout/radial5"/>
    <dgm:cxn modelId="{BE20C6AC-A025-4196-916A-E44ADBEF4747}" type="presParOf" srcId="{9873F3C9-F11E-4419-95AC-D2617E57F905}" destId="{29D8BF06-1F5B-40A9-B3F6-3E65BB96F98A}"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B30B7-2C58-4AA8-9C7D-2DC39FDF7F52}">
      <dsp:nvSpPr>
        <dsp:cNvPr id="0" name=""/>
        <dsp:cNvSpPr/>
      </dsp:nvSpPr>
      <dsp:spPr>
        <a:xfrm>
          <a:off x="2284549" y="1898599"/>
          <a:ext cx="1353378" cy="135337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Gatekeeper /Admin Workspace</a:t>
          </a:r>
        </a:p>
      </dsp:txBody>
      <dsp:txXfrm>
        <a:off x="2482747" y="2096797"/>
        <a:ext cx="956982" cy="956982"/>
      </dsp:txXfrm>
    </dsp:sp>
    <dsp:sp modelId="{D6097A72-2C54-4E0A-877C-35B3F69FD287}">
      <dsp:nvSpPr>
        <dsp:cNvPr id="0" name=""/>
        <dsp:cNvSpPr/>
      </dsp:nvSpPr>
      <dsp:spPr>
        <a:xfrm>
          <a:off x="2817424" y="1405317"/>
          <a:ext cx="287628" cy="460148"/>
        </a:xfrm>
        <a:prstGeom prst="upArrow">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17424" y="1497347"/>
        <a:ext cx="201340" cy="276088"/>
      </dsp:txXfrm>
    </dsp:sp>
    <dsp:sp modelId="{84D55BEC-BF8D-4DA4-B7FC-A41CA2551EBB}">
      <dsp:nvSpPr>
        <dsp:cNvPr id="0" name=""/>
        <dsp:cNvSpPr/>
      </dsp:nvSpPr>
      <dsp:spPr>
        <a:xfrm>
          <a:off x="2284549" y="2524"/>
          <a:ext cx="1353378" cy="135337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ISSO/PO</a:t>
          </a:r>
        </a:p>
        <a:p>
          <a:pPr marL="0" lvl="0" indent="0" algn="ctr" defTabSz="666750">
            <a:lnSpc>
              <a:spcPct val="90000"/>
            </a:lnSpc>
            <a:spcBef>
              <a:spcPct val="0"/>
            </a:spcBef>
            <a:spcAft>
              <a:spcPct val="35000"/>
            </a:spcAft>
            <a:buNone/>
          </a:pPr>
          <a:r>
            <a:rPr lang="en-US" sz="1500" kern="1200" dirty="0"/>
            <a:t>Reviews</a:t>
          </a:r>
        </a:p>
      </dsp:txBody>
      <dsp:txXfrm>
        <a:off x="2482747" y="200722"/>
        <a:ext cx="956982" cy="956982"/>
      </dsp:txXfrm>
    </dsp:sp>
    <dsp:sp modelId="{2BABE8B0-49A5-4093-866B-E256C888D065}">
      <dsp:nvSpPr>
        <dsp:cNvPr id="0" name=""/>
        <dsp:cNvSpPr/>
      </dsp:nvSpPr>
      <dsp:spPr>
        <a:xfrm rot="1800000">
          <a:off x="3579907" y="2884473"/>
          <a:ext cx="390611" cy="321528"/>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586368" y="2924665"/>
        <a:ext cx="294153" cy="192916"/>
      </dsp:txXfrm>
    </dsp:sp>
    <dsp:sp modelId="{F95E980A-3A75-41A1-B756-12CE9B1319B1}">
      <dsp:nvSpPr>
        <dsp:cNvPr id="0" name=""/>
        <dsp:cNvSpPr/>
      </dsp:nvSpPr>
      <dsp:spPr>
        <a:xfrm>
          <a:off x="3926598" y="2846637"/>
          <a:ext cx="1353378" cy="1353378"/>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Committee Workspace</a:t>
          </a:r>
        </a:p>
      </dsp:txBody>
      <dsp:txXfrm>
        <a:off x="4124796" y="3044835"/>
        <a:ext cx="956982" cy="956982"/>
      </dsp:txXfrm>
    </dsp:sp>
    <dsp:sp modelId="{89CE8135-D7CF-49C1-8F6F-86C414B7F779}">
      <dsp:nvSpPr>
        <dsp:cNvPr id="0" name=""/>
        <dsp:cNvSpPr/>
      </dsp:nvSpPr>
      <dsp:spPr>
        <a:xfrm rot="13442658">
          <a:off x="2003449" y="2815163"/>
          <a:ext cx="287628" cy="460148"/>
        </a:xfrm>
        <a:prstGeom prst="upDownArrow">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077605" y="2937187"/>
        <a:ext cx="201340" cy="276088"/>
      </dsp:txXfrm>
    </dsp:sp>
    <dsp:sp modelId="{29D8BF06-1F5B-40A9-B3F6-3E65BB96F98A}">
      <dsp:nvSpPr>
        <dsp:cNvPr id="0" name=""/>
        <dsp:cNvSpPr/>
      </dsp:nvSpPr>
      <dsp:spPr>
        <a:xfrm>
          <a:off x="642500" y="2846637"/>
          <a:ext cx="1353378" cy="1353378"/>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Study Team</a:t>
          </a:r>
        </a:p>
      </dsp:txBody>
      <dsp:txXfrm>
        <a:off x="840698" y="3044835"/>
        <a:ext cx="956982" cy="95698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AEDE0-782A-2A47-B9DC-ECEF64A824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3C8A7FA-BE55-E548-BFB6-CE24D24A7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C64CB-F274-C241-B622-F373B895B19A}" type="datetimeFigureOut">
              <a:rPr lang="en-US" smtClean="0"/>
              <a:t>4/14/2023</a:t>
            </a:fld>
            <a:endParaRPr lang="en-US" dirty="0"/>
          </a:p>
        </p:txBody>
      </p:sp>
      <p:sp>
        <p:nvSpPr>
          <p:cNvPr id="4" name="Footer Placeholder 3">
            <a:extLst>
              <a:ext uri="{FF2B5EF4-FFF2-40B4-BE49-F238E27FC236}">
                <a16:creationId xmlns:a16="http://schemas.microsoft.com/office/drawing/2014/main" id="{7707E3BB-FE9E-8C42-A9AF-0F242FEC10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106A978-349F-D14C-A016-D2F409AC23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0C6A3-30D1-6C4D-9DE4-190C4ED97566}" type="slidenum">
              <a:rPr lang="en-US" smtClean="0"/>
              <a:t>‹#›</a:t>
            </a:fld>
            <a:endParaRPr lang="en-US" dirty="0"/>
          </a:p>
        </p:txBody>
      </p:sp>
    </p:spTree>
    <p:extLst>
      <p:ext uri="{BB962C8B-B14F-4D97-AF65-F5344CB8AC3E}">
        <p14:creationId xmlns:p14="http://schemas.microsoft.com/office/powerpoint/2010/main" val="33230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5E06E-1E0C-6B47-BC3A-DE5BA92E9EF0}" type="datetimeFigureOut">
              <a:rPr lang="en-US" smtClean="0"/>
              <a:t>4/14/2023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A3390-9212-B34C-85F4-E1FD24A52B6E}" type="slidenum">
              <a:rPr lang="en-US" smtClean="0"/>
              <a:t>‹#›</a:t>
            </a:fld>
            <a:endParaRPr lang="en-US" dirty="0"/>
          </a:p>
        </p:txBody>
      </p:sp>
    </p:spTree>
    <p:extLst>
      <p:ext uri="{BB962C8B-B14F-4D97-AF65-F5344CB8AC3E}">
        <p14:creationId xmlns:p14="http://schemas.microsoft.com/office/powerpoint/2010/main" val="14103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68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pre-review is complete, the package can be shared with your institutional reviewers such as the ISSO and PO.  Again, conducting your institutional reviews in the admin workspace allows you to use the ISSO and PO reviewer designations.</a:t>
            </a:r>
          </a:p>
        </p:txBody>
      </p:sp>
      <p:sp>
        <p:nvSpPr>
          <p:cNvPr id="4" name="Slide Number Placeholder 3"/>
          <p:cNvSpPr>
            <a:spLocks noGrp="1"/>
          </p:cNvSpPr>
          <p:nvPr>
            <p:ph type="sldNum" sz="quarter" idx="5"/>
          </p:nvPr>
        </p:nvSpPr>
        <p:spPr/>
        <p:txBody>
          <a:bodyPr/>
          <a:lstStyle/>
          <a:p>
            <a:fld id="{A89A3390-9212-B34C-85F4-E1FD24A52B6E}" type="slidenum">
              <a:rPr lang="en-US" smtClean="0"/>
              <a:t>13</a:t>
            </a:fld>
            <a:endParaRPr lang="en-US" dirty="0"/>
          </a:p>
        </p:txBody>
      </p:sp>
    </p:spTree>
    <p:extLst>
      <p:ext uri="{BB962C8B-B14F-4D97-AF65-F5344CB8AC3E}">
        <p14:creationId xmlns:p14="http://schemas.microsoft.com/office/powerpoint/2010/main" val="294619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Appropriate board actions for the admin workspace and the use case for each action are listed in the table.  The most widely used action is Forwarded which should be used once the package is submitted (or forwarded) to a committee workspace.  </a:t>
            </a:r>
          </a:p>
          <a:p>
            <a:endParaRPr lang="en-US" dirty="0"/>
          </a:p>
          <a:p>
            <a:r>
              <a:rPr lang="en-US" dirty="0"/>
              <a:t>The most widely used Review Type is Administrative Review.</a:t>
            </a:r>
          </a:p>
          <a:p>
            <a:endParaRPr lang="en-US" dirty="0"/>
          </a:p>
          <a:p>
            <a:r>
              <a:rPr lang="en-US" dirty="0"/>
              <a:t>The Project Status and date fields are available, but it is not necessary to record an Active Project Status, Expiration date, or approval date in the admin workspace because it is not a committee workspace.  The project dates and status should be tracked in the appropriate committee and R&amp;DC workspaces.</a:t>
            </a:r>
          </a:p>
        </p:txBody>
      </p:sp>
      <p:sp>
        <p:nvSpPr>
          <p:cNvPr id="4" name="Slide Number Placeholder 3"/>
          <p:cNvSpPr>
            <a:spLocks noGrp="1"/>
          </p:cNvSpPr>
          <p:nvPr>
            <p:ph type="sldNum" sz="quarter" idx="5"/>
          </p:nvPr>
        </p:nvSpPr>
        <p:spPr/>
        <p:txBody>
          <a:bodyPr/>
          <a:lstStyle/>
          <a:p>
            <a:fld id="{A89A3390-9212-B34C-85F4-E1FD24A52B6E}" type="slidenum">
              <a:rPr lang="en-US" smtClean="0"/>
              <a:t>14</a:t>
            </a:fld>
            <a:endParaRPr lang="en-US" dirty="0"/>
          </a:p>
        </p:txBody>
      </p:sp>
    </p:spTree>
    <p:extLst>
      <p:ext uri="{BB962C8B-B14F-4D97-AF65-F5344CB8AC3E}">
        <p14:creationId xmlns:p14="http://schemas.microsoft.com/office/powerpoint/2010/main" val="2007417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in the admin workspace is to submit the package to the appropriate committee workspaces.  For linear reviews, the package would be submitted to the first subcommittee and from there on to the next subcommittee or R&amp;DC workspace.  For parallel reviews, the package is submitted to multiple committee workspaces at the same time.</a:t>
            </a:r>
          </a:p>
        </p:txBody>
      </p:sp>
      <p:sp>
        <p:nvSpPr>
          <p:cNvPr id="4" name="Slide Number Placeholder 3"/>
          <p:cNvSpPr>
            <a:spLocks noGrp="1"/>
          </p:cNvSpPr>
          <p:nvPr>
            <p:ph type="sldNum" sz="quarter" idx="5"/>
          </p:nvPr>
        </p:nvSpPr>
        <p:spPr/>
        <p:txBody>
          <a:bodyPr/>
          <a:lstStyle/>
          <a:p>
            <a:fld id="{A89A3390-9212-B34C-85F4-E1FD24A52B6E}" type="slidenum">
              <a:rPr lang="en-US" smtClean="0"/>
              <a:t>15</a:t>
            </a:fld>
            <a:endParaRPr lang="en-US" dirty="0"/>
          </a:p>
        </p:txBody>
      </p:sp>
    </p:spTree>
    <p:extLst>
      <p:ext uri="{BB962C8B-B14F-4D97-AF65-F5344CB8AC3E}">
        <p14:creationId xmlns:p14="http://schemas.microsoft.com/office/powerpoint/2010/main" val="269837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move into a demonstration of the suggested steps to be completed in the admin workspace.  The final slide in the deck includes references for the information provided today.  </a:t>
            </a:r>
          </a:p>
        </p:txBody>
      </p:sp>
      <p:sp>
        <p:nvSpPr>
          <p:cNvPr id="4" name="Slide Number Placeholder 3"/>
          <p:cNvSpPr>
            <a:spLocks noGrp="1"/>
          </p:cNvSpPr>
          <p:nvPr>
            <p:ph type="sldNum" sz="quarter" idx="5"/>
          </p:nvPr>
        </p:nvSpPr>
        <p:spPr/>
        <p:txBody>
          <a:bodyPr/>
          <a:lstStyle/>
          <a:p>
            <a:fld id="{A89A3390-9212-B34C-85F4-E1FD24A52B6E}" type="slidenum">
              <a:rPr lang="en-US" smtClean="0"/>
              <a:t>16</a:t>
            </a:fld>
            <a:endParaRPr lang="en-US" dirty="0"/>
          </a:p>
        </p:txBody>
      </p:sp>
    </p:spTree>
    <p:extLst>
      <p:ext uri="{BB962C8B-B14F-4D97-AF65-F5344CB8AC3E}">
        <p14:creationId xmlns:p14="http://schemas.microsoft.com/office/powerpoint/2010/main" val="373948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and thank you for joining the VAIRRS Monthly webinar series.  Today, we will discuss the proper utilization of the Research Administration workspace.  My name is Angela Foster, VAIRRS Program Manager, and I will be leading today’s discussion.</a:t>
            </a:r>
          </a:p>
        </p:txBody>
      </p:sp>
      <p:sp>
        <p:nvSpPr>
          <p:cNvPr id="4" name="Slide Number Placeholder 3"/>
          <p:cNvSpPr>
            <a:spLocks noGrp="1"/>
          </p:cNvSpPr>
          <p:nvPr>
            <p:ph type="sldNum" sz="quarter" idx="5"/>
          </p:nvPr>
        </p:nvSpPr>
        <p:spPr/>
        <p:txBody>
          <a:bodyPr/>
          <a:lstStyle/>
          <a:p>
            <a:fld id="{A89A3390-9212-B34C-85F4-E1FD24A52B6E}" type="slidenum">
              <a:rPr lang="en-US" smtClean="0"/>
              <a:t>5</a:t>
            </a:fld>
            <a:endParaRPr lang="en-US" dirty="0"/>
          </a:p>
        </p:txBody>
      </p:sp>
    </p:spTree>
    <p:extLst>
      <p:ext uri="{BB962C8B-B14F-4D97-AF65-F5344CB8AC3E}">
        <p14:creationId xmlns:p14="http://schemas.microsoft.com/office/powerpoint/2010/main" val="291268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for today’s webinar are to review the purpose and features of the research administrative workspace, and the proper utilization of the workspace.  We will have a demonstration at the end of the presentation, followed by Q&amp;A.</a:t>
            </a:r>
          </a:p>
        </p:txBody>
      </p:sp>
      <p:sp>
        <p:nvSpPr>
          <p:cNvPr id="4" name="Slide Number Placeholder 3"/>
          <p:cNvSpPr>
            <a:spLocks noGrp="1"/>
          </p:cNvSpPr>
          <p:nvPr>
            <p:ph type="sldNum" sz="quarter" idx="5"/>
          </p:nvPr>
        </p:nvSpPr>
        <p:spPr/>
        <p:txBody>
          <a:bodyPr/>
          <a:lstStyle/>
          <a:p>
            <a:fld id="{A89A3390-9212-B34C-85F4-E1FD24A52B6E}" type="slidenum">
              <a:rPr lang="en-US" smtClean="0"/>
              <a:t>6</a:t>
            </a:fld>
            <a:endParaRPr lang="en-US" dirty="0"/>
          </a:p>
        </p:txBody>
      </p:sp>
    </p:spTree>
    <p:extLst>
      <p:ext uri="{BB962C8B-B14F-4D97-AF65-F5344CB8AC3E}">
        <p14:creationId xmlns:p14="http://schemas.microsoft.com/office/powerpoint/2010/main" val="24618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administrative workspace was provided to each site when onboarding to IRBNet.  The admin workspace is the primary submission workspace for investigators. When submitting a package, the subcommittees and R&amp;DC are not available to the researcher, only the research administration workspace.  The admin workspace is where the initial triage of the package should occur before forwarding to a committee workspace.</a:t>
            </a:r>
          </a:p>
          <a:p>
            <a:endParaRPr lang="en-US" dirty="0"/>
          </a:p>
          <a:p>
            <a:r>
              <a:rPr lang="en-US" dirty="0"/>
              <a:t>The Gatekeeper is the primary role functioning in the admin workspace.  The term “Gatekeeper” is used because this role serves as the initial receiver of submissions and determines the routing pathway for the package.  Depending on your volume of submissions, the Gatekeeper role may be filled by one person or multiple individuals in your research office.  At a minimum, we suggest that one person and a backup be assigned this role.</a:t>
            </a:r>
          </a:p>
          <a:p>
            <a:endParaRPr lang="en-US" dirty="0"/>
          </a:p>
          <a:p>
            <a:r>
              <a:rPr lang="en-US" dirty="0"/>
              <a:t>If you are not utilizing your admin workspace, we encourage you to consider the benefits of doing so.  Conducting the triage or admin review in the admin workspace can improve the quality of the submission before it reaches the committee workspace as well as the other benefits listed on the slide.</a:t>
            </a:r>
          </a:p>
        </p:txBody>
      </p:sp>
      <p:sp>
        <p:nvSpPr>
          <p:cNvPr id="4" name="Slide Number Placeholder 3"/>
          <p:cNvSpPr>
            <a:spLocks noGrp="1"/>
          </p:cNvSpPr>
          <p:nvPr>
            <p:ph type="sldNum" sz="quarter" idx="5"/>
          </p:nvPr>
        </p:nvSpPr>
        <p:spPr/>
        <p:txBody>
          <a:bodyPr/>
          <a:lstStyle/>
          <a:p>
            <a:fld id="{A89A3390-9212-B34C-85F4-E1FD24A52B6E}" type="slidenum">
              <a:rPr lang="en-US" smtClean="0"/>
              <a:t>7</a:t>
            </a:fld>
            <a:endParaRPr lang="en-US" dirty="0"/>
          </a:p>
        </p:txBody>
      </p:sp>
    </p:spTree>
    <p:extLst>
      <p:ext uri="{BB962C8B-B14F-4D97-AF65-F5344CB8AC3E}">
        <p14:creationId xmlns:p14="http://schemas.microsoft.com/office/powerpoint/2010/main" val="2733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features of the admin workspace are similar to those in the committee workspaces.  Tags and Agenda Dates are available to organize your submissions, assign to various members of the research office for action, and label submissions with special characteristics. For example, if you have multiple committee administrators in your research office, a dummy agenda date can be created for each administrator.  As packages are submitted, the Gatekeeper can assign the package to the appropriate administrator using the dummy agenda date.  A Tag can also be used to label packages for routing, identify packages at an external committee, or other special characteristics </a:t>
            </a:r>
          </a:p>
          <a:p>
            <a:endParaRPr lang="en-US" dirty="0"/>
          </a:p>
          <a:p>
            <a:r>
              <a:rPr lang="en-US" dirty="0"/>
              <a:t>Again, the admin workspace can be used to triage packages before forwarding to the committee workspace.  One of the benefits of triaging in the admin workspace is that if the package needs to be unlocked and corrected for any reason, all of this can be done before reaching the committee workspace.</a:t>
            </a:r>
          </a:p>
          <a:p>
            <a:endParaRPr lang="en-US" dirty="0"/>
          </a:p>
          <a:p>
            <a:r>
              <a:rPr lang="en-US" dirty="0"/>
              <a:t>An additional feature of the admin workspace is the ISSO and PO reviewer designations.  Using the special designations will provide richer detail in both your local Insight Reports and the VAIRRS dashboards.</a:t>
            </a:r>
          </a:p>
          <a:p>
            <a:endParaRPr lang="en-US" dirty="0"/>
          </a:p>
          <a:p>
            <a:r>
              <a:rPr lang="en-US" dirty="0"/>
              <a:t>The diagram on the slide is intended to illustrate the submission and routing of package through the Gatekeeper or admin workspace.  The initial package is submitted by the study team to the admin workspace.  There may be some back and forth between the Gatekeeper and study team before the package is ready to be forwarded for institutional reviews or for committee review.</a:t>
            </a:r>
          </a:p>
        </p:txBody>
      </p:sp>
      <p:sp>
        <p:nvSpPr>
          <p:cNvPr id="4" name="Slide Number Placeholder 3"/>
          <p:cNvSpPr>
            <a:spLocks noGrp="1"/>
          </p:cNvSpPr>
          <p:nvPr>
            <p:ph type="sldNum" sz="quarter" idx="5"/>
          </p:nvPr>
        </p:nvSpPr>
        <p:spPr/>
        <p:txBody>
          <a:bodyPr/>
          <a:lstStyle/>
          <a:p>
            <a:fld id="{A89A3390-9212-B34C-85F4-E1FD24A52B6E}" type="slidenum">
              <a:rPr lang="en-US" smtClean="0"/>
              <a:t>8</a:t>
            </a:fld>
            <a:endParaRPr lang="en-US" dirty="0"/>
          </a:p>
        </p:txBody>
      </p:sp>
    </p:spTree>
    <p:extLst>
      <p:ext uri="{BB962C8B-B14F-4D97-AF65-F5344CB8AC3E}">
        <p14:creationId xmlns:p14="http://schemas.microsoft.com/office/powerpoint/2010/main" val="153568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go through each of the steps in more detail.</a:t>
            </a:r>
          </a:p>
        </p:txBody>
      </p:sp>
      <p:sp>
        <p:nvSpPr>
          <p:cNvPr id="4" name="Slide Number Placeholder 3"/>
          <p:cNvSpPr>
            <a:spLocks noGrp="1"/>
          </p:cNvSpPr>
          <p:nvPr>
            <p:ph type="sldNum" sz="quarter" idx="5"/>
          </p:nvPr>
        </p:nvSpPr>
        <p:spPr/>
        <p:txBody>
          <a:bodyPr/>
          <a:lstStyle/>
          <a:p>
            <a:fld id="{A89A3390-9212-B34C-85F4-E1FD24A52B6E}" type="slidenum">
              <a:rPr lang="en-US" smtClean="0"/>
              <a:t>9</a:t>
            </a:fld>
            <a:endParaRPr lang="en-US" dirty="0"/>
          </a:p>
        </p:txBody>
      </p:sp>
    </p:spTree>
    <p:extLst>
      <p:ext uri="{BB962C8B-B14F-4D97-AF65-F5344CB8AC3E}">
        <p14:creationId xmlns:p14="http://schemas.microsoft.com/office/powerpoint/2010/main" val="375428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receipt of a submission, the first step in the admin workspace is to apply the appropriate Tags.  If the submission is a (-2) or higher package and global Tags have already been applied to the project, the Gatekeeper would need to take note of the Tags as this may help with assignment or routing.  Tags are assigned by clicking the T icon located next to the Project Title.  A single Tag can be applied to the package or a Global tag can be assigned to the entire project.  The Tags are specific to the admin workspace and will not carry over to the committee workspaces.  Your Tag library is custom to your site and can be as extensive as needed.</a:t>
            </a:r>
          </a:p>
        </p:txBody>
      </p:sp>
      <p:sp>
        <p:nvSpPr>
          <p:cNvPr id="4" name="Slide Number Placeholder 3"/>
          <p:cNvSpPr>
            <a:spLocks noGrp="1"/>
          </p:cNvSpPr>
          <p:nvPr>
            <p:ph type="sldNum" sz="quarter" idx="5"/>
          </p:nvPr>
        </p:nvSpPr>
        <p:spPr/>
        <p:txBody>
          <a:bodyPr/>
          <a:lstStyle/>
          <a:p>
            <a:fld id="{A89A3390-9212-B34C-85F4-E1FD24A52B6E}" type="slidenum">
              <a:rPr lang="en-US" smtClean="0"/>
              <a:t>10</a:t>
            </a:fld>
            <a:endParaRPr lang="en-US" dirty="0"/>
          </a:p>
        </p:txBody>
      </p:sp>
    </p:spTree>
    <p:extLst>
      <p:ext uri="{BB962C8B-B14F-4D97-AF65-F5344CB8AC3E}">
        <p14:creationId xmlns:p14="http://schemas.microsoft.com/office/powerpoint/2010/main" val="48424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dummy agenda dates can not only be used to assign packages but it also keeps your unassigned queue organized and allow for filtering.</a:t>
            </a:r>
          </a:p>
        </p:txBody>
      </p:sp>
      <p:sp>
        <p:nvSpPr>
          <p:cNvPr id="4" name="Slide Number Placeholder 3"/>
          <p:cNvSpPr>
            <a:spLocks noGrp="1"/>
          </p:cNvSpPr>
          <p:nvPr>
            <p:ph type="sldNum" sz="quarter" idx="5"/>
          </p:nvPr>
        </p:nvSpPr>
        <p:spPr/>
        <p:txBody>
          <a:bodyPr/>
          <a:lstStyle/>
          <a:p>
            <a:fld id="{A89A3390-9212-B34C-85F4-E1FD24A52B6E}" type="slidenum">
              <a:rPr lang="en-US" smtClean="0"/>
              <a:t>11</a:t>
            </a:fld>
            <a:endParaRPr lang="en-US" dirty="0"/>
          </a:p>
        </p:txBody>
      </p:sp>
    </p:spTree>
    <p:extLst>
      <p:ext uri="{BB962C8B-B14F-4D97-AF65-F5344CB8AC3E}">
        <p14:creationId xmlns:p14="http://schemas.microsoft.com/office/powerpoint/2010/main" val="217913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conduct the administrative pre-review (or triage) of the package.  Again, conducting the pre-review in the admin workspace allows the study team to make any corrections to the package before it reaches the committee workspace.  We recommend that any unlocking be done before the package is shared with committee members.  If a committee member requests a revision, it is suggested that the study team be instructed to submit a “Revision or Follow up” package.  This is especially critical when the package has been submitted to more than one committee workspace as once the package is unlocked in one workspace, it is unlocked in all workspaces.</a:t>
            </a:r>
          </a:p>
        </p:txBody>
      </p:sp>
      <p:sp>
        <p:nvSpPr>
          <p:cNvPr id="4" name="Slide Number Placeholder 3"/>
          <p:cNvSpPr>
            <a:spLocks noGrp="1"/>
          </p:cNvSpPr>
          <p:nvPr>
            <p:ph type="sldNum" sz="quarter" idx="5"/>
          </p:nvPr>
        </p:nvSpPr>
        <p:spPr/>
        <p:txBody>
          <a:bodyPr/>
          <a:lstStyle/>
          <a:p>
            <a:fld id="{A89A3390-9212-B34C-85F4-E1FD24A52B6E}" type="slidenum">
              <a:rPr lang="en-US" smtClean="0"/>
              <a:t>12</a:t>
            </a:fld>
            <a:endParaRPr lang="en-US" dirty="0"/>
          </a:p>
        </p:txBody>
      </p:sp>
    </p:spTree>
    <p:extLst>
      <p:ext uri="{BB962C8B-B14F-4D97-AF65-F5344CB8AC3E}">
        <p14:creationId xmlns:p14="http://schemas.microsoft.com/office/powerpoint/2010/main" val="1642718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7.xml"/><Relationship Id="rId4" Type="http://schemas.openxmlformats.org/officeDocument/2006/relationships/image" Target="../media/image11.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316396590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pic>
        <p:nvPicPr>
          <p:cNvPr id="11" name="Picture 10" descr="Logo, company name&#10;&#10;Description automatically generated">
            <a:extLst>
              <a:ext uri="{FF2B5EF4-FFF2-40B4-BE49-F238E27FC236}">
                <a16:creationId xmlns:a16="http://schemas.microsoft.com/office/drawing/2014/main" id="{1AF3DDBD-7805-8049-9EB3-C88D4D6ECB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0092" y="5807370"/>
            <a:ext cx="1599784" cy="1275725"/>
          </a:xfrm>
          <a:prstGeom prst="rect">
            <a:avLst/>
          </a:prstGeom>
        </p:spPr>
      </p:pic>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72660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9" name="Picture 18" descr="Logo, company name&#10;&#10;Description automatically generated">
            <a:extLst>
              <a:ext uri="{FF2B5EF4-FFF2-40B4-BE49-F238E27FC236}">
                <a16:creationId xmlns:a16="http://schemas.microsoft.com/office/drawing/2014/main" id="{78A4FEF8-97ED-FC4E-97C0-49461AA4F2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7842" y="5802073"/>
            <a:ext cx="1599784" cy="1275725"/>
          </a:xfrm>
          <a:prstGeom prst="rect">
            <a:avLst/>
          </a:prstGeom>
        </p:spPr>
      </p:pic>
    </p:spTree>
    <p:extLst>
      <p:ext uri="{BB962C8B-B14F-4D97-AF65-F5344CB8AC3E}">
        <p14:creationId xmlns:p14="http://schemas.microsoft.com/office/powerpoint/2010/main" val="4269211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dirty="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6507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dirty="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dirty="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dirty="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18968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128607337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3894358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96173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79A78958-F6FE-AB8A-B162-FC6BA1928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899867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4" name="Picture 3" descr="Logo, company name&#10;&#10;Description automatically generated">
            <a:extLst>
              <a:ext uri="{FF2B5EF4-FFF2-40B4-BE49-F238E27FC236}">
                <a16:creationId xmlns:a16="http://schemas.microsoft.com/office/drawing/2014/main" id="{796B2F5B-5BF6-8EDD-9D17-B55BE29793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684252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4" name="Picture 3" descr="Logo, company name&#10;&#10;Description automatically generated">
            <a:extLst>
              <a:ext uri="{FF2B5EF4-FFF2-40B4-BE49-F238E27FC236}">
                <a16:creationId xmlns:a16="http://schemas.microsoft.com/office/drawing/2014/main" id="{71391183-0167-3204-7809-52B1B7C35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88075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4154277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2" name="Picture 1" descr="Logo, company name&#10;&#10;Description automatically generated">
            <a:extLst>
              <a:ext uri="{FF2B5EF4-FFF2-40B4-BE49-F238E27FC236}">
                <a16:creationId xmlns:a16="http://schemas.microsoft.com/office/drawing/2014/main" id="{95BE4FA8-2428-1D2B-DEF5-94AD270EED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190391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01F57C16-FA00-558F-66BE-74CAC06830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423218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2" name="Picture 1" descr="Logo, company name&#10;&#10;Description automatically generated">
            <a:extLst>
              <a:ext uri="{FF2B5EF4-FFF2-40B4-BE49-F238E27FC236}">
                <a16:creationId xmlns:a16="http://schemas.microsoft.com/office/drawing/2014/main" id="{ACE6E558-B413-BE79-7B2A-6B0C24373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417518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2" name="Picture 1" descr="Logo, company name&#10;&#10;Description automatically generated">
            <a:extLst>
              <a:ext uri="{FF2B5EF4-FFF2-40B4-BE49-F238E27FC236}">
                <a16:creationId xmlns:a16="http://schemas.microsoft.com/office/drawing/2014/main" id="{967522DE-49D6-221D-57EB-7B58FE81E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039459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2964AF03-F442-573C-B70C-4D2A79677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360465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78866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9539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081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78187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4/14/2023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8805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765982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4/14/2023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729931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4/14/2023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733789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506389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822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62580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83044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255791842"/>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559571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034195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6015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01037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577567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621239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99880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202627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271389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847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80365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6105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91434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38199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3119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3.xml"/><Relationship Id="rId18"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17" Type="http://schemas.openxmlformats.org/officeDocument/2006/relationships/oleObject" Target="../embeddings/oleObject2.bin"/><Relationship Id="rId2" Type="http://schemas.openxmlformats.org/officeDocument/2006/relationships/slideLayout" Target="../slideLayouts/slideLayout15.xml"/><Relationship Id="rId16" Type="http://schemas.microsoft.com/office/2007/relationships/hdphoto" Target="../media/hdphoto1.wdp"/><Relationship Id="rId20"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emf"/><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oleObject" Target="../embeddings/oleObject3.bin"/><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ags" Target="../tags/tag6.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ags" Target="../tags/tag5.xml"/><Relationship Id="rId28" Type="http://schemas.openxmlformats.org/officeDocument/2006/relationships/image" Target="../media/image3.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5.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1"/>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7">
            <a:alphaModFix amt="7000"/>
            <a:extLst>
              <a:ext uri="{BEBA8EAE-BF5A-486C-A8C5-ECC9F3942E4B}">
                <a14:imgProps xmlns:a14="http://schemas.microsoft.com/office/drawing/2010/main">
                  <a14:imgLayer r:embed="rId18">
                    <a14:imgEffect>
                      <a14:sharpenSoften amount="-97000"/>
                    </a14:imgEffect>
                  </a14:imgLayer>
                </a14:imgProps>
              </a:ext>
            </a:extLst>
          </a:blip>
          <a:stretch>
            <a:fillRect/>
          </a:stretch>
        </p:blipFill>
        <p:spPr>
          <a:xfrm>
            <a:off x="-1914319" y="-355819"/>
            <a:ext cx="8950817" cy="7569638"/>
          </a:xfrm>
          <a:prstGeom prst="rect">
            <a:avLst/>
          </a:prstGeom>
        </p:spPr>
      </p:pic>
    </p:spTree>
    <p:extLst>
      <p:ext uri="{BB962C8B-B14F-4D97-AF65-F5344CB8AC3E}">
        <p14:creationId xmlns:p14="http://schemas.microsoft.com/office/powerpoint/2010/main" val="376485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3" r:id="rId7"/>
    <p:sldLayoutId id="2147483684" r:id="rId8"/>
    <p:sldLayoutId id="2147483689"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dirty="0"/>
          </a:p>
        </p:txBody>
      </p:sp>
    </p:spTree>
    <p:extLst>
      <p:ext uri="{BB962C8B-B14F-4D97-AF65-F5344CB8AC3E}">
        <p14:creationId xmlns:p14="http://schemas.microsoft.com/office/powerpoint/2010/main" val="99986967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dirty="0"/>
          </a:p>
        </p:txBody>
      </p:sp>
    </p:spTree>
    <p:extLst>
      <p:ext uri="{BB962C8B-B14F-4D97-AF65-F5344CB8AC3E}">
        <p14:creationId xmlns:p14="http://schemas.microsoft.com/office/powerpoint/2010/main" val="1112771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7" r:id="rId3"/>
    <p:sldLayoutId id="214748371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5">
            <a:alphaModFix amt="7000"/>
            <a:extLst>
              <a:ext uri="{BEBA8EAE-BF5A-486C-A8C5-ECC9F3942E4B}">
                <a14:imgProps xmlns:a14="http://schemas.microsoft.com/office/drawing/2010/main">
                  <a14:imgLayer r:embed="rId16">
                    <a14:imgEffect>
                      <a14:sharpenSoften amount="-97000"/>
                    </a14:imgEffect>
                  </a14:imgLayer>
                </a14:imgProps>
              </a:ext>
            </a:extLst>
          </a:blip>
          <a:stretch>
            <a:fillRect/>
          </a:stretch>
        </p:blipFill>
        <p:spPr>
          <a:xfrm>
            <a:off x="-1914319" y="-355819"/>
            <a:ext cx="8950817" cy="7569638"/>
          </a:xfrm>
          <a:prstGeom prst="rect">
            <a:avLst/>
          </a:prstGeom>
        </p:spPr>
      </p:pic>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3"/>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6" progId="TCLayout.ActiveDocument.1">
                  <p:embed/>
                </p:oleObj>
              </mc:Choice>
              <mc:Fallback>
                <p:oleObj name="think-cell Slide" r:id="rId17"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9"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20"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Tree>
    <p:extLst>
      <p:ext uri="{BB962C8B-B14F-4D97-AF65-F5344CB8AC3E}">
        <p14:creationId xmlns:p14="http://schemas.microsoft.com/office/powerpoint/2010/main" val="662885175"/>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4/14/2023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
        <p:nvSpPr>
          <p:cNvPr id="17" name="Slide Number Placeholder 5">
            <a:extLst>
              <a:ext uri="{FF2B5EF4-FFF2-40B4-BE49-F238E27FC236}">
                <a16:creationId xmlns:a16="http://schemas.microsoft.com/office/drawing/2014/main" id="{692BBBAA-FD89-E81C-4DD3-22452FD0ABF5}"/>
              </a:ext>
            </a:extLst>
          </p:cNvPr>
          <p:cNvSpPr txBox="1">
            <a:spLocks/>
          </p:cNvSpPr>
          <p:nvPr userDrawn="1"/>
        </p:nvSpPr>
        <p:spPr>
          <a:xfrm>
            <a:off x="11363723" y="6321918"/>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21" name="Picture 2">
            <a:extLst>
              <a:ext uri="{FF2B5EF4-FFF2-40B4-BE49-F238E27FC236}">
                <a16:creationId xmlns:a16="http://schemas.microsoft.com/office/drawing/2014/main" id="{FAF6D570-948A-953E-01D6-196FC4572146}"/>
              </a:ext>
            </a:extLst>
          </p:cNvPr>
          <p:cNvPicPr>
            <a:picLocks noChangeAspect="1" noChangeArrowheads="1"/>
          </p:cNvPicPr>
          <p:nvPr userDrawn="1"/>
        </p:nvPicPr>
        <p:blipFill>
          <a:blip r:embed="rId27" cstate="print">
            <a:extLst>
              <a:ext uri="{28A0092B-C50C-407E-A947-70E740481C1C}">
                <a14:useLocalDpi xmlns:a14="http://schemas.microsoft.com/office/drawing/2010/main"/>
              </a:ext>
            </a:extLst>
          </a:blip>
          <a:srcRect/>
          <a:stretch/>
        </p:blipFill>
        <p:spPr bwMode="auto">
          <a:xfrm>
            <a:off x="390583" y="6219549"/>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97F2E7F-D31B-20F5-D5E0-FD7831D9A572}"/>
              </a:ext>
            </a:extLst>
          </p:cNvPr>
          <p:cNvPicPr>
            <a:picLocks noChangeAspect="1"/>
          </p:cNvPicPr>
          <p:nvPr userDrawn="1"/>
        </p:nvPicPr>
        <p:blipFill rotWithShape="1">
          <a:blip r:embed="rId28" cstate="print">
            <a:extLst>
              <a:ext uri="{28A0092B-C50C-407E-A947-70E740481C1C}">
                <a14:useLocalDpi xmlns:a14="http://schemas.microsoft.com/office/drawing/2010/main"/>
              </a:ext>
            </a:extLst>
          </a:blip>
          <a:srcRect/>
          <a:stretch/>
        </p:blipFill>
        <p:spPr>
          <a:xfrm>
            <a:off x="9335055" y="6099139"/>
            <a:ext cx="1942545" cy="783000"/>
          </a:xfrm>
          <a:prstGeom prst="rect">
            <a:avLst/>
          </a:prstGeom>
        </p:spPr>
      </p:pic>
      <p:pic>
        <p:nvPicPr>
          <p:cNvPr id="23" name="Picture 22" descr="Logo, company name&#10;&#10;Description automatically generated">
            <a:extLst>
              <a:ext uri="{FF2B5EF4-FFF2-40B4-BE49-F238E27FC236}">
                <a16:creationId xmlns:a16="http://schemas.microsoft.com/office/drawing/2014/main" id="{5C79F58D-2289-5773-9A5F-7F125803BA08}"/>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5296108" y="5875495"/>
            <a:ext cx="1599784" cy="1275725"/>
          </a:xfrm>
          <a:prstGeom prst="rect">
            <a:avLst/>
          </a:prstGeom>
        </p:spPr>
      </p:pic>
    </p:spTree>
    <p:extLst>
      <p:ext uri="{BB962C8B-B14F-4D97-AF65-F5344CB8AC3E}">
        <p14:creationId xmlns:p14="http://schemas.microsoft.com/office/powerpoint/2010/main" val="29608341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hyperlink" Target="https://dvagov.sharepoint.com/sites/VHAORPPE/VAIRRS/SitePages/VAIRRS-University.aspx"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dvagov.sharepoint.com/sites/VHAORPPE/VAIRRS/SitePages/VAIRRS-University.aspx" TargetMode="External"/><Relationship Id="rId2" Type="http://schemas.openxmlformats.org/officeDocument/2006/relationships/hyperlink" Target="https://public.govdelivery.com/accounts/USVHA/subscriber/new?topic_id=USVHA_1952" TargetMode="External"/><Relationship Id="rId1" Type="http://schemas.openxmlformats.org/officeDocument/2006/relationships/slideLayout" Target="../slideLayouts/slideLayout23.xml"/><Relationship Id="rId5" Type="http://schemas.openxmlformats.org/officeDocument/2006/relationships/hyperlink" Target="https://dvagov.sharepoint.com/sites/VHAORPPE/VAIRRS/SitePages/VAIRRS-Mentor-Program.aspx?from=SendByEmail" TargetMode="External"/><Relationship Id="rId4" Type="http://schemas.openxmlformats.org/officeDocument/2006/relationships/hyperlink" Target="https://dvagov.sharepoint.com/:w:/s/VHAORPPE/VAIRRS/EcK5AcZ48FNAmPqvgCP70REBW0D0PoV_dr3_sMCO538chQ?e=ME8cjj"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474648" y="1887450"/>
            <a:ext cx="9528929" cy="875609"/>
          </a:xfrm>
        </p:spPr>
        <p:txBody>
          <a:bodyPr lIns="91440" tIns="45720" rIns="91440" bIns="45720" anchor="ctr">
            <a:noAutofit/>
          </a:bodyPr>
          <a:lstStyle/>
          <a:p>
            <a:r>
              <a:rPr lang="en-US" sz="4800" dirty="0">
                <a:latin typeface="Calibri"/>
                <a:cs typeface="Calibri"/>
              </a:rPr>
              <a:t>VA Innovation and Research </a:t>
            </a:r>
            <a:br>
              <a:rPr lang="en-US" sz="4800" dirty="0">
                <a:latin typeface="Calibri"/>
                <a:cs typeface="Calibri"/>
              </a:rPr>
            </a:br>
            <a:r>
              <a:rPr lang="en-US" sz="4800" dirty="0">
                <a:latin typeface="Calibri"/>
                <a:cs typeface="Calibri"/>
              </a:rPr>
              <a:t>Review System (VAIRRS) </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a:xfrm>
            <a:off x="2505338" y="3005362"/>
            <a:ext cx="8382000" cy="433163"/>
          </a:xfrm>
        </p:spPr>
        <p:txBody>
          <a:bodyPr vert="horz" lIns="91440" tIns="45720" rIns="91440" bIns="45720" rtlCol="0" anchor="t">
            <a:noAutofit/>
          </a:bodyPr>
          <a:lstStyle/>
          <a:p>
            <a:r>
              <a:rPr lang="en-US" i="1" dirty="0">
                <a:cs typeface="Calibri"/>
              </a:rPr>
              <a:t>Monthly Webinar</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05338" y="3429000"/>
            <a:ext cx="8382000" cy="875608"/>
          </a:xfrm>
        </p:spPr>
        <p:txBody>
          <a:bodyPr anchor="b"/>
          <a:lstStyle/>
          <a:p>
            <a:r>
              <a:rPr lang="en-US" dirty="0"/>
              <a:t>April 28, 2023</a:t>
            </a:r>
          </a:p>
        </p:txBody>
      </p:sp>
    </p:spTree>
    <p:extLst>
      <p:ext uri="{BB962C8B-B14F-4D97-AF65-F5344CB8AC3E}">
        <p14:creationId xmlns:p14="http://schemas.microsoft.com/office/powerpoint/2010/main" val="184050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4E1C3-933D-A011-FD46-F924005492A8}"/>
              </a:ext>
            </a:extLst>
          </p:cNvPr>
          <p:cNvSpPr>
            <a:spLocks noGrp="1"/>
          </p:cNvSpPr>
          <p:nvPr>
            <p:ph type="title"/>
          </p:nvPr>
        </p:nvSpPr>
        <p:spPr>
          <a:xfrm>
            <a:off x="1352550" y="547830"/>
            <a:ext cx="8732239" cy="752929"/>
          </a:xfrm>
        </p:spPr>
        <p:txBody>
          <a:bodyPr/>
          <a:lstStyle/>
          <a:p>
            <a:r>
              <a:rPr lang="en-US" dirty="0"/>
              <a:t>Assign Tags to Submissions</a:t>
            </a:r>
          </a:p>
        </p:txBody>
      </p:sp>
      <p:sp>
        <p:nvSpPr>
          <p:cNvPr id="6" name="Content Placeholder 5">
            <a:extLst>
              <a:ext uri="{FF2B5EF4-FFF2-40B4-BE49-F238E27FC236}">
                <a16:creationId xmlns:a16="http://schemas.microsoft.com/office/drawing/2014/main" id="{1BBBA6B2-C53D-C807-EE1A-76385585636B}"/>
              </a:ext>
            </a:extLst>
          </p:cNvPr>
          <p:cNvSpPr>
            <a:spLocks noGrp="1"/>
          </p:cNvSpPr>
          <p:nvPr>
            <p:ph idx="11"/>
          </p:nvPr>
        </p:nvSpPr>
        <p:spPr>
          <a:xfrm>
            <a:off x="1352550" y="2701089"/>
            <a:ext cx="9679967" cy="2874158"/>
          </a:xfrm>
        </p:spPr>
        <p:txBody>
          <a:bodyPr/>
          <a:lstStyle/>
          <a:p>
            <a:r>
              <a:rPr lang="en-US" dirty="0"/>
              <a:t>You can tag a submission by clicking the        icon next to the submission in your submission manager. Tags can either be applied to a single submission, or globally to all submissions to this board in the project.</a:t>
            </a:r>
          </a:p>
        </p:txBody>
      </p:sp>
      <p:sp>
        <p:nvSpPr>
          <p:cNvPr id="11" name="Content Placeholder 10">
            <a:extLst>
              <a:ext uri="{FF2B5EF4-FFF2-40B4-BE49-F238E27FC236}">
                <a16:creationId xmlns:a16="http://schemas.microsoft.com/office/drawing/2014/main" id="{C90C02D8-72C3-9028-5B31-88ED1DB0749C}"/>
              </a:ext>
            </a:extLst>
          </p:cNvPr>
          <p:cNvSpPr>
            <a:spLocks noGrp="1"/>
          </p:cNvSpPr>
          <p:nvPr>
            <p:ph idx="10"/>
          </p:nvPr>
        </p:nvSpPr>
        <p:spPr>
          <a:xfrm>
            <a:off x="1352550" y="1300759"/>
            <a:ext cx="9965618" cy="1749651"/>
          </a:xfrm>
        </p:spPr>
        <p:txBody>
          <a:bodyPr/>
          <a:lstStyle/>
          <a:p>
            <a:r>
              <a:rPr lang="en-US" dirty="0"/>
              <a:t>In the research admin workspace, administrators can apply one or more tags to the submission – for example, to indicate which staff member has been assigned to conduct pre-review of the submission.</a:t>
            </a:r>
          </a:p>
        </p:txBody>
      </p:sp>
      <p:pic>
        <p:nvPicPr>
          <p:cNvPr id="12" name="Graphic 11" descr="Badge 1 with solid fill">
            <a:extLst>
              <a:ext uri="{FF2B5EF4-FFF2-40B4-BE49-F238E27FC236}">
                <a16:creationId xmlns:a16="http://schemas.microsoft.com/office/drawing/2014/main" id="{D59624F3-22F2-6477-AF75-4F207507C5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150" y="386359"/>
            <a:ext cx="914400" cy="914400"/>
          </a:xfrm>
          <a:prstGeom prst="rect">
            <a:avLst/>
          </a:prstGeom>
        </p:spPr>
      </p:pic>
      <p:pic>
        <p:nvPicPr>
          <p:cNvPr id="14" name="Picture 13">
            <a:extLst>
              <a:ext uri="{FF2B5EF4-FFF2-40B4-BE49-F238E27FC236}">
                <a16:creationId xmlns:a16="http://schemas.microsoft.com/office/drawing/2014/main" id="{BE44470F-4039-C013-5B7D-87885C8528F3}"/>
              </a:ext>
            </a:extLst>
          </p:cNvPr>
          <p:cNvPicPr>
            <a:picLocks noChangeAspect="1"/>
          </p:cNvPicPr>
          <p:nvPr/>
        </p:nvPicPr>
        <p:blipFill>
          <a:blip r:embed="rId5"/>
          <a:stretch>
            <a:fillRect/>
          </a:stretch>
        </p:blipFill>
        <p:spPr>
          <a:xfrm>
            <a:off x="5949379" y="2620353"/>
            <a:ext cx="342900" cy="381000"/>
          </a:xfrm>
          <a:prstGeom prst="rect">
            <a:avLst/>
          </a:prstGeom>
        </p:spPr>
      </p:pic>
    </p:spTree>
    <p:extLst>
      <p:ext uri="{BB962C8B-B14F-4D97-AF65-F5344CB8AC3E}">
        <p14:creationId xmlns:p14="http://schemas.microsoft.com/office/powerpoint/2010/main" val="194984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8FF9-8404-82D6-B5FD-4701DF40A02E}"/>
              </a:ext>
            </a:extLst>
          </p:cNvPr>
          <p:cNvSpPr>
            <a:spLocks noGrp="1"/>
          </p:cNvSpPr>
          <p:nvPr>
            <p:ph type="title"/>
          </p:nvPr>
        </p:nvSpPr>
        <p:spPr>
          <a:xfrm>
            <a:off x="1333500" y="447591"/>
            <a:ext cx="10363199" cy="752929"/>
          </a:xfrm>
        </p:spPr>
        <p:txBody>
          <a:bodyPr/>
          <a:lstStyle/>
          <a:p>
            <a:r>
              <a:rPr lang="en-US" dirty="0"/>
              <a:t>Assign the Submission to an Agenda</a:t>
            </a:r>
          </a:p>
        </p:txBody>
      </p:sp>
      <p:sp>
        <p:nvSpPr>
          <p:cNvPr id="3" name="Content Placeholder 2">
            <a:extLst>
              <a:ext uri="{FF2B5EF4-FFF2-40B4-BE49-F238E27FC236}">
                <a16:creationId xmlns:a16="http://schemas.microsoft.com/office/drawing/2014/main" id="{5C6B7DAE-170B-03CF-F829-5853D5B779DD}"/>
              </a:ext>
            </a:extLst>
          </p:cNvPr>
          <p:cNvSpPr>
            <a:spLocks noGrp="1"/>
          </p:cNvSpPr>
          <p:nvPr>
            <p:ph idx="1"/>
          </p:nvPr>
        </p:nvSpPr>
        <p:spPr>
          <a:xfrm>
            <a:off x="1333500" y="1281255"/>
            <a:ext cx="9215921" cy="3499302"/>
          </a:xfrm>
        </p:spPr>
        <p:txBody>
          <a:bodyPr>
            <a:normAutofit/>
          </a:bodyPr>
          <a:lstStyle/>
          <a:p>
            <a:r>
              <a:rPr lang="en-US" dirty="0"/>
              <a:t>Submissions may be filtered out of your unassigned queue by assigning them to an agenda, giving you a clean and organized view of incoming submissions. </a:t>
            </a:r>
          </a:p>
        </p:txBody>
      </p:sp>
      <p:pic>
        <p:nvPicPr>
          <p:cNvPr id="4" name="Graphic 3" descr="Badge with solid fill">
            <a:extLst>
              <a:ext uri="{FF2B5EF4-FFF2-40B4-BE49-F238E27FC236}">
                <a16:creationId xmlns:a16="http://schemas.microsoft.com/office/drawing/2014/main" id="{929E6FDB-55F1-EF86-B09D-6F8EF4B6F4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9100" y="366855"/>
            <a:ext cx="914400" cy="914400"/>
          </a:xfrm>
          <a:prstGeom prst="rect">
            <a:avLst/>
          </a:prstGeom>
        </p:spPr>
      </p:pic>
    </p:spTree>
    <p:extLst>
      <p:ext uri="{BB962C8B-B14F-4D97-AF65-F5344CB8AC3E}">
        <p14:creationId xmlns:p14="http://schemas.microsoft.com/office/powerpoint/2010/main" val="1029071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8FF9-8404-82D6-B5FD-4701DF40A02E}"/>
              </a:ext>
            </a:extLst>
          </p:cNvPr>
          <p:cNvSpPr>
            <a:spLocks noGrp="1"/>
          </p:cNvSpPr>
          <p:nvPr>
            <p:ph type="title"/>
          </p:nvPr>
        </p:nvSpPr>
        <p:spPr>
          <a:xfrm>
            <a:off x="1333500" y="528326"/>
            <a:ext cx="10363199" cy="752929"/>
          </a:xfrm>
        </p:spPr>
        <p:txBody>
          <a:bodyPr/>
          <a:lstStyle/>
          <a:p>
            <a:r>
              <a:rPr lang="en-US" dirty="0"/>
              <a:t>Completeness Check</a:t>
            </a:r>
          </a:p>
        </p:txBody>
      </p:sp>
      <p:sp>
        <p:nvSpPr>
          <p:cNvPr id="3" name="Content Placeholder 2">
            <a:extLst>
              <a:ext uri="{FF2B5EF4-FFF2-40B4-BE49-F238E27FC236}">
                <a16:creationId xmlns:a16="http://schemas.microsoft.com/office/drawing/2014/main" id="{5C6B7DAE-170B-03CF-F829-5853D5B779DD}"/>
              </a:ext>
            </a:extLst>
          </p:cNvPr>
          <p:cNvSpPr>
            <a:spLocks noGrp="1"/>
          </p:cNvSpPr>
          <p:nvPr>
            <p:ph idx="1"/>
          </p:nvPr>
        </p:nvSpPr>
        <p:spPr>
          <a:xfrm>
            <a:off x="1333500" y="1281255"/>
            <a:ext cx="10195712" cy="2364613"/>
          </a:xfrm>
        </p:spPr>
        <p:txBody>
          <a:bodyPr>
            <a:normAutofit/>
          </a:bodyPr>
          <a:lstStyle/>
          <a:p>
            <a:r>
              <a:rPr lang="en-US" sz="2000" dirty="0"/>
              <a:t>Perform an administrative pre-review to ensure the required submission is adequate and complete. </a:t>
            </a:r>
          </a:p>
          <a:p>
            <a:pPr marL="342900" indent="-342900">
              <a:buFont typeface="Arial" panose="020B0604020202020204" pitchFamily="34" charset="0"/>
              <a:buChar char="•"/>
            </a:pPr>
            <a:r>
              <a:rPr lang="en-US" sz="2000" dirty="0"/>
              <a:t>If the package will be reviewed by multiple subcommittees, ensure that the pre-reviewed package satisfies the submission requirements for all reviewing subcommittees. </a:t>
            </a:r>
          </a:p>
          <a:p>
            <a:pPr marL="342900" indent="-342900">
              <a:buFont typeface="Arial" panose="020B0604020202020204" pitchFamily="34" charset="0"/>
              <a:buChar char="•"/>
            </a:pPr>
            <a:r>
              <a:rPr lang="en-US" sz="2000" dirty="0"/>
              <a:t>If the package is incomplete, unlock the package and compose a message summarizing unmet needs and requirements with the submission team.</a:t>
            </a:r>
          </a:p>
        </p:txBody>
      </p:sp>
      <p:sp>
        <p:nvSpPr>
          <p:cNvPr id="10" name="TextBox 9">
            <a:extLst>
              <a:ext uri="{FF2B5EF4-FFF2-40B4-BE49-F238E27FC236}">
                <a16:creationId xmlns:a16="http://schemas.microsoft.com/office/drawing/2014/main" id="{669BED6B-3B05-DFEB-B8F5-CC3E0C646D14}"/>
              </a:ext>
            </a:extLst>
          </p:cNvPr>
          <p:cNvSpPr txBox="1"/>
          <p:nvPr/>
        </p:nvSpPr>
        <p:spPr>
          <a:xfrm>
            <a:off x="1333500" y="3757454"/>
            <a:ext cx="10406171" cy="2246769"/>
          </a:xfrm>
          <a:prstGeom prst="rect">
            <a:avLst/>
          </a:prstGeom>
          <a:noFill/>
        </p:spPr>
        <p:txBody>
          <a:bodyPr wrap="square">
            <a:spAutoFit/>
          </a:bodyPr>
          <a:lstStyle/>
          <a:p>
            <a:r>
              <a:rPr lang="en-US" sz="2000" dirty="0">
                <a:solidFill>
                  <a:srgbClr val="002060"/>
                </a:solidFill>
              </a:rPr>
              <a:t>If the package is missing documents or considered incomplete, we recommend unlocking the package so that researchers can provide them before the subcommittee begins its review.</a:t>
            </a:r>
          </a:p>
          <a:p>
            <a:endParaRPr lang="en-US" sz="2000" dirty="0">
              <a:solidFill>
                <a:srgbClr val="002060"/>
              </a:solidFill>
            </a:endParaRPr>
          </a:p>
          <a:p>
            <a:r>
              <a:rPr lang="en-US" sz="2000" b="1" dirty="0">
                <a:solidFill>
                  <a:schemeClr val="bg1"/>
                </a:solidFill>
              </a:rPr>
              <a:t>NOTE: </a:t>
            </a:r>
            <a:r>
              <a:rPr lang="en-US" sz="2000" dirty="0">
                <a:solidFill>
                  <a:schemeClr val="bg1"/>
                </a:solidFill>
              </a:rPr>
              <a:t>If a package has been unlocked in one workspace, it is also unlocked for any other workspaces to which it has been submitted. As documents in unlocked packages can be modified or deleted by researchers, we do not recommend unlocking a package after it has been shared with one or more reviewer.</a:t>
            </a:r>
          </a:p>
        </p:txBody>
      </p:sp>
      <p:pic>
        <p:nvPicPr>
          <p:cNvPr id="4" name="Graphic 3" descr="Badge 3 with solid fill">
            <a:extLst>
              <a:ext uri="{FF2B5EF4-FFF2-40B4-BE49-F238E27FC236}">
                <a16:creationId xmlns:a16="http://schemas.microsoft.com/office/drawing/2014/main" id="{33371618-79C9-A5B5-366C-91D5D5C655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367" y="286120"/>
            <a:ext cx="914400" cy="914400"/>
          </a:xfrm>
          <a:prstGeom prst="rect">
            <a:avLst/>
          </a:prstGeom>
        </p:spPr>
      </p:pic>
    </p:spTree>
    <p:extLst>
      <p:ext uri="{BB962C8B-B14F-4D97-AF65-F5344CB8AC3E}">
        <p14:creationId xmlns:p14="http://schemas.microsoft.com/office/powerpoint/2010/main" val="99092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8FF9-8404-82D6-B5FD-4701DF40A02E}"/>
              </a:ext>
            </a:extLst>
          </p:cNvPr>
          <p:cNvSpPr>
            <a:spLocks noGrp="1"/>
          </p:cNvSpPr>
          <p:nvPr>
            <p:ph type="title"/>
          </p:nvPr>
        </p:nvSpPr>
        <p:spPr>
          <a:xfrm>
            <a:off x="1284767" y="447591"/>
            <a:ext cx="10363199" cy="752929"/>
          </a:xfrm>
        </p:spPr>
        <p:txBody>
          <a:bodyPr/>
          <a:lstStyle/>
          <a:p>
            <a:r>
              <a:rPr lang="en-US" dirty="0"/>
              <a:t>Share the Submission with Reviewers and Staff</a:t>
            </a:r>
          </a:p>
        </p:txBody>
      </p:sp>
      <p:sp>
        <p:nvSpPr>
          <p:cNvPr id="3" name="Content Placeholder 2">
            <a:extLst>
              <a:ext uri="{FF2B5EF4-FFF2-40B4-BE49-F238E27FC236}">
                <a16:creationId xmlns:a16="http://schemas.microsoft.com/office/drawing/2014/main" id="{5C6B7DAE-170B-03CF-F829-5853D5B779DD}"/>
              </a:ext>
            </a:extLst>
          </p:cNvPr>
          <p:cNvSpPr>
            <a:spLocks noGrp="1"/>
          </p:cNvSpPr>
          <p:nvPr>
            <p:ph idx="1"/>
          </p:nvPr>
        </p:nvSpPr>
        <p:spPr>
          <a:xfrm>
            <a:off x="1284767" y="1281255"/>
            <a:ext cx="9082355" cy="3499302"/>
          </a:xfrm>
        </p:spPr>
        <p:txBody>
          <a:bodyPr>
            <a:normAutofit/>
          </a:bodyPr>
          <a:lstStyle/>
          <a:p>
            <a:r>
              <a:rPr lang="en-US" dirty="0"/>
              <a:t>If any administrators or reviewers need to see the submission before it is submitted to a committee, such as an information safety and security officer (ISSO) or privacy officer (PO), you may share them on the submission within the research admin workspace. </a:t>
            </a:r>
          </a:p>
          <a:p>
            <a:r>
              <a:rPr lang="en-US" dirty="0"/>
              <a:t>When sharing submissions with your ISSO/PO, you can also assign them the appropriate special designation.</a:t>
            </a:r>
          </a:p>
        </p:txBody>
      </p:sp>
      <p:pic>
        <p:nvPicPr>
          <p:cNvPr id="4" name="Graphic 3" descr="Badge 4 with solid fill">
            <a:extLst>
              <a:ext uri="{FF2B5EF4-FFF2-40B4-BE49-F238E27FC236}">
                <a16:creationId xmlns:a16="http://schemas.microsoft.com/office/drawing/2014/main" id="{B65FDAE3-BF95-95EC-E626-39B960EDCB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367" y="286120"/>
            <a:ext cx="914400" cy="914400"/>
          </a:xfrm>
          <a:prstGeom prst="rect">
            <a:avLst/>
          </a:prstGeom>
        </p:spPr>
      </p:pic>
    </p:spTree>
    <p:extLst>
      <p:ext uri="{BB962C8B-B14F-4D97-AF65-F5344CB8AC3E}">
        <p14:creationId xmlns:p14="http://schemas.microsoft.com/office/powerpoint/2010/main" val="909262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1CE4-B12A-C58B-4AFB-B3C75F45D7C9}"/>
              </a:ext>
            </a:extLst>
          </p:cNvPr>
          <p:cNvSpPr>
            <a:spLocks noGrp="1"/>
          </p:cNvSpPr>
          <p:nvPr>
            <p:ph type="title"/>
          </p:nvPr>
        </p:nvSpPr>
        <p:spPr>
          <a:xfrm>
            <a:off x="1028701" y="80735"/>
            <a:ext cx="8665564" cy="752929"/>
          </a:xfrm>
        </p:spPr>
        <p:txBody>
          <a:bodyPr/>
          <a:lstStyle/>
          <a:p>
            <a:r>
              <a:rPr lang="en-US" dirty="0"/>
              <a:t>Recording an Action </a:t>
            </a:r>
          </a:p>
        </p:txBody>
      </p:sp>
      <p:graphicFrame>
        <p:nvGraphicFramePr>
          <p:cNvPr id="6" name="Table 6">
            <a:extLst>
              <a:ext uri="{FF2B5EF4-FFF2-40B4-BE49-F238E27FC236}">
                <a16:creationId xmlns:a16="http://schemas.microsoft.com/office/drawing/2014/main" id="{8DADF3E0-2972-642A-1141-5CEE9B9446C1}"/>
              </a:ext>
            </a:extLst>
          </p:cNvPr>
          <p:cNvGraphicFramePr>
            <a:graphicFrameLocks noGrp="1"/>
          </p:cNvGraphicFramePr>
          <p:nvPr>
            <p:ph idx="1"/>
            <p:extLst>
              <p:ext uri="{D42A27DB-BD31-4B8C-83A1-F6EECF244321}">
                <p14:modId xmlns:p14="http://schemas.microsoft.com/office/powerpoint/2010/main" val="1492049127"/>
              </p:ext>
            </p:extLst>
          </p:nvPr>
        </p:nvGraphicFramePr>
        <p:xfrm>
          <a:off x="1028699" y="1513051"/>
          <a:ext cx="10696575" cy="3831897"/>
        </p:xfrm>
        <a:graphic>
          <a:graphicData uri="http://schemas.openxmlformats.org/drawingml/2006/table">
            <a:tbl>
              <a:tblPr firstRow="1" bandRow="1">
                <a:tableStyleId>{5C22544A-7EE6-4342-B048-85BDC9FD1C3A}</a:tableStyleId>
              </a:tblPr>
              <a:tblGrid>
                <a:gridCol w="3619385">
                  <a:extLst>
                    <a:ext uri="{9D8B030D-6E8A-4147-A177-3AD203B41FA5}">
                      <a16:colId xmlns:a16="http://schemas.microsoft.com/office/drawing/2014/main" val="607725511"/>
                    </a:ext>
                  </a:extLst>
                </a:gridCol>
                <a:gridCol w="5182806">
                  <a:extLst>
                    <a:ext uri="{9D8B030D-6E8A-4147-A177-3AD203B41FA5}">
                      <a16:colId xmlns:a16="http://schemas.microsoft.com/office/drawing/2014/main" val="982351980"/>
                    </a:ext>
                  </a:extLst>
                </a:gridCol>
                <a:gridCol w="1894384">
                  <a:extLst>
                    <a:ext uri="{9D8B030D-6E8A-4147-A177-3AD203B41FA5}">
                      <a16:colId xmlns:a16="http://schemas.microsoft.com/office/drawing/2014/main" val="974912059"/>
                    </a:ext>
                  </a:extLst>
                </a:gridCol>
              </a:tblGrid>
              <a:tr h="371560">
                <a:tc>
                  <a:txBody>
                    <a:bodyPr/>
                    <a:lstStyle/>
                    <a:p>
                      <a:r>
                        <a:rPr lang="en-US" sz="1800" dirty="0"/>
                        <a:t>Action </a:t>
                      </a:r>
                    </a:p>
                  </a:txBody>
                  <a:tcPr/>
                </a:tc>
                <a:tc>
                  <a:txBody>
                    <a:bodyPr/>
                    <a:lstStyle/>
                    <a:p>
                      <a:r>
                        <a:rPr lang="en-US" sz="1800" dirty="0"/>
                        <a:t>When to Use </a:t>
                      </a:r>
                    </a:p>
                  </a:txBody>
                  <a:tcPr/>
                </a:tc>
                <a:tc>
                  <a:txBody>
                    <a:bodyPr/>
                    <a:lstStyle/>
                    <a:p>
                      <a:r>
                        <a:rPr lang="en-US" sz="1800" dirty="0"/>
                        <a:t>Follow Up Action </a:t>
                      </a:r>
                    </a:p>
                  </a:txBody>
                  <a:tcPr/>
                </a:tc>
                <a:extLst>
                  <a:ext uri="{0D108BD9-81ED-4DB2-BD59-A6C34878D82A}">
                    <a16:rowId xmlns:a16="http://schemas.microsoft.com/office/drawing/2014/main" val="2801794329"/>
                  </a:ext>
                </a:extLst>
              </a:tr>
              <a:tr h="1020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dk1"/>
                          </a:solidFill>
                          <a:latin typeface="+mn-lt"/>
                          <a:ea typeface="+mn-ea"/>
                          <a:cs typeface="+mn-cs"/>
                        </a:rPr>
                        <a:t>Acknowledged </a:t>
                      </a:r>
                      <a:r>
                        <a:rPr lang="en-US" sz="1800" b="0" i="0" u="none" strike="noStrike" kern="1200" baseline="0" dirty="0">
                          <a:solidFill>
                            <a:schemeClr val="dk1"/>
                          </a:solidFill>
                          <a:latin typeface="+mn-lt"/>
                          <a:ea typeface="+mn-ea"/>
                          <a:cs typeface="+mn-cs"/>
                        </a:rPr>
                        <a:t>	</a:t>
                      </a:r>
                    </a:p>
                    <a:p>
                      <a:endParaRPr lang="en-US" sz="1800" dirty="0"/>
                    </a:p>
                  </a:txBody>
                  <a:tcPr/>
                </a:tc>
                <a:tc>
                  <a:txBody>
                    <a:bodyPr/>
                    <a:lstStyle/>
                    <a:p>
                      <a:r>
                        <a:rPr lang="en-US" sz="1600" dirty="0"/>
                        <a:t>This may be used in the admin workspace for packages that are not forwarded to a panel/committee workspace. This may occur in the panel workspace for packages that receive acknowledgment.</a:t>
                      </a:r>
                    </a:p>
                  </a:txBody>
                  <a:tcPr/>
                </a:tc>
                <a:tc>
                  <a:txBody>
                    <a:bodyPr/>
                    <a:lstStyle/>
                    <a:p>
                      <a:r>
                        <a:rPr lang="en-US" sz="1600" dirty="0"/>
                        <a:t>n/a</a:t>
                      </a:r>
                    </a:p>
                  </a:txBody>
                  <a:tcPr/>
                </a:tc>
                <a:extLst>
                  <a:ext uri="{0D108BD9-81ED-4DB2-BD59-A6C34878D82A}">
                    <a16:rowId xmlns:a16="http://schemas.microsoft.com/office/drawing/2014/main" val="890208995"/>
                  </a:ext>
                </a:extLst>
              </a:tr>
              <a:tr h="329565">
                <a:tc>
                  <a:txBody>
                    <a:bodyPr/>
                    <a:lstStyle/>
                    <a:p>
                      <a:r>
                        <a:rPr lang="en-US" sz="1800" b="1" dirty="0"/>
                        <a:t>Forwarded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When manager/staff forward a package from admin to panel workspace. 	</a:t>
                      </a:r>
                    </a:p>
                  </a:txBody>
                  <a:tcPr/>
                </a:tc>
                <a:tc>
                  <a:txBody>
                    <a:bodyPr/>
                    <a:lstStyle/>
                    <a:p>
                      <a:r>
                        <a:rPr lang="en-US" sz="1600" dirty="0"/>
                        <a:t>n/a</a:t>
                      </a:r>
                    </a:p>
                  </a:txBody>
                  <a:tcPr/>
                </a:tc>
                <a:extLst>
                  <a:ext uri="{0D108BD9-81ED-4DB2-BD59-A6C34878D82A}">
                    <a16:rowId xmlns:a16="http://schemas.microsoft.com/office/drawing/2014/main" val="1202201952"/>
                  </a:ext>
                </a:extLst>
              </a:tr>
              <a:tr h="591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dk1"/>
                          </a:solidFill>
                          <a:latin typeface="+mn-lt"/>
                          <a:ea typeface="+mn-ea"/>
                          <a:cs typeface="+mn-cs"/>
                        </a:rPr>
                        <a:t>Information Required </a:t>
                      </a:r>
                      <a:r>
                        <a:rPr lang="en-US" sz="1800" b="0" i="0" u="none" strike="noStrike" kern="1200" baseline="0" dirty="0">
                          <a:solidFill>
                            <a:schemeClr val="dk1"/>
                          </a:solidFill>
                          <a:latin typeface="+mn-lt"/>
                          <a:ea typeface="+mn-ea"/>
                          <a:cs typeface="+mn-cs"/>
                        </a:rPr>
                        <a:t>	</a:t>
                      </a:r>
                    </a:p>
                  </a:txBody>
                  <a:tcPr/>
                </a:tc>
                <a:tc>
                  <a:txBody>
                    <a:bodyPr/>
                    <a:lstStyle/>
                    <a:p>
                      <a:r>
                        <a:rPr lang="en-US" sz="1600" b="0" i="0" u="none" strike="noStrike" kern="1200" baseline="0" dirty="0">
                          <a:solidFill>
                            <a:schemeClr val="dk1"/>
                          </a:solidFill>
                          <a:latin typeface="+mn-lt"/>
                          <a:ea typeface="+mn-ea"/>
                          <a:cs typeface="+mn-cs"/>
                        </a:rPr>
                        <a:t>A manager and/or member identified that more information is required for the submission to be considered complete. </a:t>
                      </a:r>
                    </a:p>
                  </a:txBody>
                  <a:tcPr/>
                </a:tc>
                <a:tc>
                  <a:txBody>
                    <a:bodyPr/>
                    <a:lstStyle/>
                    <a:p>
                      <a:r>
                        <a:rPr lang="en-US" sz="1600" dirty="0"/>
                        <a:t>Unlock package.</a:t>
                      </a:r>
                    </a:p>
                  </a:txBody>
                  <a:tcPr/>
                </a:tc>
                <a:extLst>
                  <a:ext uri="{0D108BD9-81ED-4DB2-BD59-A6C34878D82A}">
                    <a16:rowId xmlns:a16="http://schemas.microsoft.com/office/drawing/2014/main" val="1713897705"/>
                  </a:ext>
                </a:extLst>
              </a:tr>
              <a:tr h="616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dk1"/>
                          </a:solidFill>
                          <a:latin typeface="+mn-lt"/>
                          <a:ea typeface="+mn-ea"/>
                          <a:cs typeface="+mn-cs"/>
                        </a:rPr>
                        <a:t>Modification Required</a:t>
                      </a:r>
                    </a:p>
                  </a:txBody>
                  <a:tcPr/>
                </a:tc>
                <a:tc>
                  <a:txBody>
                    <a:bodyPr/>
                    <a:lstStyle/>
                    <a:p>
                      <a:r>
                        <a:rPr lang="en-US" sz="1600" b="0" i="0" u="none" strike="noStrike" kern="1200" baseline="0" dirty="0">
                          <a:solidFill>
                            <a:schemeClr val="dk1"/>
                          </a:solidFill>
                          <a:latin typeface="+mn-lt"/>
                          <a:ea typeface="+mn-ea"/>
                          <a:cs typeface="+mn-cs"/>
                        </a:rPr>
                        <a:t>A manager and/or member identified that modifications are required for the submission to be considered complete.</a:t>
                      </a:r>
                    </a:p>
                  </a:txBody>
                  <a:tcPr/>
                </a:tc>
                <a:tc>
                  <a:txBody>
                    <a:bodyPr/>
                    <a:lstStyle/>
                    <a:p>
                      <a:r>
                        <a:rPr lang="en-US" sz="1600" dirty="0"/>
                        <a:t>Unlock package.</a:t>
                      </a:r>
                    </a:p>
                  </a:txBody>
                  <a:tcPr/>
                </a:tc>
                <a:extLst>
                  <a:ext uri="{0D108BD9-81ED-4DB2-BD59-A6C34878D82A}">
                    <a16:rowId xmlns:a16="http://schemas.microsoft.com/office/drawing/2014/main" val="1759346735"/>
                  </a:ext>
                </a:extLst>
              </a:tr>
              <a:tr h="606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dk1"/>
                          </a:solidFill>
                          <a:latin typeface="+mn-lt"/>
                          <a:ea typeface="+mn-ea"/>
                          <a:cs typeface="+mn-cs"/>
                        </a:rPr>
                        <a:t>Withdrawn </a:t>
                      </a:r>
                    </a:p>
                  </a:txBody>
                  <a:tcPr/>
                </a:tc>
                <a:tc>
                  <a:txBody>
                    <a:bodyPr/>
                    <a:lstStyle/>
                    <a:p>
                      <a:r>
                        <a:rPr lang="en-US" sz="1600" b="0" i="0" u="none" strike="noStrike" kern="1200" baseline="0" dirty="0">
                          <a:solidFill>
                            <a:schemeClr val="dk1"/>
                          </a:solidFill>
                          <a:latin typeface="+mn-lt"/>
                          <a:ea typeface="+mn-ea"/>
                          <a:cs typeface="+mn-cs"/>
                        </a:rPr>
                        <a:t>The package was submitted in error or withdrawn at the request of the investigator but prior to review.</a:t>
                      </a:r>
                    </a:p>
                  </a:txBody>
                  <a:tcPr/>
                </a:tc>
                <a:tc>
                  <a:txBody>
                    <a:bodyPr/>
                    <a:lstStyle/>
                    <a:p>
                      <a:r>
                        <a:rPr lang="en-US" sz="1600" dirty="0"/>
                        <a:t>n/a</a:t>
                      </a:r>
                    </a:p>
                  </a:txBody>
                  <a:tcPr/>
                </a:tc>
                <a:extLst>
                  <a:ext uri="{0D108BD9-81ED-4DB2-BD59-A6C34878D82A}">
                    <a16:rowId xmlns:a16="http://schemas.microsoft.com/office/drawing/2014/main" val="580674926"/>
                  </a:ext>
                </a:extLst>
              </a:tr>
            </a:tbl>
          </a:graphicData>
        </a:graphic>
      </p:graphicFrame>
      <p:sp>
        <p:nvSpPr>
          <p:cNvPr id="10" name="TextBox 9">
            <a:extLst>
              <a:ext uri="{FF2B5EF4-FFF2-40B4-BE49-F238E27FC236}">
                <a16:creationId xmlns:a16="http://schemas.microsoft.com/office/drawing/2014/main" id="{EADDB897-C3B2-58D0-34B5-8E25A84DFBA2}"/>
              </a:ext>
            </a:extLst>
          </p:cNvPr>
          <p:cNvSpPr txBox="1"/>
          <p:nvPr/>
        </p:nvSpPr>
        <p:spPr>
          <a:xfrm>
            <a:off x="1028699" y="590461"/>
            <a:ext cx="11049000" cy="584775"/>
          </a:xfrm>
          <a:prstGeom prst="rect">
            <a:avLst/>
          </a:prstGeom>
          <a:noFill/>
        </p:spPr>
        <p:txBody>
          <a:bodyPr wrap="square" rtlCol="0">
            <a:spAutoFit/>
          </a:bodyPr>
          <a:lstStyle/>
          <a:p>
            <a:r>
              <a:rPr lang="en-US" sz="1600" b="0" i="0" u="none" strike="noStrike" baseline="0" dirty="0">
                <a:solidFill>
                  <a:srgbClr val="002060"/>
                </a:solidFill>
              </a:rPr>
              <a:t>Recording an action notifies the study team that the package has been acted upon and allows you to filter out those submissions from the submission </a:t>
            </a:r>
            <a:r>
              <a:rPr lang="en-US" sz="1600" dirty="0">
                <a:solidFill>
                  <a:srgbClr val="002060"/>
                </a:solidFill>
              </a:rPr>
              <a:t>m</a:t>
            </a:r>
            <a:r>
              <a:rPr lang="en-US" sz="1600" b="0" i="0" u="none" strike="noStrike" baseline="0" dirty="0">
                <a:solidFill>
                  <a:srgbClr val="002060"/>
                </a:solidFill>
              </a:rPr>
              <a:t>anager. </a:t>
            </a:r>
            <a:r>
              <a:rPr lang="en-US" sz="1600" dirty="0">
                <a:solidFill>
                  <a:srgbClr val="002060"/>
                </a:solidFill>
              </a:rPr>
              <a:t>The following list of actions should be entered by administrators in the review details:</a:t>
            </a:r>
          </a:p>
        </p:txBody>
      </p:sp>
      <p:pic>
        <p:nvPicPr>
          <p:cNvPr id="12" name="Graphic 11" descr="Badge 5 with solid fill">
            <a:extLst>
              <a:ext uri="{FF2B5EF4-FFF2-40B4-BE49-F238E27FC236}">
                <a16:creationId xmlns:a16="http://schemas.microsoft.com/office/drawing/2014/main" id="{25B062D6-8455-1462-DEB7-14B09BAA26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301" y="149936"/>
            <a:ext cx="914400" cy="914400"/>
          </a:xfrm>
          <a:prstGeom prst="rect">
            <a:avLst/>
          </a:prstGeom>
        </p:spPr>
      </p:pic>
    </p:spTree>
    <p:extLst>
      <p:ext uri="{BB962C8B-B14F-4D97-AF65-F5344CB8AC3E}">
        <p14:creationId xmlns:p14="http://schemas.microsoft.com/office/powerpoint/2010/main" val="591540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5EB7-DA45-7D24-BCC5-76DBC26641FA}"/>
              </a:ext>
            </a:extLst>
          </p:cNvPr>
          <p:cNvSpPr>
            <a:spLocks noGrp="1"/>
          </p:cNvSpPr>
          <p:nvPr>
            <p:ph type="title"/>
          </p:nvPr>
        </p:nvSpPr>
        <p:spPr>
          <a:xfrm>
            <a:off x="1068513" y="462105"/>
            <a:ext cx="8665564" cy="752929"/>
          </a:xfrm>
        </p:spPr>
        <p:txBody>
          <a:bodyPr/>
          <a:lstStyle/>
          <a:p>
            <a:r>
              <a:rPr lang="en-US" dirty="0"/>
              <a:t>Submit Package to Appropriate Committee</a:t>
            </a:r>
          </a:p>
        </p:txBody>
      </p:sp>
      <p:sp>
        <p:nvSpPr>
          <p:cNvPr id="3" name="Content Placeholder 2">
            <a:extLst>
              <a:ext uri="{FF2B5EF4-FFF2-40B4-BE49-F238E27FC236}">
                <a16:creationId xmlns:a16="http://schemas.microsoft.com/office/drawing/2014/main" id="{A5AC265C-68B3-CA89-7E9F-404811391E71}"/>
              </a:ext>
            </a:extLst>
          </p:cNvPr>
          <p:cNvSpPr>
            <a:spLocks noGrp="1"/>
          </p:cNvSpPr>
          <p:nvPr>
            <p:ph idx="1"/>
          </p:nvPr>
        </p:nvSpPr>
        <p:spPr>
          <a:xfrm>
            <a:off x="1068513" y="1295770"/>
            <a:ext cx="9709077" cy="3499302"/>
          </a:xfrm>
        </p:spPr>
        <p:txBody>
          <a:bodyPr>
            <a:normAutofit/>
          </a:bodyPr>
          <a:lstStyle/>
          <a:p>
            <a:r>
              <a:rPr lang="en-US" sz="1800" b="0" i="0" u="none" strike="noStrike" baseline="0" dirty="0">
                <a:latin typeface="Arial" panose="020B0604020202020204" pitchFamily="34" charset="0"/>
              </a:rPr>
              <a:t>Submit the package to any committee using the “Submit this Package” button on the left menu. More than one subcommittee may review the same package, and each board can view the results of reviews conducted by other boards on the project.</a:t>
            </a:r>
          </a:p>
          <a:p>
            <a:endParaRPr lang="en-US" dirty="0"/>
          </a:p>
        </p:txBody>
      </p:sp>
      <p:pic>
        <p:nvPicPr>
          <p:cNvPr id="7" name="Graphic 6" descr="Badge 6 with solid fill">
            <a:extLst>
              <a:ext uri="{FF2B5EF4-FFF2-40B4-BE49-F238E27FC236}">
                <a16:creationId xmlns:a16="http://schemas.microsoft.com/office/drawing/2014/main" id="{FAEFB96C-B0B5-C250-FADF-981A386FAB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113" y="300634"/>
            <a:ext cx="914400" cy="914400"/>
          </a:xfrm>
          <a:prstGeom prst="rect">
            <a:avLst/>
          </a:prstGeom>
        </p:spPr>
      </p:pic>
    </p:spTree>
    <p:extLst>
      <p:ext uri="{BB962C8B-B14F-4D97-AF65-F5344CB8AC3E}">
        <p14:creationId xmlns:p14="http://schemas.microsoft.com/office/powerpoint/2010/main" val="1903973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0685-7F97-4ECC-D96E-FB6A199E0714}"/>
              </a:ext>
            </a:extLst>
          </p:cNvPr>
          <p:cNvSpPr>
            <a:spLocks noGrp="1"/>
          </p:cNvSpPr>
          <p:nvPr>
            <p:ph type="title"/>
          </p:nvPr>
        </p:nvSpPr>
        <p:spPr>
          <a:xfrm>
            <a:off x="0" y="2571666"/>
            <a:ext cx="12192000" cy="752929"/>
          </a:xfrm>
        </p:spPr>
        <p:txBody>
          <a:bodyPr/>
          <a:lstStyle/>
          <a:p>
            <a:pPr algn="ctr"/>
            <a:r>
              <a:rPr lang="en-US" sz="4800" dirty="0"/>
              <a:t>Demo</a:t>
            </a:r>
          </a:p>
        </p:txBody>
      </p:sp>
    </p:spTree>
    <p:extLst>
      <p:ext uri="{BB962C8B-B14F-4D97-AF65-F5344CB8AC3E}">
        <p14:creationId xmlns:p14="http://schemas.microsoft.com/office/powerpoint/2010/main" val="161326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2845D6-F226-C8A6-97C3-AC0D92C50499}"/>
              </a:ext>
            </a:extLst>
          </p:cNvPr>
          <p:cNvSpPr>
            <a:spLocks noGrp="1"/>
          </p:cNvSpPr>
          <p:nvPr>
            <p:ph type="title"/>
          </p:nvPr>
        </p:nvSpPr>
        <p:spPr/>
        <p:txBody>
          <a:bodyPr/>
          <a:lstStyle/>
          <a:p>
            <a:r>
              <a:rPr lang="en-US" dirty="0"/>
              <a:t>References </a:t>
            </a:r>
          </a:p>
        </p:txBody>
      </p:sp>
      <p:sp>
        <p:nvSpPr>
          <p:cNvPr id="7" name="Content Placeholder 6">
            <a:extLst>
              <a:ext uri="{FF2B5EF4-FFF2-40B4-BE49-F238E27FC236}">
                <a16:creationId xmlns:a16="http://schemas.microsoft.com/office/drawing/2014/main" id="{A3ABCC1F-54D9-11CB-7690-442E14F7F741}"/>
              </a:ext>
            </a:extLst>
          </p:cNvPr>
          <p:cNvSpPr>
            <a:spLocks noGrp="1"/>
          </p:cNvSpPr>
          <p:nvPr>
            <p:ph idx="1"/>
          </p:nvPr>
        </p:nvSpPr>
        <p:spPr>
          <a:xfrm>
            <a:off x="951216" y="1295770"/>
            <a:ext cx="10515600" cy="4247991"/>
          </a:xfrm>
        </p:spPr>
        <p:txBody>
          <a:bodyPr/>
          <a:lstStyle/>
          <a:p>
            <a:r>
              <a:rPr lang="en-US" sz="2000" dirty="0"/>
              <a:t>IRBNet Notes - Research Administration Workflow, PDF.</a:t>
            </a:r>
            <a:r>
              <a:rPr lang="en-US" sz="2000" dirty="0">
                <a:effectLst/>
              </a:rPr>
              <a:t> (n.d.). </a:t>
            </a:r>
            <a:r>
              <a:rPr lang="en-US" sz="2000" i="1" dirty="0">
                <a:effectLst/>
              </a:rPr>
              <a:t>VAIRRS University</a:t>
            </a:r>
            <a:r>
              <a:rPr lang="en-US" sz="2000" dirty="0">
                <a:effectLst/>
              </a:rPr>
              <a:t>. Retrieved March 10, 2023, from https://dvagov.sharepoint.com/sites/VHAORPPE/VAIRRS/VAIRRS%20University%20Training%20Library/Forms/AllItems.aspx?id=%2Fsites%2FVHAORPPE%2FVAIRRS%2FVAIRRS%20University%20Training%20Library%2FIRBNet%20Notes%20%2D%20Research%20Administration%20Workflow%2Epdf&amp;parent=%2Fsites%2FVHAORPPE%2FVAIRRS%2FVAIRRS%20University%20Training%20Library  </a:t>
            </a:r>
          </a:p>
          <a:p>
            <a:r>
              <a:rPr lang="en-US" dirty="0"/>
              <a:t>VAIRRS University: </a:t>
            </a:r>
            <a:r>
              <a:rPr lang="en-US" dirty="0">
                <a:hlinkClick r:id="rId2"/>
              </a:rPr>
              <a:t>https://dvagov.sharepoint.com/sites/VHAORPPE/VAIRRS/SitePages/VAIRRS-University.aspx</a:t>
            </a:r>
            <a:r>
              <a:rPr lang="en-US" dirty="0"/>
              <a:t> </a:t>
            </a:r>
          </a:p>
        </p:txBody>
      </p:sp>
    </p:spTree>
    <p:extLst>
      <p:ext uri="{BB962C8B-B14F-4D97-AF65-F5344CB8AC3E}">
        <p14:creationId xmlns:p14="http://schemas.microsoft.com/office/powerpoint/2010/main" val="3141431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661A-F277-394D-9DA2-A73218BC5DCD}"/>
              </a:ext>
            </a:extLst>
          </p:cNvPr>
          <p:cNvSpPr>
            <a:spLocks noGrp="1"/>
          </p:cNvSpPr>
          <p:nvPr>
            <p:ph type="ctrTitle"/>
          </p:nvPr>
        </p:nvSpPr>
        <p:spPr>
          <a:xfrm>
            <a:off x="-38099" y="1782450"/>
            <a:ext cx="12191999" cy="951546"/>
          </a:xfrm>
        </p:spPr>
        <p:txBody>
          <a:bodyPr/>
          <a:lstStyle/>
          <a:p>
            <a:pPr algn="ctr"/>
            <a:r>
              <a:rPr lang="en-US" sz="4800" dirty="0"/>
              <a:t>Thank you for joining!</a:t>
            </a:r>
          </a:p>
        </p:txBody>
      </p:sp>
      <p:sp>
        <p:nvSpPr>
          <p:cNvPr id="4" name="TextBox 3">
            <a:extLst>
              <a:ext uri="{FF2B5EF4-FFF2-40B4-BE49-F238E27FC236}">
                <a16:creationId xmlns:a16="http://schemas.microsoft.com/office/drawing/2014/main" id="{DE70335D-C8E5-6A92-FAAF-1A2ACBA4D308}"/>
              </a:ext>
            </a:extLst>
          </p:cNvPr>
          <p:cNvSpPr txBox="1"/>
          <p:nvPr/>
        </p:nvSpPr>
        <p:spPr>
          <a:xfrm>
            <a:off x="1009651" y="2967335"/>
            <a:ext cx="10096500" cy="1477328"/>
          </a:xfrm>
          <a:prstGeom prst="rect">
            <a:avLst/>
          </a:prstGeom>
          <a:noFill/>
        </p:spPr>
        <p:txBody>
          <a:bodyPr wrap="square">
            <a:spAutoFit/>
          </a:bodyPr>
          <a:lstStyle/>
          <a:p>
            <a:pPr algn="ctr"/>
            <a:r>
              <a:rPr lang="en-US" sz="3000" i="1" dirty="0">
                <a:solidFill>
                  <a:schemeClr val="bg1"/>
                </a:solidFill>
              </a:rPr>
              <a:t>If you have any questions, please visit our revised training platform, VAIRRS University, and/or contact the VAIRRS Support Team at VAIRRS@va.gov</a:t>
            </a:r>
          </a:p>
        </p:txBody>
      </p:sp>
    </p:spTree>
    <p:extLst>
      <p:ext uri="{BB962C8B-B14F-4D97-AF65-F5344CB8AC3E}">
        <p14:creationId xmlns:p14="http://schemas.microsoft.com/office/powerpoint/2010/main" val="299815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latin typeface="+mn-lt"/>
              </a:rPr>
              <a:t>Webinar Housekeeping</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87"/>
          <a:stretch/>
        </p:blipFill>
        <p:spPr>
          <a:xfrm>
            <a:off x="4798474" y="904126"/>
            <a:ext cx="2595053" cy="165667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is recorded, and the associated handouts will be available on ORPP&amp;E’s Education and Training website within a week after the webinar.</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Close Captioning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Now available in the new Webex platform. Click the “CC” button at the bottom left of the Webex screen.</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Questions will be addressed at the end of the webinar</a:t>
            </a: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a:t>
            </a:r>
            <a:r>
              <a:rPr lang="en-US" sz="1600" dirty="0">
                <a:solidFill>
                  <a:prstClr val="black"/>
                </a:solidFill>
                <a:latin typeface="Calibri" panose="020F0502020204030204"/>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here:  </a:t>
            </a:r>
            <a:r>
              <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endParaRP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Post-Webinar Evaluation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everyone who completes the post-webinar evaluation survey, which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961183" y="182946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A9C270-A40C-E3C7-C20A-3A206C16B00C}"/>
              </a:ext>
            </a:extLst>
          </p:cNvPr>
          <p:cNvSpPr txBox="1">
            <a:spLocks/>
          </p:cNvSpPr>
          <p:nvPr/>
        </p:nvSpPr>
        <p:spPr>
          <a:xfrm>
            <a:off x="838200" y="542841"/>
            <a:ext cx="8665564" cy="752929"/>
          </a:xfrm>
          <a:prstGeom prst="rect">
            <a:avLst/>
          </a:prstGeom>
        </p:spPr>
        <p:txBody>
          <a:bodyPr anchor="ctr">
            <a:noAutofit/>
          </a:bodyPr>
          <a:lstStyle>
            <a:lvl1pPr algn="l" defTabSz="914400" rtl="0" eaLnBrk="1" latinLnBrk="0" hangingPunct="1">
              <a:lnSpc>
                <a:spcPct val="90000"/>
              </a:lnSpc>
              <a:spcBef>
                <a:spcPct val="0"/>
              </a:spcBef>
              <a:buNone/>
              <a:defRPr sz="7500" b="1"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mj-cs"/>
              </a:rPr>
              <a:t>Contents</a:t>
            </a:r>
          </a:p>
        </p:txBody>
      </p:sp>
      <p:sp>
        <p:nvSpPr>
          <p:cNvPr id="4" name="Content Placeholder 2">
            <a:extLst>
              <a:ext uri="{FF2B5EF4-FFF2-40B4-BE49-F238E27FC236}">
                <a16:creationId xmlns:a16="http://schemas.microsoft.com/office/drawing/2014/main" id="{FB529BE1-C2A4-964E-853C-F71ECAE9BD82}"/>
              </a:ext>
            </a:extLst>
          </p:cNvPr>
          <p:cNvSpPr txBox="1">
            <a:spLocks/>
          </p:cNvSpPr>
          <p:nvPr/>
        </p:nvSpPr>
        <p:spPr>
          <a:xfrm>
            <a:off x="838199" y="1295770"/>
            <a:ext cx="11190317" cy="42479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01	Welcome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02	Announcements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03	</a:t>
            </a:r>
            <a:r>
              <a:rPr lang="en-US" sz="2000" b="1" i="1" dirty="0">
                <a:solidFill>
                  <a:prstClr val="white"/>
                </a:solidFill>
                <a:latin typeface="Calibri" panose="020F0502020204030204"/>
              </a:rPr>
              <a:t>Data Integrity Series: </a:t>
            </a:r>
            <a:r>
              <a:rPr lang="en-US" sz="2000" b="1" dirty="0">
                <a:solidFill>
                  <a:prstClr val="white"/>
                </a:solidFill>
                <a:latin typeface="Calibri" panose="020F0502020204030204"/>
              </a:rPr>
              <a:t>How to Properly Utilize the Research Admin Workspace in IRBNet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i="1" u="none" strike="noStrike" kern="1200" cap="none" spc="0" normalizeH="0" baseline="0" noProof="0" dirty="0">
                <a:ln>
                  <a:noFill/>
                </a:ln>
                <a:solidFill>
                  <a:prstClr val="white"/>
                </a:solidFill>
                <a:effectLst/>
                <a:uLnTx/>
                <a:uFillTx/>
                <a:latin typeface="Calibri" panose="020F0502020204030204"/>
                <a:ea typeface="+mn-ea"/>
                <a:cs typeface="+mn-cs"/>
              </a:rPr>
              <a:t>	Presented </a:t>
            </a:r>
            <a:r>
              <a:rPr lang="en-US" sz="2000" i="1" dirty="0">
                <a:solidFill>
                  <a:prstClr val="white"/>
                </a:solidFill>
                <a:latin typeface="Calibri" panose="020F0502020204030204"/>
              </a:rPr>
              <a:t>by: </a:t>
            </a:r>
            <a:r>
              <a:rPr kumimoji="0" lang="en-US" sz="2000" i="1" u="none" strike="noStrike" kern="1200" cap="none" spc="0" normalizeH="0" baseline="0" noProof="0" dirty="0">
                <a:ln>
                  <a:noFill/>
                </a:ln>
                <a:solidFill>
                  <a:prstClr val="white"/>
                </a:solidFill>
                <a:effectLst/>
                <a:uLnTx/>
                <a:uFillTx/>
                <a:latin typeface="Calibri" panose="020F0502020204030204"/>
                <a:ea typeface="+mn-ea"/>
                <a:cs typeface="+mn-cs"/>
              </a:rPr>
              <a:t>Angela Foster, ORPP&amp;E Program Manager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8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1">
            <a:extLst>
              <a:ext uri="{FF2B5EF4-FFF2-40B4-BE49-F238E27FC236}">
                <a16:creationId xmlns:a16="http://schemas.microsoft.com/office/drawing/2014/main" id="{B1317869-F441-714D-8755-329103A4EB9F}"/>
              </a:ext>
            </a:extLst>
          </p:cNvPr>
          <p:cNvSpPr>
            <a:spLocks noGrp="1"/>
          </p:cNvSpPr>
          <p:nvPr>
            <p:ph type="title"/>
          </p:nvPr>
        </p:nvSpPr>
        <p:spPr>
          <a:xfrm>
            <a:off x="371545" y="311012"/>
            <a:ext cx="8665564" cy="752929"/>
          </a:xfrm>
        </p:spPr>
        <p:txBody>
          <a:bodyPr/>
          <a:lstStyle/>
          <a:p>
            <a:r>
              <a:rPr lang="en-US" b="1" dirty="0">
                <a:latin typeface="+mn-lt"/>
              </a:rPr>
              <a:t>Important Announcements </a:t>
            </a:r>
          </a:p>
        </p:txBody>
      </p:sp>
      <p:grpSp>
        <p:nvGrpSpPr>
          <p:cNvPr id="4" name="Group 3">
            <a:extLst>
              <a:ext uri="{FF2B5EF4-FFF2-40B4-BE49-F238E27FC236}">
                <a16:creationId xmlns:a16="http://schemas.microsoft.com/office/drawing/2014/main" id="{DAFBBBD6-591D-48D6-A0E4-345644144C6B}"/>
              </a:ext>
            </a:extLst>
          </p:cNvPr>
          <p:cNvGrpSpPr/>
          <p:nvPr/>
        </p:nvGrpSpPr>
        <p:grpSpPr>
          <a:xfrm>
            <a:off x="222339" y="858563"/>
            <a:ext cx="3869337" cy="4202644"/>
            <a:chOff x="723740" y="2099379"/>
            <a:chExt cx="3862225" cy="2437741"/>
          </a:xfrm>
        </p:grpSpPr>
        <p:sp>
          <p:nvSpPr>
            <p:cNvPr id="19" name="Freeform 21">
              <a:extLst>
                <a:ext uri="{FF2B5EF4-FFF2-40B4-BE49-F238E27FC236}">
                  <a16:creationId xmlns:a16="http://schemas.microsoft.com/office/drawing/2014/main" id="{29DCDAEF-ADE6-4EF1-9812-FC3E3B0E4DAB}"/>
                </a:ext>
              </a:extLst>
            </p:cNvPr>
            <p:cNvSpPr>
              <a:spLocks/>
            </p:cNvSpPr>
            <p:nvPr/>
          </p:nvSpPr>
          <p:spPr bwMode="auto">
            <a:xfrm rot="2700000">
              <a:off x="2812694" y="2080821"/>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FAA05AA-F041-422E-A49E-AF8FDF7B1616}"/>
                </a:ext>
              </a:extLst>
            </p:cNvPr>
            <p:cNvSpPr/>
            <p:nvPr/>
          </p:nvSpPr>
          <p:spPr>
            <a:xfrm>
              <a:off x="723740" y="2226751"/>
              <a:ext cx="3862225" cy="231036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1" name="Freeform 4">
              <a:extLst>
                <a:ext uri="{FF2B5EF4-FFF2-40B4-BE49-F238E27FC236}">
                  <a16:creationId xmlns:a16="http://schemas.microsoft.com/office/drawing/2014/main" id="{86AFC989-F4F5-4AE8-BF74-BF90AC685681}"/>
                </a:ext>
              </a:extLst>
            </p:cNvPr>
            <p:cNvSpPr/>
            <p:nvPr/>
          </p:nvSpPr>
          <p:spPr>
            <a:xfrm>
              <a:off x="2855759" y="2099379"/>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1201A73C-3ECC-46E5-AA6A-FE57535FCEB0}"/>
                </a:ext>
              </a:extLst>
            </p:cNvPr>
            <p:cNvSpPr txBox="1"/>
            <p:nvPr/>
          </p:nvSpPr>
          <p:spPr>
            <a:xfrm>
              <a:off x="767696" y="2264274"/>
              <a:ext cx="2885847" cy="5845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IRB Information Sheet Wizard Update </a:t>
              </a:r>
            </a:p>
          </p:txBody>
        </p:sp>
      </p:grpSp>
      <p:grpSp>
        <p:nvGrpSpPr>
          <p:cNvPr id="43" name="Group 42">
            <a:extLst>
              <a:ext uri="{FF2B5EF4-FFF2-40B4-BE49-F238E27FC236}">
                <a16:creationId xmlns:a16="http://schemas.microsoft.com/office/drawing/2014/main" id="{144DD1DB-CFED-4E4F-9CF3-2B91BCDECE21}"/>
              </a:ext>
            </a:extLst>
          </p:cNvPr>
          <p:cNvGrpSpPr/>
          <p:nvPr/>
        </p:nvGrpSpPr>
        <p:grpSpPr>
          <a:xfrm>
            <a:off x="4171486" y="858563"/>
            <a:ext cx="3869337" cy="4202644"/>
            <a:chOff x="787641" y="2104880"/>
            <a:chExt cx="3712360" cy="2543472"/>
          </a:xfrm>
        </p:grpSpPr>
        <p:sp>
          <p:nvSpPr>
            <p:cNvPr id="44" name="Freeform 21">
              <a:extLst>
                <a:ext uri="{FF2B5EF4-FFF2-40B4-BE49-F238E27FC236}">
                  <a16:creationId xmlns:a16="http://schemas.microsoft.com/office/drawing/2014/main" id="{EA267CC8-314A-4F1C-8A99-C2E459E1DFA1}"/>
                </a:ext>
              </a:extLst>
            </p:cNvPr>
            <p:cNvSpPr>
              <a:spLocks/>
            </p:cNvSpPr>
            <p:nvPr/>
          </p:nvSpPr>
          <p:spPr bwMode="auto">
            <a:xfrm rot="2700000">
              <a:off x="2680078" y="2085543"/>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5B21EF2-6A4C-47E7-A630-EACD59FDFEAA}"/>
                </a:ext>
              </a:extLst>
            </p:cNvPr>
            <p:cNvSpPr/>
            <p:nvPr/>
          </p:nvSpPr>
          <p:spPr>
            <a:xfrm>
              <a:off x="787641" y="2237731"/>
              <a:ext cx="3712360" cy="241062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46" name="Freeform 4">
              <a:extLst>
                <a:ext uri="{FF2B5EF4-FFF2-40B4-BE49-F238E27FC236}">
                  <a16:creationId xmlns:a16="http://schemas.microsoft.com/office/drawing/2014/main" id="{647E3FCF-9DEE-406B-A9AD-798CAB0403EE}"/>
                </a:ext>
              </a:extLst>
            </p:cNvPr>
            <p:cNvSpPr/>
            <p:nvPr/>
          </p:nvSpPr>
          <p:spPr>
            <a:xfrm>
              <a:off x="2761673" y="2104880"/>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solidFill>
              <a:srgbClr val="AAC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25F770CF-8764-4A82-9140-BB9FB981D4C6}"/>
                </a:ext>
              </a:extLst>
            </p:cNvPr>
            <p:cNvSpPr txBox="1"/>
            <p:nvPr/>
          </p:nvSpPr>
          <p:spPr>
            <a:xfrm>
              <a:off x="875634" y="2297988"/>
              <a:ext cx="2851820" cy="60973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VAIRRS Mentor Program</a:t>
              </a:r>
            </a:p>
          </p:txBody>
        </p:sp>
      </p:grpSp>
      <p:sp>
        <p:nvSpPr>
          <p:cNvPr id="5" name="TextBox 4">
            <a:extLst>
              <a:ext uri="{FF2B5EF4-FFF2-40B4-BE49-F238E27FC236}">
                <a16:creationId xmlns:a16="http://schemas.microsoft.com/office/drawing/2014/main" id="{BDEDFA24-B60F-47DF-BA85-5DF5A4B93BDB}"/>
              </a:ext>
            </a:extLst>
          </p:cNvPr>
          <p:cNvSpPr txBox="1"/>
          <p:nvPr/>
        </p:nvSpPr>
        <p:spPr>
          <a:xfrm>
            <a:off x="376419" y="5061207"/>
            <a:ext cx="11376213"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Subscribe to the </a:t>
            </a: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VAIRRS Newsletter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to keep up with important announcements and program updates: </a:t>
            </a:r>
            <a:r>
              <a:rPr kumimoji="0" lang="en-US" sz="1800" b="0" i="1" u="none" strike="noStrike" kern="1200" cap="none" spc="0" normalizeH="0" baseline="0" noProof="0" dirty="0">
                <a:ln>
                  <a:noFill/>
                </a:ln>
                <a:solidFill>
                  <a:srgbClr val="AFD3EB"/>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https://public.govdelivery.com/accounts/USVHA/subscriber/new?topic_id=USVHA_1952</a:t>
            </a:r>
            <a:r>
              <a:rPr kumimoji="0" lang="en-US" sz="1800" b="0" i="1" u="none" strike="noStrike" kern="1200" cap="none" spc="0" normalizeH="0" baseline="0" noProof="0" dirty="0">
                <a:ln>
                  <a:noFill/>
                </a:ln>
                <a:solidFill>
                  <a:srgbClr val="AFD3EB"/>
                </a:solidFill>
                <a:effectLst/>
                <a:uLnTx/>
                <a:uFillTx/>
                <a:latin typeface="Calibri" panose="020F0502020204030204"/>
                <a:ea typeface="+mn-ea"/>
                <a:cs typeface="+mn-cs"/>
              </a:rPr>
              <a:t> </a:t>
            </a:r>
          </a:p>
        </p:txBody>
      </p:sp>
      <p:grpSp>
        <p:nvGrpSpPr>
          <p:cNvPr id="17" name="Group 16">
            <a:extLst>
              <a:ext uri="{FF2B5EF4-FFF2-40B4-BE49-F238E27FC236}">
                <a16:creationId xmlns:a16="http://schemas.microsoft.com/office/drawing/2014/main" id="{DC9989A0-A538-95A2-5637-C88F0DBEA11E}"/>
              </a:ext>
            </a:extLst>
          </p:cNvPr>
          <p:cNvGrpSpPr/>
          <p:nvPr/>
        </p:nvGrpSpPr>
        <p:grpSpPr>
          <a:xfrm>
            <a:off x="8132537" y="858563"/>
            <a:ext cx="3869337" cy="4202644"/>
            <a:chOff x="723740" y="2100528"/>
            <a:chExt cx="3862225" cy="2476784"/>
          </a:xfrm>
        </p:grpSpPr>
        <p:sp>
          <p:nvSpPr>
            <p:cNvPr id="18" name="Freeform 21">
              <a:extLst>
                <a:ext uri="{FF2B5EF4-FFF2-40B4-BE49-F238E27FC236}">
                  <a16:creationId xmlns:a16="http://schemas.microsoft.com/office/drawing/2014/main" id="{8C157776-4044-5D44-B15F-39E1931BF1FC}"/>
                </a:ext>
              </a:extLst>
            </p:cNvPr>
            <p:cNvSpPr>
              <a:spLocks/>
            </p:cNvSpPr>
            <p:nvPr/>
          </p:nvSpPr>
          <p:spPr bwMode="auto">
            <a:xfrm rot="2700000">
              <a:off x="2782314" y="2076475"/>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83EB563-60DE-6F0A-FEDB-2FCD52A4491C}"/>
                </a:ext>
              </a:extLst>
            </p:cNvPr>
            <p:cNvSpPr/>
            <p:nvPr/>
          </p:nvSpPr>
          <p:spPr>
            <a:xfrm>
              <a:off x="723740" y="2226751"/>
              <a:ext cx="3862225" cy="235056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4" name="Freeform 4">
              <a:extLst>
                <a:ext uri="{FF2B5EF4-FFF2-40B4-BE49-F238E27FC236}">
                  <a16:creationId xmlns:a16="http://schemas.microsoft.com/office/drawing/2014/main" id="{10396576-3B7E-638D-6085-D54706B0FF30}"/>
                </a:ext>
              </a:extLst>
            </p:cNvPr>
            <p:cNvSpPr/>
            <p:nvPr/>
          </p:nvSpPr>
          <p:spPr>
            <a:xfrm>
              <a:off x="2858745" y="2100528"/>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solidFill>
              <a:srgbClr val="8B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2FB0D4C-8614-7814-BF18-630654835B87}"/>
                </a:ext>
              </a:extLst>
            </p:cNvPr>
            <p:cNvSpPr txBox="1"/>
            <p:nvPr/>
          </p:nvSpPr>
          <p:spPr>
            <a:xfrm>
              <a:off x="851026" y="2268064"/>
              <a:ext cx="3658830" cy="5939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VAIRRS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University</a:t>
              </a:r>
            </a:p>
          </p:txBody>
        </p:sp>
      </p:grpSp>
      <p:sp>
        <p:nvSpPr>
          <p:cNvPr id="28" name="Inhaltsplatzhalter 4">
            <a:extLst>
              <a:ext uri="{FF2B5EF4-FFF2-40B4-BE49-F238E27FC236}">
                <a16:creationId xmlns:a16="http://schemas.microsoft.com/office/drawing/2014/main" id="{73B77CB6-F24C-9363-A79C-78E961C72FB8}"/>
              </a:ext>
            </a:extLst>
          </p:cNvPr>
          <p:cNvSpPr txBox="1">
            <a:spLocks/>
          </p:cNvSpPr>
          <p:nvPr/>
        </p:nvSpPr>
        <p:spPr>
          <a:xfrm>
            <a:off x="8162089" y="2298097"/>
            <a:ext cx="3657575" cy="276998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500" b="0" i="0" dirty="0">
                <a:solidFill>
                  <a:srgbClr val="002060"/>
                </a:solidFill>
                <a:effectLst/>
                <a:latin typeface="calibri" panose="020F0502020204030204" pitchFamily="34" charset="0"/>
              </a:rPr>
              <a:t>The VAIRRS team is excited to present a brand-new feature to </a:t>
            </a:r>
            <a:r>
              <a:rPr lang="en-US" sz="1500" b="0" i="0" u="none" strike="noStrike" dirty="0">
                <a:solidFill>
                  <a:srgbClr val="1D5782"/>
                </a:solidFill>
                <a:effectLst/>
                <a:latin typeface="calibri" panose="020F0502020204030204" pitchFamily="34" charset="0"/>
                <a:hlinkClick r:id="rId3"/>
              </a:rPr>
              <a:t>VAIRRS University</a:t>
            </a:r>
            <a:r>
              <a:rPr lang="en-US" sz="1500" b="0" i="0" dirty="0">
                <a:solidFill>
                  <a:srgbClr val="002060"/>
                </a:solidFill>
                <a:effectLst/>
                <a:latin typeface="calibri" panose="020F0502020204030204" pitchFamily="34" charset="0"/>
              </a:rPr>
              <a:t>, a revised training library designed to promote self-education and independent learning. Last month, VAIRRS University added the "Content Navigation" column that includes a breakdown of the research investigator and administrator's perspective recordings by topics and allows users to jump to a specific time in the presentation recording. Additionally, users can now navigate through the training energizers by topic and page number.</a:t>
            </a:r>
            <a:endParaRPr kumimoji="0" lang="en-US" sz="15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
        <p:nvSpPr>
          <p:cNvPr id="6" name="TextBox 5">
            <a:extLst>
              <a:ext uri="{FF2B5EF4-FFF2-40B4-BE49-F238E27FC236}">
                <a16:creationId xmlns:a16="http://schemas.microsoft.com/office/drawing/2014/main" id="{CCA2D3E0-130C-462B-D988-1B9B4E6E681F}"/>
              </a:ext>
            </a:extLst>
          </p:cNvPr>
          <p:cNvSpPr txBox="1"/>
          <p:nvPr/>
        </p:nvSpPr>
        <p:spPr>
          <a:xfrm>
            <a:off x="190126" y="2298097"/>
            <a:ext cx="3870065" cy="2862322"/>
          </a:xfrm>
          <a:prstGeom prst="rect">
            <a:avLst/>
          </a:prstGeom>
          <a:noFill/>
        </p:spPr>
        <p:txBody>
          <a:bodyPr wrap="square">
            <a:spAutoFit/>
          </a:bodyPr>
          <a:lstStyle/>
          <a:p>
            <a:pPr>
              <a:defRPr/>
            </a:pPr>
            <a:r>
              <a:rPr lang="en-US" sz="1500" dirty="0">
                <a:solidFill>
                  <a:srgbClr val="002060"/>
                </a:solidFill>
              </a:rPr>
              <a:t>The IRB Information Sheet wizard completion rate is slowly climbing! </a:t>
            </a:r>
            <a:r>
              <a:rPr kumimoji="0" lang="en-US" sz="1500" b="0" i="0" u="none" strike="noStrike" kern="1200" cap="none" spc="0" normalizeH="0" baseline="0" noProof="0" dirty="0">
                <a:ln>
                  <a:noFill/>
                </a:ln>
                <a:solidFill>
                  <a:srgbClr val="002060"/>
                </a:solidFill>
                <a:effectLst/>
                <a:uLnTx/>
                <a:uFillTx/>
                <a:latin typeface="Calibri" panose="020F0502020204030204"/>
                <a:ea typeface="+mn-ea"/>
                <a:cs typeface="+mn-cs"/>
              </a:rPr>
              <a:t>Thank you for your efforts in ensuring the investigator community is aware of and completes the wizard</a:t>
            </a:r>
            <a:r>
              <a:rPr lang="en-US" sz="1500" dirty="0">
                <a:solidFill>
                  <a:srgbClr val="002060"/>
                </a:solidFill>
              </a:rPr>
              <a:t>. </a:t>
            </a:r>
            <a:endParaRPr kumimoji="0" lang="en-US" sz="15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Calibri" panose="020F0502020204030204"/>
                <a:ea typeface="+mn-ea"/>
                <a:cs typeface="+mn-cs"/>
              </a:rPr>
              <a:t>The VAIRRS Support Team is </a:t>
            </a:r>
            <a:r>
              <a:rPr lang="en-US" sz="1500" dirty="0">
                <a:solidFill>
                  <a:srgbClr val="002060"/>
                </a:solidFill>
                <a:latin typeface="Calibri" panose="020F0502020204030204"/>
              </a:rPr>
              <a:t>currently </a:t>
            </a:r>
            <a:r>
              <a:rPr kumimoji="0" lang="en-US" sz="1500" b="0" i="0" u="none" strike="noStrike" kern="1200" cap="none" spc="0" normalizeH="0" baseline="0" noProof="0" dirty="0">
                <a:ln>
                  <a:noFill/>
                </a:ln>
                <a:solidFill>
                  <a:srgbClr val="002060"/>
                </a:solidFill>
                <a:effectLst/>
                <a:uLnTx/>
                <a:uFillTx/>
                <a:latin typeface="Calibri" panose="020F0502020204030204"/>
                <a:ea typeface="+mn-ea"/>
                <a:cs typeface="+mn-cs"/>
              </a:rPr>
              <a:t>revising the IRB Information Sheet to improve clarity and response options. The </a:t>
            </a:r>
            <a:r>
              <a:rPr kumimoji="0" lang="en-US" sz="1500" b="0" i="0" u="none" strike="noStrike" kern="1200" cap="none" spc="0" normalizeH="0" baseline="0" noProof="0" dirty="0">
                <a:ln>
                  <a:noFill/>
                </a:ln>
                <a:solidFill>
                  <a:srgbClr val="002060"/>
                </a:solidFill>
                <a:effectLst/>
                <a:uLnTx/>
                <a:uFillTx/>
                <a:latin typeface="Calibri" panose="020F0502020204030204"/>
                <a:ea typeface="+mn-ea"/>
                <a:cs typeface="+mn-cs"/>
                <a:hlinkClick r:id="rId4"/>
              </a:rPr>
              <a:t>draft wizard outline</a:t>
            </a:r>
            <a:r>
              <a:rPr kumimoji="0" lang="en-US" sz="1500" b="0" i="0"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1500" b="0" i="0" u="none" strike="noStrike" kern="1200" cap="none" spc="0" normalizeH="0" baseline="0" noProof="0" dirty="0">
                <a:ln>
                  <a:noFill/>
                </a:ln>
                <a:solidFill>
                  <a:srgbClr val="002060"/>
                </a:solidFill>
                <a:effectLst/>
                <a:uLnTx/>
                <a:uFillTx/>
                <a:latin typeface="Calibri" panose="020F0502020204030204"/>
                <a:ea typeface="+mn-ea"/>
                <a:cs typeface="+mn-cs"/>
              </a:rPr>
              <a:t>is available for review on the VAIRRS SharePoint portal under the VAIRRS Change Control Board menu option. Updates about the revisions are coming soon!</a:t>
            </a:r>
            <a:endParaRPr lang="en-US" sz="1500" dirty="0">
              <a:solidFill>
                <a:srgbClr val="002060"/>
              </a:solidFill>
              <a:latin typeface="Calibri" panose="020F0502020204030204"/>
            </a:endParaRPr>
          </a:p>
        </p:txBody>
      </p:sp>
      <p:sp>
        <p:nvSpPr>
          <p:cNvPr id="7" name="TextBox 6">
            <a:extLst>
              <a:ext uri="{FF2B5EF4-FFF2-40B4-BE49-F238E27FC236}">
                <a16:creationId xmlns:a16="http://schemas.microsoft.com/office/drawing/2014/main" id="{BC284A3C-1D22-B475-FD57-BE1C6571E198}"/>
              </a:ext>
            </a:extLst>
          </p:cNvPr>
          <p:cNvSpPr txBox="1"/>
          <p:nvPr/>
        </p:nvSpPr>
        <p:spPr>
          <a:xfrm>
            <a:off x="4215206" y="2298097"/>
            <a:ext cx="3855169" cy="2169825"/>
          </a:xfrm>
          <a:prstGeom prst="rect">
            <a:avLst/>
          </a:prstGeom>
          <a:noFill/>
        </p:spPr>
        <p:txBody>
          <a:bodyPr wrap="square">
            <a:spAutoFit/>
          </a:bodyPr>
          <a:lstStyle/>
          <a:p>
            <a:pPr algn="l"/>
            <a:r>
              <a:rPr lang="en-US" sz="1500" b="0" i="0" dirty="0">
                <a:solidFill>
                  <a:srgbClr val="002060"/>
                </a:solidFill>
                <a:effectLst/>
                <a:latin typeface="calibri" panose="020F0502020204030204" pitchFamily="34" charset="0"/>
              </a:rPr>
              <a:t>Thank you to everyone who applied to be a mentor or mentee! The VAIRRS team has reached out to the first round of the Mentor Program. If you were not selected for this round, please know that you may be paired in the future. Mentor and mentee applications will remain open throughout 2023. You can access the mentor/mentee applications via the </a:t>
            </a:r>
            <a:r>
              <a:rPr lang="en-US" sz="1500" b="0" i="0" u="none" strike="noStrike" dirty="0">
                <a:solidFill>
                  <a:srgbClr val="1D5782"/>
                </a:solidFill>
                <a:effectLst/>
                <a:latin typeface="calibri" panose="020F0502020204030204" pitchFamily="34" charset="0"/>
                <a:hlinkClick r:id="rId5"/>
              </a:rPr>
              <a:t>VAIRRS Mentor Program SharePoint page</a:t>
            </a:r>
            <a:r>
              <a:rPr lang="en-US" sz="1500" b="0" i="0" dirty="0">
                <a:solidFill>
                  <a:srgbClr val="333333"/>
                </a:solidFill>
                <a:effectLst/>
                <a:latin typeface="calibri" panose="020F0502020204030204" pitchFamily="34" charset="0"/>
              </a:rPr>
              <a:t>.</a:t>
            </a:r>
          </a:p>
        </p:txBody>
      </p:sp>
    </p:spTree>
    <p:extLst>
      <p:ext uri="{BB962C8B-B14F-4D97-AF65-F5344CB8AC3E}">
        <p14:creationId xmlns:p14="http://schemas.microsoft.com/office/powerpoint/2010/main" val="3764334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379399" y="2057688"/>
            <a:ext cx="9097758" cy="875609"/>
          </a:xfrm>
        </p:spPr>
        <p:txBody>
          <a:bodyPr lIns="91440" tIns="45720" rIns="91440" bIns="45720" anchor="ctr">
            <a:noAutofit/>
          </a:bodyPr>
          <a:lstStyle/>
          <a:p>
            <a:r>
              <a:rPr lang="en-US" sz="3000" b="0" i="1" dirty="0"/>
              <a:t>Data Integrity Series: </a:t>
            </a:r>
            <a:br>
              <a:rPr lang="en-US" sz="5400" i="1" dirty="0"/>
            </a:br>
            <a:r>
              <a:rPr lang="en-US" sz="4800" dirty="0"/>
              <a:t>How to Properly Utilize the Research Admin Workspace in IRBNet </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03224" y="3924704"/>
            <a:ext cx="8382000" cy="774700"/>
          </a:xfrm>
        </p:spPr>
        <p:txBody>
          <a:bodyPr/>
          <a:lstStyle/>
          <a:p>
            <a:r>
              <a:rPr lang="en-US" dirty="0"/>
              <a:t>Angela Foster, ORPP&amp;E Program Manager</a:t>
            </a:r>
          </a:p>
        </p:txBody>
      </p:sp>
    </p:spTree>
    <p:extLst>
      <p:ext uri="{BB962C8B-B14F-4D97-AF65-F5344CB8AC3E}">
        <p14:creationId xmlns:p14="http://schemas.microsoft.com/office/powerpoint/2010/main" val="173678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200" y="1370543"/>
            <a:ext cx="10515600" cy="3445114"/>
          </a:xfrm>
        </p:spPr>
        <p:txBody>
          <a:bodyPr>
            <a:normAutofit/>
          </a:bodyPr>
          <a:lstStyle/>
          <a:p>
            <a:pPr marL="0" indent="0">
              <a:buNone/>
            </a:pPr>
            <a:r>
              <a:rPr lang="en-US" sz="2400" dirty="0"/>
              <a:t>This webinar will cover the following topics:</a:t>
            </a:r>
          </a:p>
          <a:p>
            <a:pPr marL="914400" lvl="1" indent="-457200">
              <a:buFont typeface="+mj-lt"/>
              <a:buAutoNum type="arabicPeriod"/>
            </a:pPr>
            <a:r>
              <a:rPr lang="en-US" sz="2400" dirty="0"/>
              <a:t>Purpose of the research admin workspace</a:t>
            </a:r>
          </a:p>
          <a:p>
            <a:pPr marL="914400" lvl="1" indent="-457200">
              <a:buFont typeface="+mj-lt"/>
              <a:buAutoNum type="arabicPeriod"/>
            </a:pPr>
            <a:r>
              <a:rPr lang="en-US" sz="2400" dirty="0"/>
              <a:t>Features of the research admin workspace</a:t>
            </a:r>
          </a:p>
          <a:p>
            <a:pPr marL="914400" lvl="1" indent="-457200">
              <a:buFont typeface="+mj-lt"/>
              <a:buAutoNum type="arabicPeriod"/>
            </a:pPr>
            <a:r>
              <a:rPr lang="en-US" sz="2400" dirty="0"/>
              <a:t>How to properly utilize the research admin workspace as a administrator/submission coordinator</a:t>
            </a:r>
          </a:p>
          <a:p>
            <a:pPr marL="914400" lvl="1" indent="-457200">
              <a:buFont typeface="+mj-lt"/>
              <a:buAutoNum type="arabicPeriod"/>
            </a:pPr>
            <a:r>
              <a:rPr lang="en-US" sz="2400" dirty="0"/>
              <a:t>Demonstration</a:t>
            </a:r>
          </a:p>
        </p:txBody>
      </p:sp>
    </p:spTree>
    <p:extLst>
      <p:ext uri="{BB962C8B-B14F-4D97-AF65-F5344CB8AC3E}">
        <p14:creationId xmlns:p14="http://schemas.microsoft.com/office/powerpoint/2010/main" val="330962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74787-275E-0C4A-93CB-603083918429}"/>
              </a:ext>
            </a:extLst>
          </p:cNvPr>
          <p:cNvSpPr>
            <a:spLocks noGrp="1"/>
          </p:cNvSpPr>
          <p:nvPr>
            <p:ph type="title"/>
          </p:nvPr>
        </p:nvSpPr>
        <p:spPr/>
        <p:txBody>
          <a:bodyPr/>
          <a:lstStyle/>
          <a:p>
            <a:r>
              <a:rPr lang="en-US" dirty="0"/>
              <a:t>Purpose of the Research Admin Workspace </a:t>
            </a:r>
          </a:p>
        </p:txBody>
      </p:sp>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0" y="1295769"/>
            <a:ext cx="10629900" cy="2349473"/>
          </a:xfrm>
        </p:spPr>
        <p:txBody>
          <a:bodyPr>
            <a:normAutofit fontScale="47500" lnSpcReduction="20000"/>
          </a:bodyPr>
          <a:lstStyle/>
          <a:p>
            <a:r>
              <a:rPr lang="en-US" sz="3400" dirty="0"/>
              <a:t>The research administration (admin) workspace is the primary submission workspace for investigators and the appropriate workspace to ensure submissions have all the required documentation and meet requirements for committee review, and to route those submissions to the reviewing committees. </a:t>
            </a:r>
          </a:p>
          <a:p>
            <a:r>
              <a:rPr lang="en-US" sz="3400" dirty="0"/>
              <a:t>The workspace provides a platform to ensure that each project is correctly entered into IRBNet and adheres to local processes and guidelines before being forwarding to the appropriate review committee. </a:t>
            </a:r>
          </a:p>
          <a:p>
            <a:r>
              <a:rPr lang="en-US" sz="3400" dirty="0"/>
              <a:t>The “Gatekeeper” is the primary role that functions in the research admin workspace.  The “Gatekeeper” is the role responsible for triaging submissions, ensuring the workspace is organized, and, in some cases, forwarding submissions to the appropriate committee workspace.  The “Gatekeeper” role may be fulfilled by one or more persons.</a:t>
            </a:r>
          </a:p>
          <a:p>
            <a:endParaRPr lang="en-US" sz="1000" dirty="0"/>
          </a:p>
          <a:p>
            <a:pPr marL="0" indent="0">
              <a:buNone/>
            </a:pPr>
            <a:endParaRPr lang="en-US" sz="1000" dirty="0"/>
          </a:p>
        </p:txBody>
      </p:sp>
      <p:sp>
        <p:nvSpPr>
          <p:cNvPr id="9" name="Rectangle: Rounded Corners 8">
            <a:extLst>
              <a:ext uri="{FF2B5EF4-FFF2-40B4-BE49-F238E27FC236}">
                <a16:creationId xmlns:a16="http://schemas.microsoft.com/office/drawing/2014/main" id="{132C1E85-A053-B2FF-9E35-D4B716379AF6}"/>
              </a:ext>
            </a:extLst>
          </p:cNvPr>
          <p:cNvSpPr/>
          <p:nvPr/>
        </p:nvSpPr>
        <p:spPr>
          <a:xfrm>
            <a:off x="838200" y="3781168"/>
            <a:ext cx="10452938" cy="1753654"/>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spcBef>
                <a:spcPts val="600"/>
              </a:spcBef>
            </a:pPr>
            <a:r>
              <a:rPr lang="en-US" b="1" dirty="0">
                <a:solidFill>
                  <a:srgbClr val="003E72"/>
                </a:solidFill>
              </a:rPr>
              <a:t>Benefits of the workspace: </a:t>
            </a:r>
            <a:endParaRPr lang="en-US" dirty="0">
              <a:solidFill>
                <a:srgbClr val="003E72"/>
              </a:solidFill>
            </a:endParaRPr>
          </a:p>
          <a:p>
            <a:pPr marL="342900" indent="-342900" algn="ctr">
              <a:spcBef>
                <a:spcPts val="600"/>
              </a:spcBef>
              <a:buFont typeface="Arial" panose="020B0604020202020204" pitchFamily="34" charset="0"/>
              <a:buChar char="•"/>
            </a:pPr>
            <a:r>
              <a:rPr lang="en-US" dirty="0">
                <a:solidFill>
                  <a:srgbClr val="003E72"/>
                </a:solidFill>
              </a:rPr>
              <a:t>Strengthens the quality of committee reviews </a:t>
            </a:r>
          </a:p>
          <a:p>
            <a:pPr marL="342900" indent="-342900" algn="ctr">
              <a:spcBef>
                <a:spcPts val="600"/>
              </a:spcBef>
              <a:buFont typeface="Arial" panose="020B0604020202020204" pitchFamily="34" charset="0"/>
              <a:buChar char="•"/>
            </a:pPr>
            <a:r>
              <a:rPr lang="en-US" dirty="0">
                <a:solidFill>
                  <a:srgbClr val="003E72"/>
                </a:solidFill>
              </a:rPr>
              <a:t>Identifies opportunities for improvement within research office</a:t>
            </a:r>
          </a:p>
          <a:p>
            <a:pPr marL="342900" indent="-342900" algn="ctr">
              <a:spcBef>
                <a:spcPts val="600"/>
              </a:spcBef>
              <a:buFont typeface="Arial" panose="020B0604020202020204" pitchFamily="34" charset="0"/>
              <a:buChar char="•"/>
            </a:pPr>
            <a:r>
              <a:rPr lang="en-US" dirty="0">
                <a:solidFill>
                  <a:srgbClr val="003E72"/>
                </a:solidFill>
              </a:rPr>
              <a:t>Increases standardized use of IRBNet by research staff</a:t>
            </a:r>
          </a:p>
          <a:p>
            <a:pPr marL="342900" indent="-342900" algn="ctr">
              <a:spcBef>
                <a:spcPts val="600"/>
              </a:spcBef>
              <a:buFont typeface="Arial" panose="020B0604020202020204" pitchFamily="34" charset="0"/>
              <a:buChar char="•"/>
            </a:pPr>
            <a:r>
              <a:rPr lang="en-US" dirty="0">
                <a:solidFill>
                  <a:srgbClr val="003E72"/>
                </a:solidFill>
              </a:rPr>
              <a:t>Improves integrity of VAIRRS data and dashboards</a:t>
            </a:r>
          </a:p>
        </p:txBody>
      </p:sp>
    </p:spTree>
    <p:extLst>
      <p:ext uri="{BB962C8B-B14F-4D97-AF65-F5344CB8AC3E}">
        <p14:creationId xmlns:p14="http://schemas.microsoft.com/office/powerpoint/2010/main" val="244728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74787-275E-0C4A-93CB-603083918429}"/>
              </a:ext>
            </a:extLst>
          </p:cNvPr>
          <p:cNvSpPr>
            <a:spLocks noGrp="1"/>
          </p:cNvSpPr>
          <p:nvPr>
            <p:ph type="title"/>
          </p:nvPr>
        </p:nvSpPr>
        <p:spPr/>
        <p:txBody>
          <a:bodyPr/>
          <a:lstStyle/>
          <a:p>
            <a:r>
              <a:rPr lang="en-US" dirty="0"/>
              <a:t>Features of the Research Admin Workspace </a:t>
            </a:r>
          </a:p>
        </p:txBody>
      </p:sp>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0" y="1295770"/>
            <a:ext cx="5591476" cy="3410984"/>
          </a:xfrm>
        </p:spPr>
        <p:txBody>
          <a:bodyPr>
            <a:normAutofit lnSpcReduction="10000"/>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Tags for identification and organization</a:t>
            </a:r>
          </a:p>
          <a:p>
            <a:pPr marL="342900" indent="-342900">
              <a:buFont typeface="Arial" panose="020B0604020202020204" pitchFamily="34" charset="0"/>
              <a:buChar char="•"/>
            </a:pPr>
            <a:r>
              <a:rPr lang="en-US" dirty="0"/>
              <a:t>Agenda Dates for organization</a:t>
            </a:r>
          </a:p>
          <a:p>
            <a:pPr marL="342900" indent="-342900">
              <a:buFont typeface="Arial" panose="020B0604020202020204" pitchFamily="34" charset="0"/>
              <a:buChar char="•"/>
            </a:pPr>
            <a:r>
              <a:rPr lang="en-US" dirty="0"/>
              <a:t>“Triage” submissions before forwarding to committee workspace</a:t>
            </a:r>
          </a:p>
          <a:p>
            <a:pPr marL="342900" indent="-342900">
              <a:buFont typeface="Arial" panose="020B0604020202020204" pitchFamily="34" charset="0"/>
              <a:buChar char="•"/>
            </a:pPr>
            <a:r>
              <a:rPr lang="en-US" dirty="0"/>
              <a:t>Unlock/Lock before forwarding to committee workspace</a:t>
            </a:r>
          </a:p>
          <a:p>
            <a:pPr marL="342900" indent="-342900">
              <a:buFont typeface="Arial" panose="020B0604020202020204" pitchFamily="34" charset="0"/>
              <a:buChar char="•"/>
            </a:pPr>
            <a:r>
              <a:rPr lang="en-US" dirty="0"/>
              <a:t>Designate ISSO and PO reviews </a:t>
            </a:r>
          </a:p>
        </p:txBody>
      </p:sp>
      <p:graphicFrame>
        <p:nvGraphicFramePr>
          <p:cNvPr id="2" name="Diagram 1">
            <a:extLst>
              <a:ext uri="{FF2B5EF4-FFF2-40B4-BE49-F238E27FC236}">
                <a16:creationId xmlns:a16="http://schemas.microsoft.com/office/drawing/2014/main" id="{65A60A03-FF86-2594-59DE-25E0750E5DC3}"/>
              </a:ext>
            </a:extLst>
          </p:cNvPr>
          <p:cNvGraphicFramePr/>
          <p:nvPr>
            <p:extLst>
              <p:ext uri="{D42A27DB-BD31-4B8C-83A1-F6EECF244321}">
                <p14:modId xmlns:p14="http://schemas.microsoft.com/office/powerpoint/2010/main" val="2704818089"/>
              </p:ext>
            </p:extLst>
          </p:nvPr>
        </p:nvGraphicFramePr>
        <p:xfrm>
          <a:off x="5545622" y="1359689"/>
          <a:ext cx="5922478" cy="4202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784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BA2C-3F7F-D731-91F7-C063ECEB5A52}"/>
              </a:ext>
            </a:extLst>
          </p:cNvPr>
          <p:cNvSpPr>
            <a:spLocks noGrp="1"/>
          </p:cNvSpPr>
          <p:nvPr>
            <p:ph type="ctrTitle"/>
          </p:nvPr>
        </p:nvSpPr>
        <p:spPr>
          <a:xfrm>
            <a:off x="552452" y="1354348"/>
            <a:ext cx="6962773" cy="3405026"/>
          </a:xfrm>
        </p:spPr>
        <p:txBody>
          <a:bodyPr/>
          <a:lstStyle/>
          <a:p>
            <a:r>
              <a:rPr lang="en-US" sz="4800" b="0" dirty="0"/>
              <a:t>How to properly utilize the research admin workspace as an a</a:t>
            </a:r>
            <a:r>
              <a:rPr lang="en-US" sz="4800" dirty="0"/>
              <a:t>dministrator/</a:t>
            </a:r>
            <a:br>
              <a:rPr lang="en-US" sz="4800" dirty="0"/>
            </a:br>
            <a:r>
              <a:rPr lang="en-US" sz="4800" dirty="0"/>
              <a:t>submission coordinator</a:t>
            </a:r>
          </a:p>
        </p:txBody>
      </p:sp>
      <p:pic>
        <p:nvPicPr>
          <p:cNvPr id="8" name="Graphic 7" descr="Management with solid fill">
            <a:extLst>
              <a:ext uri="{FF2B5EF4-FFF2-40B4-BE49-F238E27FC236}">
                <a16:creationId xmlns:a16="http://schemas.microsoft.com/office/drawing/2014/main" id="{EBBDFC94-2BA9-8195-20FC-B004F57AD9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67677" y="1270925"/>
            <a:ext cx="3571872" cy="3571872"/>
          </a:xfrm>
          <a:prstGeom prst="rect">
            <a:avLst/>
          </a:prstGeom>
        </p:spPr>
      </p:pic>
    </p:spTree>
    <p:extLst>
      <p:ext uri="{BB962C8B-B14F-4D97-AF65-F5344CB8AC3E}">
        <p14:creationId xmlns:p14="http://schemas.microsoft.com/office/powerpoint/2010/main" val="3007327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7dce447-0566-47ff-8c07-c9b85fda5322">
      <UserInfo>
        <DisplayName>VBA ORD Team Visitors</DisplayName>
        <AccountId>4</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C147DA-14D9-4983-B6CF-EF7536DF17A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7dce447-0566-47ff-8c07-c9b85fda5322"/>
    <ds:schemaRef ds:uri="http://schemas.microsoft.com/sharepoint/v3"/>
    <ds:schemaRef ds:uri="b3b97a4c-43ac-46e7-9970-904f1e1efc09"/>
    <ds:schemaRef ds:uri="http://www.w3.org/XML/1998/namespace"/>
    <ds:schemaRef ds:uri="http://purl.org/dc/dcmitype/"/>
  </ds:schemaRefs>
</ds:datastoreItem>
</file>

<file path=customXml/itemProps2.xml><?xml version="1.0" encoding="utf-8"?>
<ds:datastoreItem xmlns:ds="http://schemas.openxmlformats.org/officeDocument/2006/customXml" ds:itemID="{5BB57568-D15E-41AD-BD6C-9EC61BAAD05A}">
  <ds:schemaRefs>
    <ds:schemaRef ds:uri="http://schemas.microsoft.com/sharepoint/v3/contenttype/forms"/>
  </ds:schemaRefs>
</ds:datastoreItem>
</file>

<file path=customXml/itemProps3.xml><?xml version="1.0" encoding="utf-8"?>
<ds:datastoreItem xmlns:ds="http://schemas.openxmlformats.org/officeDocument/2006/customXml" ds:itemID="{081A0C30-97CC-487E-9153-8F69044E2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3212</TotalTime>
  <Words>2649</Words>
  <Application>Microsoft Office PowerPoint</Application>
  <PresentationFormat>Widescreen</PresentationFormat>
  <Paragraphs>141</Paragraphs>
  <Slides>18</Slides>
  <Notes>13</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30" baseType="lpstr">
      <vt:lpstr>Arial</vt:lpstr>
      <vt:lpstr>Bradley Hand ITC</vt:lpstr>
      <vt:lpstr>Calibri</vt:lpstr>
      <vt:lpstr>Calibri</vt:lpstr>
      <vt:lpstr>Calibri Light</vt:lpstr>
      <vt:lpstr>Wingdings</vt:lpstr>
      <vt:lpstr>VAIRRS Main Slides</vt:lpstr>
      <vt:lpstr>VAIRRS Custom 1</vt:lpstr>
      <vt:lpstr>VAIRRS Custom 2</vt:lpstr>
      <vt:lpstr>1_VAIRRS Main Slides</vt:lpstr>
      <vt:lpstr>VA1</vt:lpstr>
      <vt:lpstr>think-cell Slide</vt:lpstr>
      <vt:lpstr>VA Innovation and Research  Review System (VAIRRS) </vt:lpstr>
      <vt:lpstr>Webinar Housekeeping</vt:lpstr>
      <vt:lpstr>PowerPoint Presentation</vt:lpstr>
      <vt:lpstr>Important Announcements </vt:lpstr>
      <vt:lpstr>Data Integrity Series:  How to Properly Utilize the Research Admin Workspace in IRBNet </vt:lpstr>
      <vt:lpstr>Objectives</vt:lpstr>
      <vt:lpstr>Purpose of the Research Admin Workspace </vt:lpstr>
      <vt:lpstr>Features of the Research Admin Workspace </vt:lpstr>
      <vt:lpstr>How to properly utilize the research admin workspace as an administrator/ submission coordinator</vt:lpstr>
      <vt:lpstr>Assign Tags to Submissions</vt:lpstr>
      <vt:lpstr>Assign the Submission to an Agenda</vt:lpstr>
      <vt:lpstr>Completeness Check</vt:lpstr>
      <vt:lpstr>Share the Submission with Reviewers and Staff</vt:lpstr>
      <vt:lpstr>Recording an Action </vt:lpstr>
      <vt:lpstr>Submit Package to Appropriate Committee</vt:lpstr>
      <vt:lpstr>Demo</vt:lpstr>
      <vt:lpstr>References </vt:lpstr>
      <vt:lpstr>Thank you for joining!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VAIRRS Monthly Webinar Series: How to Properly Utilize the Research Admin Workspace in IRBNet</dc:title>
  <dc:subject>VAIRRS Monthly Webinar Series: How to Properly Utilize the Research Admin Workspace in IRBNet</dc:subject>
  <dc:creator> VAIRRS</dc:creator>
  <cp:keywords>VAIRRS Monthly Webinar Series: How to Properly Utilize the Research Admin Workspace in IRBNet</cp:keywords>
  <cp:lastModifiedBy>Rivera, Portia T</cp:lastModifiedBy>
  <cp:revision>32</cp:revision>
  <dcterms:created xsi:type="dcterms:W3CDTF">2021-10-19T21:48:00Z</dcterms:created>
  <dcterms:modified xsi:type="dcterms:W3CDTF">2023-04-14T13:09:26Z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_ExtendedDescription">
    <vt:lpwstr/>
  </property>
</Properties>
</file>