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476" r:id="rId2"/>
    <p:sldId id="819" r:id="rId3"/>
    <p:sldId id="846" r:id="rId4"/>
    <p:sldId id="831" r:id="rId5"/>
    <p:sldId id="820" r:id="rId6"/>
    <p:sldId id="821" r:id="rId7"/>
    <p:sldId id="822" r:id="rId8"/>
    <p:sldId id="823" r:id="rId9"/>
    <p:sldId id="825" r:id="rId10"/>
    <p:sldId id="828" r:id="rId11"/>
    <p:sldId id="826" r:id="rId12"/>
    <p:sldId id="827" r:id="rId13"/>
    <p:sldId id="829" r:id="rId14"/>
    <p:sldId id="830" r:id="rId15"/>
    <p:sldId id="835" r:id="rId16"/>
    <p:sldId id="836" r:id="rId17"/>
    <p:sldId id="837" r:id="rId18"/>
    <p:sldId id="838" r:id="rId19"/>
    <p:sldId id="839" r:id="rId20"/>
    <p:sldId id="840" r:id="rId21"/>
    <p:sldId id="842" r:id="rId22"/>
    <p:sldId id="843" r:id="rId23"/>
    <p:sldId id="844" r:id="rId24"/>
    <p:sldId id="845" r:id="rId25"/>
    <p:sldId id="832" r:id="rId26"/>
    <p:sldId id="833" r:id="rId27"/>
    <p:sldId id="834" r:id="rId28"/>
    <p:sldId id="824" r:id="rId29"/>
    <p:sldId id="847" r:id="rId30"/>
    <p:sldId id="841" r:id="rId31"/>
    <p:sldId id="802" r:id="rId32"/>
    <p:sldId id="816" r:id="rId33"/>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94">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hacomirkim" initials="MM" lastIdx="1" clrIdx="0"/>
  <p:cmAuthor id="1" name="Mirkin, Mitchell" initials="MM" lastIdx="18" clrIdx="1"/>
  <p:cmAuthor id="2" name="vhacoiveljs" initials="v" lastIdx="1" clrIdx="2"/>
  <p:cmAuthor id="3" name="Department of Veterans Affairs" initials="DoVA" lastIdx="9" clrIdx="3"/>
  <p:cmAuthor id="4" name="Marconi, Vincent" initials="MV" lastIdx="7" clrIdx="4">
    <p:extLst>
      <p:ext uri="{19B8F6BF-5375-455C-9EA6-DF929625EA0E}">
        <p15:presenceInfo xmlns:p15="http://schemas.microsoft.com/office/powerpoint/2012/main" userId="S-1-5-21-4279633407-28481931-2677731258-178875" providerId="AD"/>
      </p:ext>
    </p:extLst>
  </p:cmAuthor>
  <p:cmAuthor id="5" name="Diwan, Abhinav" initials="DA" lastIdx="2" clrIdx="5">
    <p:extLst>
      <p:ext uri="{19B8F6BF-5375-455C-9EA6-DF929625EA0E}">
        <p15:presenceInfo xmlns:p15="http://schemas.microsoft.com/office/powerpoint/2012/main" userId="S-1-5-21-3579272529-3368358661-2280984729-168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78636" autoAdjust="0"/>
  </p:normalViewPr>
  <p:slideViewPr>
    <p:cSldViewPr snapToGrid="0">
      <p:cViewPr varScale="1">
        <p:scale>
          <a:sx n="89" d="100"/>
          <a:sy n="89" d="100"/>
        </p:scale>
        <p:origin x="2244" y="96"/>
      </p:cViewPr>
      <p:guideLst>
        <p:guide orient="horz" pos="419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AC6AF-6627-4452-9077-3BDCD92895F8}" type="doc">
      <dgm:prSet loTypeId="urn:microsoft.com/office/officeart/2005/8/layout/pyramid1" loCatId="pyramid" qsTypeId="urn:microsoft.com/office/officeart/2005/8/quickstyle/3d2" qsCatId="3D" csTypeId="urn:microsoft.com/office/officeart/2005/8/colors/colorful1" csCatId="colorful" phldr="1"/>
      <dgm:spPr/>
    </dgm:pt>
    <dgm:pt modelId="{AA24C8A9-88E9-41CE-AB91-9B74940FF2C5}">
      <dgm:prSet phldrT="[Text]" custT="1"/>
      <dgm:spPr/>
      <dgm:t>
        <a:bodyPr/>
        <a:lstStyle/>
        <a:p>
          <a:endParaRPr lang="en-US" sz="1600" dirty="0"/>
        </a:p>
        <a:p>
          <a:r>
            <a:rPr lang="en-US" sz="1600" dirty="0"/>
            <a:t>Advance </a:t>
          </a:r>
        </a:p>
        <a:p>
          <a:r>
            <a:rPr lang="en-US" sz="1600" dirty="0"/>
            <a:t>understanding of</a:t>
          </a:r>
        </a:p>
        <a:p>
          <a:r>
            <a:rPr lang="en-US" sz="1600" dirty="0"/>
            <a:t>disease and further </a:t>
          </a:r>
        </a:p>
        <a:p>
          <a:r>
            <a:rPr lang="en-US" sz="1600" dirty="0"/>
            <a:t>diagnostic, therapeutic </a:t>
          </a:r>
        </a:p>
        <a:p>
          <a:r>
            <a:rPr lang="en-US" sz="1600" dirty="0"/>
            <a:t>and prevention strategies for </a:t>
          </a:r>
        </a:p>
        <a:p>
          <a:r>
            <a:rPr lang="en-US" sz="1600" dirty="0"/>
            <a:t>immediate deployment in clinical</a:t>
          </a:r>
        </a:p>
        <a:p>
          <a:r>
            <a:rPr lang="en-US" sz="1600" dirty="0"/>
            <a:t>environments</a:t>
          </a:r>
        </a:p>
      </dgm:t>
    </dgm:pt>
    <dgm:pt modelId="{B9353433-3DA3-4666-AF56-7468E8840B92}" type="parTrans" cxnId="{D9311455-0DE4-401A-8B94-E2E478B3ACC4}">
      <dgm:prSet/>
      <dgm:spPr/>
      <dgm:t>
        <a:bodyPr/>
        <a:lstStyle/>
        <a:p>
          <a:endParaRPr lang="en-US"/>
        </a:p>
      </dgm:t>
    </dgm:pt>
    <dgm:pt modelId="{215589E7-2992-462C-9AAF-0A1E9AE60F86}" type="sibTrans" cxnId="{D9311455-0DE4-401A-8B94-E2E478B3ACC4}">
      <dgm:prSet/>
      <dgm:spPr/>
      <dgm:t>
        <a:bodyPr/>
        <a:lstStyle/>
        <a:p>
          <a:endParaRPr lang="en-US"/>
        </a:p>
      </dgm:t>
    </dgm:pt>
    <dgm:pt modelId="{6ABC5E2A-F9D6-4067-8EAF-C6A8D9049353}">
      <dgm:prSet phldrT="[Text]"/>
      <dgm:spPr/>
      <dgm:t>
        <a:bodyPr/>
        <a:lstStyle/>
        <a:p>
          <a:r>
            <a:rPr lang="en-US" dirty="0"/>
            <a:t>Create a comprehensive repository of COVID-19 and other EID specimens and associated data available for research studies </a:t>
          </a:r>
        </a:p>
      </dgm:t>
    </dgm:pt>
    <dgm:pt modelId="{D52E92CF-FFEB-4FEE-B949-CD874C03743E}" type="parTrans" cxnId="{21AB8CE6-B93C-4871-BD12-72394AFD5B0D}">
      <dgm:prSet/>
      <dgm:spPr/>
      <dgm:t>
        <a:bodyPr/>
        <a:lstStyle/>
        <a:p>
          <a:endParaRPr lang="en-US"/>
        </a:p>
      </dgm:t>
    </dgm:pt>
    <dgm:pt modelId="{DEECF509-A320-4323-8B52-1DD55550A429}" type="sibTrans" cxnId="{21AB8CE6-B93C-4871-BD12-72394AFD5B0D}">
      <dgm:prSet/>
      <dgm:spPr/>
      <dgm:t>
        <a:bodyPr/>
        <a:lstStyle/>
        <a:p>
          <a:endParaRPr lang="en-US"/>
        </a:p>
      </dgm:t>
    </dgm:pt>
    <dgm:pt modelId="{F9CA8A19-2BBE-4232-B175-EC47041B5AE8}">
      <dgm:prSet phldrT="[Text]"/>
      <dgm:spPr/>
      <dgm:t>
        <a:bodyPr/>
        <a:lstStyle/>
        <a:p>
          <a:pPr>
            <a:spcAft>
              <a:spcPts val="300"/>
            </a:spcAft>
          </a:pPr>
          <a:r>
            <a:rPr lang="en-US" dirty="0"/>
            <a:t>Model repository for other diseases and conditions</a:t>
          </a:r>
        </a:p>
        <a:p>
          <a:pPr>
            <a:spcAft>
              <a:spcPts val="300"/>
            </a:spcAft>
          </a:pPr>
          <a:r>
            <a:rPr lang="en-US" dirty="0"/>
            <a:t>Enhance collaboration with external partners focused on emerging infectious diseases research</a:t>
          </a:r>
        </a:p>
        <a:p>
          <a:pPr>
            <a:spcAft>
              <a:spcPts val="300"/>
            </a:spcAft>
          </a:pPr>
          <a:r>
            <a:rPr lang="en-US" dirty="0"/>
            <a:t>Harmonize specimen and data collection</a:t>
          </a:r>
        </a:p>
      </dgm:t>
    </dgm:pt>
    <dgm:pt modelId="{432D367E-2D05-443E-8B33-1C0915BAECF9}" type="parTrans" cxnId="{A1B076CE-D5A7-4D21-87D7-C2FCE70F775E}">
      <dgm:prSet/>
      <dgm:spPr/>
      <dgm:t>
        <a:bodyPr/>
        <a:lstStyle/>
        <a:p>
          <a:endParaRPr lang="en-US"/>
        </a:p>
      </dgm:t>
    </dgm:pt>
    <dgm:pt modelId="{785A3D9E-DBAE-43D7-A5C9-B5C4BE006580}" type="sibTrans" cxnId="{A1B076CE-D5A7-4D21-87D7-C2FCE70F775E}">
      <dgm:prSet/>
      <dgm:spPr/>
      <dgm:t>
        <a:bodyPr/>
        <a:lstStyle/>
        <a:p>
          <a:endParaRPr lang="en-US"/>
        </a:p>
      </dgm:t>
    </dgm:pt>
    <dgm:pt modelId="{2FF67D65-D301-483C-8909-9B743E0ED8EC}" type="pres">
      <dgm:prSet presAssocID="{005AC6AF-6627-4452-9077-3BDCD92895F8}" presName="Name0" presStyleCnt="0">
        <dgm:presLayoutVars>
          <dgm:dir/>
          <dgm:animLvl val="lvl"/>
          <dgm:resizeHandles val="exact"/>
        </dgm:presLayoutVars>
      </dgm:prSet>
      <dgm:spPr/>
    </dgm:pt>
    <dgm:pt modelId="{DCDC6A39-9972-48C5-9610-7FF781093E76}" type="pres">
      <dgm:prSet presAssocID="{AA24C8A9-88E9-41CE-AB91-9B74940FF2C5}" presName="Name8" presStyleCnt="0"/>
      <dgm:spPr/>
    </dgm:pt>
    <dgm:pt modelId="{130D0C0E-7835-4E1A-8F8D-D81EDB2FA0E6}" type="pres">
      <dgm:prSet presAssocID="{AA24C8A9-88E9-41CE-AB91-9B74940FF2C5}" presName="level" presStyleLbl="node1" presStyleIdx="0" presStyleCnt="3" custScaleY="252967">
        <dgm:presLayoutVars>
          <dgm:chMax val="1"/>
          <dgm:bulletEnabled val="1"/>
        </dgm:presLayoutVars>
      </dgm:prSet>
      <dgm:spPr/>
    </dgm:pt>
    <dgm:pt modelId="{D6C46BC3-92F4-4E5E-BAF0-E341C97A91D4}" type="pres">
      <dgm:prSet presAssocID="{AA24C8A9-88E9-41CE-AB91-9B74940FF2C5}" presName="levelTx" presStyleLbl="revTx" presStyleIdx="0" presStyleCnt="0">
        <dgm:presLayoutVars>
          <dgm:chMax val="1"/>
          <dgm:bulletEnabled val="1"/>
        </dgm:presLayoutVars>
      </dgm:prSet>
      <dgm:spPr/>
    </dgm:pt>
    <dgm:pt modelId="{A589703A-850C-4DE1-AC6C-85B9A98D68F6}" type="pres">
      <dgm:prSet presAssocID="{6ABC5E2A-F9D6-4067-8EAF-C6A8D9049353}" presName="Name8" presStyleCnt="0"/>
      <dgm:spPr/>
    </dgm:pt>
    <dgm:pt modelId="{BC58B9F5-65EC-4FC3-BF03-23E44DCC69D7}" type="pres">
      <dgm:prSet presAssocID="{6ABC5E2A-F9D6-4067-8EAF-C6A8D9049353}" presName="level" presStyleLbl="node1" presStyleIdx="1" presStyleCnt="3">
        <dgm:presLayoutVars>
          <dgm:chMax val="1"/>
          <dgm:bulletEnabled val="1"/>
        </dgm:presLayoutVars>
      </dgm:prSet>
      <dgm:spPr/>
    </dgm:pt>
    <dgm:pt modelId="{62A0148B-2E04-4FCE-A54B-3A45AC301E90}" type="pres">
      <dgm:prSet presAssocID="{6ABC5E2A-F9D6-4067-8EAF-C6A8D9049353}" presName="levelTx" presStyleLbl="revTx" presStyleIdx="0" presStyleCnt="0">
        <dgm:presLayoutVars>
          <dgm:chMax val="1"/>
          <dgm:bulletEnabled val="1"/>
        </dgm:presLayoutVars>
      </dgm:prSet>
      <dgm:spPr/>
    </dgm:pt>
    <dgm:pt modelId="{8C68F032-03F7-46CB-BED1-6A3FF0BFF548}" type="pres">
      <dgm:prSet presAssocID="{F9CA8A19-2BBE-4232-B175-EC47041B5AE8}" presName="Name8" presStyleCnt="0"/>
      <dgm:spPr/>
    </dgm:pt>
    <dgm:pt modelId="{2165B4B0-9257-4FA1-A81E-8D00536BB107}" type="pres">
      <dgm:prSet presAssocID="{F9CA8A19-2BBE-4232-B175-EC47041B5AE8}" presName="level" presStyleLbl="node1" presStyleIdx="2" presStyleCnt="3" custLinFactNeighborX="-672">
        <dgm:presLayoutVars>
          <dgm:chMax val="1"/>
          <dgm:bulletEnabled val="1"/>
        </dgm:presLayoutVars>
      </dgm:prSet>
      <dgm:spPr/>
    </dgm:pt>
    <dgm:pt modelId="{9F56CAFD-7EA1-4C99-98A2-C67AA8BFB826}" type="pres">
      <dgm:prSet presAssocID="{F9CA8A19-2BBE-4232-B175-EC47041B5AE8}" presName="levelTx" presStyleLbl="revTx" presStyleIdx="0" presStyleCnt="0">
        <dgm:presLayoutVars>
          <dgm:chMax val="1"/>
          <dgm:bulletEnabled val="1"/>
        </dgm:presLayoutVars>
      </dgm:prSet>
      <dgm:spPr/>
    </dgm:pt>
  </dgm:ptLst>
  <dgm:cxnLst>
    <dgm:cxn modelId="{41D04D24-2CAD-480C-862B-19AE20898EFC}" type="presOf" srcId="{F9CA8A19-2BBE-4232-B175-EC47041B5AE8}" destId="{2165B4B0-9257-4FA1-A81E-8D00536BB107}" srcOrd="0" destOrd="0" presId="urn:microsoft.com/office/officeart/2005/8/layout/pyramid1"/>
    <dgm:cxn modelId="{7228782C-CA5E-47C7-979D-CA9AEE53E9DD}" type="presOf" srcId="{6ABC5E2A-F9D6-4067-8EAF-C6A8D9049353}" destId="{BC58B9F5-65EC-4FC3-BF03-23E44DCC69D7}" srcOrd="0" destOrd="0" presId="urn:microsoft.com/office/officeart/2005/8/layout/pyramid1"/>
    <dgm:cxn modelId="{B908755F-28F9-4FFF-A0B0-F6A26497C107}" type="presOf" srcId="{AA24C8A9-88E9-41CE-AB91-9B74940FF2C5}" destId="{130D0C0E-7835-4E1A-8F8D-D81EDB2FA0E6}" srcOrd="0" destOrd="0" presId="urn:microsoft.com/office/officeart/2005/8/layout/pyramid1"/>
    <dgm:cxn modelId="{D9311455-0DE4-401A-8B94-E2E478B3ACC4}" srcId="{005AC6AF-6627-4452-9077-3BDCD92895F8}" destId="{AA24C8A9-88E9-41CE-AB91-9B74940FF2C5}" srcOrd="0" destOrd="0" parTransId="{B9353433-3DA3-4666-AF56-7468E8840B92}" sibTransId="{215589E7-2992-462C-9AAF-0A1E9AE60F86}"/>
    <dgm:cxn modelId="{AF8B345A-2188-4679-8221-31ACA2F56B18}" type="presOf" srcId="{AA24C8A9-88E9-41CE-AB91-9B74940FF2C5}" destId="{D6C46BC3-92F4-4E5E-BAF0-E341C97A91D4}" srcOrd="1" destOrd="0" presId="urn:microsoft.com/office/officeart/2005/8/layout/pyramid1"/>
    <dgm:cxn modelId="{1DCE007F-1B36-4792-95A2-CC235EE58774}" type="presOf" srcId="{005AC6AF-6627-4452-9077-3BDCD92895F8}" destId="{2FF67D65-D301-483C-8909-9B743E0ED8EC}" srcOrd="0" destOrd="0" presId="urn:microsoft.com/office/officeart/2005/8/layout/pyramid1"/>
    <dgm:cxn modelId="{A1B076CE-D5A7-4D21-87D7-C2FCE70F775E}" srcId="{005AC6AF-6627-4452-9077-3BDCD92895F8}" destId="{F9CA8A19-2BBE-4232-B175-EC47041B5AE8}" srcOrd="2" destOrd="0" parTransId="{432D367E-2D05-443E-8B33-1C0915BAECF9}" sibTransId="{785A3D9E-DBAE-43D7-A5C9-B5C4BE006580}"/>
    <dgm:cxn modelId="{52B541CF-2E8C-43C9-A8F0-D855F4A7780B}" type="presOf" srcId="{F9CA8A19-2BBE-4232-B175-EC47041B5AE8}" destId="{9F56CAFD-7EA1-4C99-98A2-C67AA8BFB826}" srcOrd="1" destOrd="0" presId="urn:microsoft.com/office/officeart/2005/8/layout/pyramid1"/>
    <dgm:cxn modelId="{21AB8CE6-B93C-4871-BD12-72394AFD5B0D}" srcId="{005AC6AF-6627-4452-9077-3BDCD92895F8}" destId="{6ABC5E2A-F9D6-4067-8EAF-C6A8D9049353}" srcOrd="1" destOrd="0" parTransId="{D52E92CF-FFEB-4FEE-B949-CD874C03743E}" sibTransId="{DEECF509-A320-4323-8B52-1DD55550A429}"/>
    <dgm:cxn modelId="{1D7288F9-94A4-4BBF-BADD-4268C0B3724C}" type="presOf" srcId="{6ABC5E2A-F9D6-4067-8EAF-C6A8D9049353}" destId="{62A0148B-2E04-4FCE-A54B-3A45AC301E90}" srcOrd="1" destOrd="0" presId="urn:microsoft.com/office/officeart/2005/8/layout/pyramid1"/>
    <dgm:cxn modelId="{530EF1CC-878A-4D90-97AF-A99FB179A0E6}" type="presParOf" srcId="{2FF67D65-D301-483C-8909-9B743E0ED8EC}" destId="{DCDC6A39-9972-48C5-9610-7FF781093E76}" srcOrd="0" destOrd="0" presId="urn:microsoft.com/office/officeart/2005/8/layout/pyramid1"/>
    <dgm:cxn modelId="{85CBCFC2-989D-4445-AF42-11EE365B2B0F}" type="presParOf" srcId="{DCDC6A39-9972-48C5-9610-7FF781093E76}" destId="{130D0C0E-7835-4E1A-8F8D-D81EDB2FA0E6}" srcOrd="0" destOrd="0" presId="urn:microsoft.com/office/officeart/2005/8/layout/pyramid1"/>
    <dgm:cxn modelId="{D36858AB-11D3-4B93-BE57-BA11BD2A66B1}" type="presParOf" srcId="{DCDC6A39-9972-48C5-9610-7FF781093E76}" destId="{D6C46BC3-92F4-4E5E-BAF0-E341C97A91D4}" srcOrd="1" destOrd="0" presId="urn:microsoft.com/office/officeart/2005/8/layout/pyramid1"/>
    <dgm:cxn modelId="{E3CF747B-C7E8-46C2-AA46-DB4463B86926}" type="presParOf" srcId="{2FF67D65-D301-483C-8909-9B743E0ED8EC}" destId="{A589703A-850C-4DE1-AC6C-85B9A98D68F6}" srcOrd="1" destOrd="0" presId="urn:microsoft.com/office/officeart/2005/8/layout/pyramid1"/>
    <dgm:cxn modelId="{C48F8357-4026-4B73-A301-C3A6072EF9CE}" type="presParOf" srcId="{A589703A-850C-4DE1-AC6C-85B9A98D68F6}" destId="{BC58B9F5-65EC-4FC3-BF03-23E44DCC69D7}" srcOrd="0" destOrd="0" presId="urn:microsoft.com/office/officeart/2005/8/layout/pyramid1"/>
    <dgm:cxn modelId="{B87FF3A2-EB7D-4DFC-8643-DE5D99EC4538}" type="presParOf" srcId="{A589703A-850C-4DE1-AC6C-85B9A98D68F6}" destId="{62A0148B-2E04-4FCE-A54B-3A45AC301E90}" srcOrd="1" destOrd="0" presId="urn:microsoft.com/office/officeart/2005/8/layout/pyramid1"/>
    <dgm:cxn modelId="{5F868CB5-36A9-429C-B729-FB9824B09689}" type="presParOf" srcId="{2FF67D65-D301-483C-8909-9B743E0ED8EC}" destId="{8C68F032-03F7-46CB-BED1-6A3FF0BFF548}" srcOrd="2" destOrd="0" presId="urn:microsoft.com/office/officeart/2005/8/layout/pyramid1"/>
    <dgm:cxn modelId="{2151ED85-E7C2-4163-B151-553F2237FA8E}" type="presParOf" srcId="{8C68F032-03F7-46CB-BED1-6A3FF0BFF548}" destId="{2165B4B0-9257-4FA1-A81E-8D00536BB107}" srcOrd="0" destOrd="0" presId="urn:microsoft.com/office/officeart/2005/8/layout/pyramid1"/>
    <dgm:cxn modelId="{18CCE118-6C52-4DAB-B257-BB58D25D4B02}" type="presParOf" srcId="{8C68F032-03F7-46CB-BED1-6A3FF0BFF548}" destId="{9F56CAFD-7EA1-4C99-98A2-C67AA8BFB82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2BB16-807E-4F99-A226-CB45151D3E97}"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n-US"/>
        </a:p>
      </dgm:t>
    </dgm:pt>
    <dgm:pt modelId="{C36700FE-4F36-4850-85B1-01BE314F49AD}">
      <dgm:prSet phldrT="[Text]" phldr="1"/>
      <dgm:spPr/>
      <dgm:t>
        <a:bodyPr/>
        <a:lstStyle/>
        <a:p>
          <a:endParaRPr lang="en-US" dirty="0"/>
        </a:p>
      </dgm:t>
    </dgm:pt>
    <dgm:pt modelId="{95943D84-3ECE-4E4F-A4D7-3FA75F90CDD1}" type="parTrans" cxnId="{2B7A0065-088B-41FD-96B1-6E74644CF283}">
      <dgm:prSet/>
      <dgm:spPr/>
      <dgm:t>
        <a:bodyPr/>
        <a:lstStyle/>
        <a:p>
          <a:endParaRPr lang="en-US"/>
        </a:p>
      </dgm:t>
    </dgm:pt>
    <dgm:pt modelId="{ED776163-690E-4AD6-BB35-D5935DAC47C0}" type="sibTrans" cxnId="{2B7A0065-088B-41FD-96B1-6E74644CF283}">
      <dgm:prSet/>
      <dgm:spPr/>
      <dgm:t>
        <a:bodyPr/>
        <a:lstStyle/>
        <a:p>
          <a:endParaRPr lang="en-US"/>
        </a:p>
      </dgm:t>
    </dgm:pt>
    <dgm:pt modelId="{B524F767-25E5-43A9-BD02-4C9AA40DB7B9}">
      <dgm:prSet phldrT="[Text]"/>
      <dgm:spPr/>
      <dgm:t>
        <a:bodyPr/>
        <a:lstStyle/>
        <a:p>
          <a:r>
            <a:rPr lang="en-US" dirty="0"/>
            <a:t>Maximize collection of high-quality specimens and data ethically and efficiently</a:t>
          </a:r>
        </a:p>
      </dgm:t>
    </dgm:pt>
    <dgm:pt modelId="{A84AE073-29E9-4E18-8F68-00419BA9E4E2}" type="parTrans" cxnId="{0C0E2817-E25C-4E82-9D99-82FB49A0087A}">
      <dgm:prSet/>
      <dgm:spPr/>
      <dgm:t>
        <a:bodyPr/>
        <a:lstStyle/>
        <a:p>
          <a:endParaRPr lang="en-US"/>
        </a:p>
      </dgm:t>
    </dgm:pt>
    <dgm:pt modelId="{6307B341-DD8B-4B87-A489-663703ADE461}" type="sibTrans" cxnId="{0C0E2817-E25C-4E82-9D99-82FB49A0087A}">
      <dgm:prSet/>
      <dgm:spPr/>
      <dgm:t>
        <a:bodyPr/>
        <a:lstStyle/>
        <a:p>
          <a:endParaRPr lang="en-US"/>
        </a:p>
      </dgm:t>
    </dgm:pt>
    <dgm:pt modelId="{338804F0-CF5E-41EB-B789-B435B4EE0632}">
      <dgm:prSet phldrT="[Text]" phldr="1"/>
      <dgm:spPr/>
      <dgm:t>
        <a:bodyPr/>
        <a:lstStyle/>
        <a:p>
          <a:endParaRPr lang="en-US" dirty="0"/>
        </a:p>
      </dgm:t>
    </dgm:pt>
    <dgm:pt modelId="{3239A51E-F64E-4572-9072-E863E957048C}" type="parTrans" cxnId="{9FA32467-D171-4B35-8EA2-69CAFD27CA6C}">
      <dgm:prSet/>
      <dgm:spPr/>
      <dgm:t>
        <a:bodyPr/>
        <a:lstStyle/>
        <a:p>
          <a:endParaRPr lang="en-US"/>
        </a:p>
      </dgm:t>
    </dgm:pt>
    <dgm:pt modelId="{403B1347-265C-4C4C-B480-0E8F923A6D4C}" type="sibTrans" cxnId="{9FA32467-D171-4B35-8EA2-69CAFD27CA6C}">
      <dgm:prSet/>
      <dgm:spPr/>
      <dgm:t>
        <a:bodyPr/>
        <a:lstStyle/>
        <a:p>
          <a:endParaRPr lang="en-US"/>
        </a:p>
      </dgm:t>
    </dgm:pt>
    <dgm:pt modelId="{888D8862-DCA0-4218-9139-EF950019490B}">
      <dgm:prSet phldrT="[Text]"/>
      <dgm:spPr/>
      <dgm:t>
        <a:bodyPr/>
        <a:lstStyle/>
        <a:p>
          <a:r>
            <a:rPr lang="en-US" dirty="0"/>
            <a:t>Harness clinical and scientific strengths of the VA in order to create synergistic effects with pre-existing efforts</a:t>
          </a:r>
        </a:p>
      </dgm:t>
    </dgm:pt>
    <dgm:pt modelId="{1D97A795-2E22-48FB-84DE-0CA5E8441968}" type="parTrans" cxnId="{F83B345D-7605-4C96-A8C8-B677E548C3B4}">
      <dgm:prSet/>
      <dgm:spPr/>
      <dgm:t>
        <a:bodyPr/>
        <a:lstStyle/>
        <a:p>
          <a:endParaRPr lang="en-US"/>
        </a:p>
      </dgm:t>
    </dgm:pt>
    <dgm:pt modelId="{A5D36BAC-1CAB-4448-8006-3E3A7F0413A1}" type="sibTrans" cxnId="{F83B345D-7605-4C96-A8C8-B677E548C3B4}">
      <dgm:prSet/>
      <dgm:spPr/>
      <dgm:t>
        <a:bodyPr/>
        <a:lstStyle/>
        <a:p>
          <a:endParaRPr lang="en-US"/>
        </a:p>
      </dgm:t>
    </dgm:pt>
    <dgm:pt modelId="{35C953B8-F7B7-4295-B590-50DD3905F458}">
      <dgm:prSet phldrT="[Text]"/>
      <dgm:spPr/>
      <dgm:t>
        <a:bodyPr/>
        <a:lstStyle/>
        <a:p>
          <a:r>
            <a:rPr lang="en-US" dirty="0"/>
            <a:t>Leverage the administrative and regulatory capabilities of the VA to ensure accountability and compliance</a:t>
          </a:r>
        </a:p>
      </dgm:t>
    </dgm:pt>
    <dgm:pt modelId="{C4AB18C9-E4FF-44D8-85C6-F9789DB6A810}" type="parTrans" cxnId="{739BCDFE-407A-487C-9FB3-7CB525794335}">
      <dgm:prSet/>
      <dgm:spPr/>
      <dgm:t>
        <a:bodyPr/>
        <a:lstStyle/>
        <a:p>
          <a:endParaRPr lang="en-US"/>
        </a:p>
      </dgm:t>
    </dgm:pt>
    <dgm:pt modelId="{5D635127-2D68-4299-8426-18F71B7FD146}" type="sibTrans" cxnId="{739BCDFE-407A-487C-9FB3-7CB525794335}">
      <dgm:prSet/>
      <dgm:spPr/>
      <dgm:t>
        <a:bodyPr/>
        <a:lstStyle/>
        <a:p>
          <a:endParaRPr lang="en-US"/>
        </a:p>
      </dgm:t>
    </dgm:pt>
    <dgm:pt modelId="{8B602FE6-76B0-4C82-A7A8-BF3D8F10DD04}">
      <dgm:prSet phldrT="[Text]"/>
      <dgm:spPr/>
      <dgm:t>
        <a:bodyPr/>
        <a:lstStyle/>
        <a:p>
          <a:endParaRPr lang="en-US" dirty="0"/>
        </a:p>
      </dgm:t>
    </dgm:pt>
    <dgm:pt modelId="{FF19C99B-2BA8-4529-B676-5A5828CBF78F}" type="parTrans" cxnId="{14431D8F-6984-4DFD-B8CE-AF087D3DB963}">
      <dgm:prSet/>
      <dgm:spPr/>
      <dgm:t>
        <a:bodyPr/>
        <a:lstStyle/>
        <a:p>
          <a:endParaRPr lang="en-US"/>
        </a:p>
      </dgm:t>
    </dgm:pt>
    <dgm:pt modelId="{4C3333F6-DB8E-4BA7-A90C-019007C1AE19}" type="sibTrans" cxnId="{14431D8F-6984-4DFD-B8CE-AF087D3DB963}">
      <dgm:prSet/>
      <dgm:spPr/>
      <dgm:t>
        <a:bodyPr/>
        <a:lstStyle/>
        <a:p>
          <a:endParaRPr lang="en-US"/>
        </a:p>
      </dgm:t>
    </dgm:pt>
    <dgm:pt modelId="{00CAE584-4B28-4A77-B5C5-CDD87A3D24DF}">
      <dgm:prSet phldrT="[Text]"/>
      <dgm:spPr/>
      <dgm:t>
        <a:bodyPr/>
        <a:lstStyle/>
        <a:p>
          <a:r>
            <a:rPr lang="en-US" dirty="0"/>
            <a:t>Provide an effective mechanism to review, approve and distribute specimens and data to scientific partners</a:t>
          </a:r>
        </a:p>
      </dgm:t>
    </dgm:pt>
    <dgm:pt modelId="{D326D964-4001-4828-B9EA-92AE86C67B40}" type="parTrans" cxnId="{A4164911-E882-4734-8F74-07A389C36527}">
      <dgm:prSet/>
      <dgm:spPr/>
      <dgm:t>
        <a:bodyPr/>
        <a:lstStyle/>
        <a:p>
          <a:endParaRPr lang="en-US"/>
        </a:p>
      </dgm:t>
    </dgm:pt>
    <dgm:pt modelId="{D4E5C315-D723-4809-88FF-9637DF72C5B3}" type="sibTrans" cxnId="{A4164911-E882-4734-8F74-07A389C36527}">
      <dgm:prSet/>
      <dgm:spPr/>
      <dgm:t>
        <a:bodyPr/>
        <a:lstStyle/>
        <a:p>
          <a:endParaRPr lang="en-US"/>
        </a:p>
      </dgm:t>
    </dgm:pt>
    <dgm:pt modelId="{FCB63E1E-B366-48B0-A969-BF79EF49565E}">
      <dgm:prSet phldrT="[Text]" phldr="1"/>
      <dgm:spPr/>
      <dgm:t>
        <a:bodyPr/>
        <a:lstStyle/>
        <a:p>
          <a:endParaRPr lang="en-US" dirty="0"/>
        </a:p>
      </dgm:t>
    </dgm:pt>
    <dgm:pt modelId="{3F172AFA-17E3-4D2F-8D3D-5AA9C3EE52EE}" type="sibTrans" cxnId="{1DE86EE3-50E0-4AA8-B0CF-CE6BB8753433}">
      <dgm:prSet/>
      <dgm:spPr/>
      <dgm:t>
        <a:bodyPr/>
        <a:lstStyle/>
        <a:p>
          <a:endParaRPr lang="en-US"/>
        </a:p>
      </dgm:t>
    </dgm:pt>
    <dgm:pt modelId="{C6B10058-17A4-49B2-B662-4B1A156DD4CA}" type="parTrans" cxnId="{1DE86EE3-50E0-4AA8-B0CF-CE6BB8753433}">
      <dgm:prSet/>
      <dgm:spPr/>
      <dgm:t>
        <a:bodyPr/>
        <a:lstStyle/>
        <a:p>
          <a:endParaRPr lang="en-US"/>
        </a:p>
      </dgm:t>
    </dgm:pt>
    <dgm:pt modelId="{1094053E-D366-4EA5-9009-4F1F37BE9A7E}" type="pres">
      <dgm:prSet presAssocID="{8C82BB16-807E-4F99-A226-CB45151D3E97}" presName="Name0" presStyleCnt="0">
        <dgm:presLayoutVars>
          <dgm:dir/>
          <dgm:animLvl val="lvl"/>
          <dgm:resizeHandles val="exact"/>
        </dgm:presLayoutVars>
      </dgm:prSet>
      <dgm:spPr/>
    </dgm:pt>
    <dgm:pt modelId="{FA4C339F-2D23-4504-839F-FF4733A919C1}" type="pres">
      <dgm:prSet presAssocID="{C36700FE-4F36-4850-85B1-01BE314F49AD}" presName="linNode" presStyleCnt="0"/>
      <dgm:spPr/>
    </dgm:pt>
    <dgm:pt modelId="{4DCB800E-9E6B-4ED8-87CF-8BEC3A8320C4}" type="pres">
      <dgm:prSet presAssocID="{C36700FE-4F36-4850-85B1-01BE314F49AD}" presName="parentText" presStyleLbl="node1" presStyleIdx="0" presStyleCnt="4" custScaleX="49471">
        <dgm:presLayoutVars>
          <dgm:chMax val="1"/>
          <dgm:bulletEnabled val="1"/>
        </dgm:presLayoutVars>
      </dgm:prSet>
      <dgm:spPr/>
    </dgm:pt>
    <dgm:pt modelId="{177773BE-D0EA-4BD8-8A19-2A353B2577EE}" type="pres">
      <dgm:prSet presAssocID="{C36700FE-4F36-4850-85B1-01BE314F49AD}" presName="descendantText" presStyleLbl="alignAccFollowNode1" presStyleIdx="0" presStyleCnt="4">
        <dgm:presLayoutVars>
          <dgm:bulletEnabled val="1"/>
        </dgm:presLayoutVars>
      </dgm:prSet>
      <dgm:spPr/>
    </dgm:pt>
    <dgm:pt modelId="{5D93BA29-B773-4F20-878B-DAD4FE289808}" type="pres">
      <dgm:prSet presAssocID="{ED776163-690E-4AD6-BB35-D5935DAC47C0}" presName="sp" presStyleCnt="0"/>
      <dgm:spPr/>
    </dgm:pt>
    <dgm:pt modelId="{D09ADA47-0B37-46BF-AA68-E027C6545C40}" type="pres">
      <dgm:prSet presAssocID="{338804F0-CF5E-41EB-B789-B435B4EE0632}" presName="linNode" presStyleCnt="0"/>
      <dgm:spPr/>
    </dgm:pt>
    <dgm:pt modelId="{3CFDCF6E-5E1E-4A49-AFC4-FA7EF4A6DBD1}" type="pres">
      <dgm:prSet presAssocID="{338804F0-CF5E-41EB-B789-B435B4EE0632}" presName="parentText" presStyleLbl="node1" presStyleIdx="1" presStyleCnt="4" custScaleX="49471">
        <dgm:presLayoutVars>
          <dgm:chMax val="1"/>
          <dgm:bulletEnabled val="1"/>
        </dgm:presLayoutVars>
      </dgm:prSet>
      <dgm:spPr/>
    </dgm:pt>
    <dgm:pt modelId="{77A1DCF1-DC2B-4B8F-AB85-D44D2539DCB2}" type="pres">
      <dgm:prSet presAssocID="{338804F0-CF5E-41EB-B789-B435B4EE0632}" presName="descendantText" presStyleLbl="alignAccFollowNode1" presStyleIdx="1" presStyleCnt="4">
        <dgm:presLayoutVars>
          <dgm:bulletEnabled val="1"/>
        </dgm:presLayoutVars>
      </dgm:prSet>
      <dgm:spPr/>
    </dgm:pt>
    <dgm:pt modelId="{5E098C6E-57AC-4ACF-89E5-4DF80F4AC552}" type="pres">
      <dgm:prSet presAssocID="{403B1347-265C-4C4C-B480-0E8F923A6D4C}" presName="sp" presStyleCnt="0"/>
      <dgm:spPr/>
    </dgm:pt>
    <dgm:pt modelId="{FF6B8F36-A216-4EEB-9823-C085E955C384}" type="pres">
      <dgm:prSet presAssocID="{FCB63E1E-B366-48B0-A969-BF79EF49565E}" presName="linNode" presStyleCnt="0"/>
      <dgm:spPr/>
    </dgm:pt>
    <dgm:pt modelId="{A2DCBA71-3D1F-4F03-98AA-A90E9FCF342B}" type="pres">
      <dgm:prSet presAssocID="{FCB63E1E-B366-48B0-A969-BF79EF49565E}" presName="parentText" presStyleLbl="node1" presStyleIdx="2" presStyleCnt="4" custScaleX="49736">
        <dgm:presLayoutVars>
          <dgm:chMax val="1"/>
          <dgm:bulletEnabled val="1"/>
        </dgm:presLayoutVars>
      </dgm:prSet>
      <dgm:spPr/>
    </dgm:pt>
    <dgm:pt modelId="{12A37BDE-0283-4A2F-8161-C6CF860D65ED}" type="pres">
      <dgm:prSet presAssocID="{FCB63E1E-B366-48B0-A969-BF79EF49565E}" presName="descendantText" presStyleLbl="alignAccFollowNode1" presStyleIdx="2" presStyleCnt="4">
        <dgm:presLayoutVars>
          <dgm:bulletEnabled val="1"/>
        </dgm:presLayoutVars>
      </dgm:prSet>
      <dgm:spPr/>
    </dgm:pt>
    <dgm:pt modelId="{D733466F-3081-46E5-9B89-B10FEA146C6E}" type="pres">
      <dgm:prSet presAssocID="{3F172AFA-17E3-4D2F-8D3D-5AA9C3EE52EE}" presName="sp" presStyleCnt="0"/>
      <dgm:spPr/>
    </dgm:pt>
    <dgm:pt modelId="{89379B6D-8EF4-422C-8069-251C6E57AE5B}" type="pres">
      <dgm:prSet presAssocID="{8B602FE6-76B0-4C82-A7A8-BF3D8F10DD04}" presName="linNode" presStyleCnt="0"/>
      <dgm:spPr/>
    </dgm:pt>
    <dgm:pt modelId="{6FC3CD2E-3F29-490F-9C82-057DA7781439}" type="pres">
      <dgm:prSet presAssocID="{8B602FE6-76B0-4C82-A7A8-BF3D8F10DD04}" presName="parentText" presStyleLbl="node1" presStyleIdx="3" presStyleCnt="4" custFlipHor="1" custScaleX="49471">
        <dgm:presLayoutVars>
          <dgm:chMax val="1"/>
          <dgm:bulletEnabled val="1"/>
        </dgm:presLayoutVars>
      </dgm:prSet>
      <dgm:spPr/>
    </dgm:pt>
    <dgm:pt modelId="{69128927-AE59-4BB3-B8AB-2529BEAF96A7}" type="pres">
      <dgm:prSet presAssocID="{8B602FE6-76B0-4C82-A7A8-BF3D8F10DD04}" presName="descendantText" presStyleLbl="alignAccFollowNode1" presStyleIdx="3" presStyleCnt="4">
        <dgm:presLayoutVars>
          <dgm:bulletEnabled val="1"/>
        </dgm:presLayoutVars>
      </dgm:prSet>
      <dgm:spPr/>
    </dgm:pt>
  </dgm:ptLst>
  <dgm:cxnLst>
    <dgm:cxn modelId="{A4164911-E882-4734-8F74-07A389C36527}" srcId="{FCB63E1E-B366-48B0-A969-BF79EF49565E}" destId="{00CAE584-4B28-4A77-B5C5-CDD87A3D24DF}" srcOrd="0" destOrd="0" parTransId="{D326D964-4001-4828-B9EA-92AE86C67B40}" sibTransId="{D4E5C315-D723-4809-88FF-9637DF72C5B3}"/>
    <dgm:cxn modelId="{7F3D7414-9A58-48A6-A0E3-DF551E285292}" type="presOf" srcId="{888D8862-DCA0-4218-9139-EF950019490B}" destId="{77A1DCF1-DC2B-4B8F-AB85-D44D2539DCB2}" srcOrd="0" destOrd="0" presId="urn:microsoft.com/office/officeart/2005/8/layout/vList5"/>
    <dgm:cxn modelId="{0C0E2817-E25C-4E82-9D99-82FB49A0087A}" srcId="{C36700FE-4F36-4850-85B1-01BE314F49AD}" destId="{B524F767-25E5-43A9-BD02-4C9AA40DB7B9}" srcOrd="0" destOrd="0" parTransId="{A84AE073-29E9-4E18-8F68-00419BA9E4E2}" sibTransId="{6307B341-DD8B-4B87-A489-663703ADE461}"/>
    <dgm:cxn modelId="{2145AC35-2A77-43AA-BDE1-F6CBCD2EE55D}" type="presOf" srcId="{B524F767-25E5-43A9-BD02-4C9AA40DB7B9}" destId="{177773BE-D0EA-4BD8-8A19-2A353B2577EE}" srcOrd="0" destOrd="0" presId="urn:microsoft.com/office/officeart/2005/8/layout/vList5"/>
    <dgm:cxn modelId="{F83B345D-7605-4C96-A8C8-B677E548C3B4}" srcId="{338804F0-CF5E-41EB-B789-B435B4EE0632}" destId="{888D8862-DCA0-4218-9139-EF950019490B}" srcOrd="0" destOrd="0" parTransId="{1D97A795-2E22-48FB-84DE-0CA5E8441968}" sibTransId="{A5D36BAC-1CAB-4448-8006-3E3A7F0413A1}"/>
    <dgm:cxn modelId="{2984C741-EFFB-46E2-B4BC-02F1D2DAD1FA}" type="presOf" srcId="{8C82BB16-807E-4F99-A226-CB45151D3E97}" destId="{1094053E-D366-4EA5-9009-4F1F37BE9A7E}" srcOrd="0" destOrd="0" presId="urn:microsoft.com/office/officeart/2005/8/layout/vList5"/>
    <dgm:cxn modelId="{2B7A0065-088B-41FD-96B1-6E74644CF283}" srcId="{8C82BB16-807E-4F99-A226-CB45151D3E97}" destId="{C36700FE-4F36-4850-85B1-01BE314F49AD}" srcOrd="0" destOrd="0" parTransId="{95943D84-3ECE-4E4F-A4D7-3FA75F90CDD1}" sibTransId="{ED776163-690E-4AD6-BB35-D5935DAC47C0}"/>
    <dgm:cxn modelId="{9FA32467-D171-4B35-8EA2-69CAFD27CA6C}" srcId="{8C82BB16-807E-4F99-A226-CB45151D3E97}" destId="{338804F0-CF5E-41EB-B789-B435B4EE0632}" srcOrd="1" destOrd="0" parTransId="{3239A51E-F64E-4572-9072-E863E957048C}" sibTransId="{403B1347-265C-4C4C-B480-0E8F923A6D4C}"/>
    <dgm:cxn modelId="{88A36E78-8F4B-48EB-BFB3-FBADC4ED0CC2}" type="presOf" srcId="{C36700FE-4F36-4850-85B1-01BE314F49AD}" destId="{4DCB800E-9E6B-4ED8-87CF-8BEC3A8320C4}" srcOrd="0" destOrd="0" presId="urn:microsoft.com/office/officeart/2005/8/layout/vList5"/>
    <dgm:cxn modelId="{16C5E884-D0E0-4FE2-BEFE-9002CB504E67}" type="presOf" srcId="{8B602FE6-76B0-4C82-A7A8-BF3D8F10DD04}" destId="{6FC3CD2E-3F29-490F-9C82-057DA7781439}" srcOrd="0" destOrd="0" presId="urn:microsoft.com/office/officeart/2005/8/layout/vList5"/>
    <dgm:cxn modelId="{14431D8F-6984-4DFD-B8CE-AF087D3DB963}" srcId="{8C82BB16-807E-4F99-A226-CB45151D3E97}" destId="{8B602FE6-76B0-4C82-A7A8-BF3D8F10DD04}" srcOrd="3" destOrd="0" parTransId="{FF19C99B-2BA8-4529-B676-5A5828CBF78F}" sibTransId="{4C3333F6-DB8E-4BA7-A90C-019007C1AE19}"/>
    <dgm:cxn modelId="{AEB7FF95-4FD9-471B-B4D6-CAFD45A8D3BB}" type="presOf" srcId="{00CAE584-4B28-4A77-B5C5-CDD87A3D24DF}" destId="{12A37BDE-0283-4A2F-8161-C6CF860D65ED}" srcOrd="0" destOrd="0" presId="urn:microsoft.com/office/officeart/2005/8/layout/vList5"/>
    <dgm:cxn modelId="{B09388B0-453D-4BF7-8ECF-DAF7FFB24899}" type="presOf" srcId="{338804F0-CF5E-41EB-B789-B435B4EE0632}" destId="{3CFDCF6E-5E1E-4A49-AFC4-FA7EF4A6DBD1}" srcOrd="0" destOrd="0" presId="urn:microsoft.com/office/officeart/2005/8/layout/vList5"/>
    <dgm:cxn modelId="{62D509B8-0D13-4558-A448-C04846772F24}" type="presOf" srcId="{35C953B8-F7B7-4295-B590-50DD3905F458}" destId="{69128927-AE59-4BB3-B8AB-2529BEAF96A7}" srcOrd="0" destOrd="0" presId="urn:microsoft.com/office/officeart/2005/8/layout/vList5"/>
    <dgm:cxn modelId="{1D1769D3-AEE0-4F9F-91F3-6A88A2A38377}" type="presOf" srcId="{FCB63E1E-B366-48B0-A969-BF79EF49565E}" destId="{A2DCBA71-3D1F-4F03-98AA-A90E9FCF342B}" srcOrd="0" destOrd="0" presId="urn:microsoft.com/office/officeart/2005/8/layout/vList5"/>
    <dgm:cxn modelId="{1DE86EE3-50E0-4AA8-B0CF-CE6BB8753433}" srcId="{8C82BB16-807E-4F99-A226-CB45151D3E97}" destId="{FCB63E1E-B366-48B0-A969-BF79EF49565E}" srcOrd="2" destOrd="0" parTransId="{C6B10058-17A4-49B2-B662-4B1A156DD4CA}" sibTransId="{3F172AFA-17E3-4D2F-8D3D-5AA9C3EE52EE}"/>
    <dgm:cxn modelId="{739BCDFE-407A-487C-9FB3-7CB525794335}" srcId="{8B602FE6-76B0-4C82-A7A8-BF3D8F10DD04}" destId="{35C953B8-F7B7-4295-B590-50DD3905F458}" srcOrd="0" destOrd="0" parTransId="{C4AB18C9-E4FF-44D8-85C6-F9789DB6A810}" sibTransId="{5D635127-2D68-4299-8426-18F71B7FD146}"/>
    <dgm:cxn modelId="{2070A166-4785-4C1E-91D7-22B1ADD1D8EE}" type="presParOf" srcId="{1094053E-D366-4EA5-9009-4F1F37BE9A7E}" destId="{FA4C339F-2D23-4504-839F-FF4733A919C1}" srcOrd="0" destOrd="0" presId="urn:microsoft.com/office/officeart/2005/8/layout/vList5"/>
    <dgm:cxn modelId="{E31EDAA7-F149-4331-84E8-807F666E0DA2}" type="presParOf" srcId="{FA4C339F-2D23-4504-839F-FF4733A919C1}" destId="{4DCB800E-9E6B-4ED8-87CF-8BEC3A8320C4}" srcOrd="0" destOrd="0" presId="urn:microsoft.com/office/officeart/2005/8/layout/vList5"/>
    <dgm:cxn modelId="{AA9C0962-EB60-4048-B63D-663165F792AE}" type="presParOf" srcId="{FA4C339F-2D23-4504-839F-FF4733A919C1}" destId="{177773BE-D0EA-4BD8-8A19-2A353B2577EE}" srcOrd="1" destOrd="0" presId="urn:microsoft.com/office/officeart/2005/8/layout/vList5"/>
    <dgm:cxn modelId="{A5BA1E45-89B8-4F70-ABFD-FC37E758CAFA}" type="presParOf" srcId="{1094053E-D366-4EA5-9009-4F1F37BE9A7E}" destId="{5D93BA29-B773-4F20-878B-DAD4FE289808}" srcOrd="1" destOrd="0" presId="urn:microsoft.com/office/officeart/2005/8/layout/vList5"/>
    <dgm:cxn modelId="{370F4D6F-61F3-42A9-844E-86BB828CCDFD}" type="presParOf" srcId="{1094053E-D366-4EA5-9009-4F1F37BE9A7E}" destId="{D09ADA47-0B37-46BF-AA68-E027C6545C40}" srcOrd="2" destOrd="0" presId="urn:microsoft.com/office/officeart/2005/8/layout/vList5"/>
    <dgm:cxn modelId="{209E1253-067E-47F8-B34A-9266C7575BC6}" type="presParOf" srcId="{D09ADA47-0B37-46BF-AA68-E027C6545C40}" destId="{3CFDCF6E-5E1E-4A49-AFC4-FA7EF4A6DBD1}" srcOrd="0" destOrd="0" presId="urn:microsoft.com/office/officeart/2005/8/layout/vList5"/>
    <dgm:cxn modelId="{A08A1A73-2E4A-49D6-8AAD-21E662D45E1E}" type="presParOf" srcId="{D09ADA47-0B37-46BF-AA68-E027C6545C40}" destId="{77A1DCF1-DC2B-4B8F-AB85-D44D2539DCB2}" srcOrd="1" destOrd="0" presId="urn:microsoft.com/office/officeart/2005/8/layout/vList5"/>
    <dgm:cxn modelId="{40631D5F-9761-419E-82E2-B52B7768BADE}" type="presParOf" srcId="{1094053E-D366-4EA5-9009-4F1F37BE9A7E}" destId="{5E098C6E-57AC-4ACF-89E5-4DF80F4AC552}" srcOrd="3" destOrd="0" presId="urn:microsoft.com/office/officeart/2005/8/layout/vList5"/>
    <dgm:cxn modelId="{A8958841-8D52-4EF2-9763-85E79528D21E}" type="presParOf" srcId="{1094053E-D366-4EA5-9009-4F1F37BE9A7E}" destId="{FF6B8F36-A216-4EEB-9823-C085E955C384}" srcOrd="4" destOrd="0" presId="urn:microsoft.com/office/officeart/2005/8/layout/vList5"/>
    <dgm:cxn modelId="{1BC22947-8BC6-4BF1-9C46-B53C3C7E7AFA}" type="presParOf" srcId="{FF6B8F36-A216-4EEB-9823-C085E955C384}" destId="{A2DCBA71-3D1F-4F03-98AA-A90E9FCF342B}" srcOrd="0" destOrd="0" presId="urn:microsoft.com/office/officeart/2005/8/layout/vList5"/>
    <dgm:cxn modelId="{86AC3C42-4799-4287-9F30-9842FBF9C531}" type="presParOf" srcId="{FF6B8F36-A216-4EEB-9823-C085E955C384}" destId="{12A37BDE-0283-4A2F-8161-C6CF860D65ED}" srcOrd="1" destOrd="0" presId="urn:microsoft.com/office/officeart/2005/8/layout/vList5"/>
    <dgm:cxn modelId="{7CD09D46-95DC-4D2B-8ADF-DEE813B2C5A2}" type="presParOf" srcId="{1094053E-D366-4EA5-9009-4F1F37BE9A7E}" destId="{D733466F-3081-46E5-9B89-B10FEA146C6E}" srcOrd="5" destOrd="0" presId="urn:microsoft.com/office/officeart/2005/8/layout/vList5"/>
    <dgm:cxn modelId="{6B614622-388F-47C6-94CC-3ABC2A58B520}" type="presParOf" srcId="{1094053E-D366-4EA5-9009-4F1F37BE9A7E}" destId="{89379B6D-8EF4-422C-8069-251C6E57AE5B}" srcOrd="6" destOrd="0" presId="urn:microsoft.com/office/officeart/2005/8/layout/vList5"/>
    <dgm:cxn modelId="{BD99872F-EEBA-4C97-BE7C-6021049DE55D}" type="presParOf" srcId="{89379B6D-8EF4-422C-8069-251C6E57AE5B}" destId="{6FC3CD2E-3F29-490F-9C82-057DA7781439}" srcOrd="0" destOrd="0" presId="urn:microsoft.com/office/officeart/2005/8/layout/vList5"/>
    <dgm:cxn modelId="{6549FE2E-24B8-4297-B0C7-F3A4651B5975}" type="presParOf" srcId="{89379B6D-8EF4-422C-8069-251C6E57AE5B}" destId="{69128927-AE59-4BB3-B8AB-2529BEAF96A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078A2A-1B5C-4645-8241-ED65096C99D6}" type="doc">
      <dgm:prSet loTypeId="urn:microsoft.com/office/officeart/2005/8/layout/vList3" loCatId="list" qsTypeId="urn:microsoft.com/office/officeart/2005/8/quickstyle/simple1" qsCatId="simple" csTypeId="urn:microsoft.com/office/officeart/2005/8/colors/colorful1" csCatId="colorful" phldr="1"/>
      <dgm:spPr/>
    </dgm:pt>
    <dgm:pt modelId="{05AD3F4C-E539-4971-9A12-ADF03EA84F09}">
      <dgm:prSet phldrT="[Text]"/>
      <dgm:spPr/>
      <dgm:t>
        <a:bodyPr/>
        <a:lstStyle/>
        <a:p>
          <a:r>
            <a:rPr lang="en-US" dirty="0"/>
            <a:t>Patient and Community engagement</a:t>
          </a:r>
        </a:p>
        <a:p>
          <a:r>
            <a:rPr lang="en-US" dirty="0"/>
            <a:t>Informed Consent and confidentiality</a:t>
          </a:r>
        </a:p>
        <a:p>
          <a:r>
            <a:rPr lang="en-US" dirty="0"/>
            <a:t>Adherence to policy requirements* particularly with respect to genetic research</a:t>
          </a:r>
        </a:p>
      </dgm:t>
    </dgm:pt>
    <dgm:pt modelId="{35F01919-0FF8-420F-8A56-2904C787C106}" type="parTrans" cxnId="{3D4A555D-2D34-4529-9F72-5AE0F52F8C79}">
      <dgm:prSet/>
      <dgm:spPr/>
      <dgm:t>
        <a:bodyPr/>
        <a:lstStyle/>
        <a:p>
          <a:endParaRPr lang="en-US"/>
        </a:p>
      </dgm:t>
    </dgm:pt>
    <dgm:pt modelId="{0CA13813-700F-4BC1-B21B-29A895789AAE}" type="sibTrans" cxnId="{3D4A555D-2D34-4529-9F72-5AE0F52F8C79}">
      <dgm:prSet/>
      <dgm:spPr/>
      <dgm:t>
        <a:bodyPr/>
        <a:lstStyle/>
        <a:p>
          <a:endParaRPr lang="en-US"/>
        </a:p>
      </dgm:t>
    </dgm:pt>
    <dgm:pt modelId="{825B0845-EA73-49FD-BC78-272E16A6750E}">
      <dgm:prSet phldrT="[Text]"/>
      <dgm:spPr/>
      <dgm:t>
        <a:bodyPr/>
        <a:lstStyle/>
        <a:p>
          <a:r>
            <a:rPr lang="en-US" dirty="0"/>
            <a:t>Ensure qualified personnel are involved in the conduct of research</a:t>
          </a:r>
        </a:p>
        <a:p>
          <a:r>
            <a:rPr lang="en-US" dirty="0"/>
            <a:t>Close monitoring of costs, space, equipment and facility needs</a:t>
          </a:r>
        </a:p>
      </dgm:t>
    </dgm:pt>
    <dgm:pt modelId="{1B5F0B41-AB92-4222-9606-FC759D52AE30}" type="parTrans" cxnId="{DB47D217-BF07-4396-AB63-BBAB5AACED83}">
      <dgm:prSet/>
      <dgm:spPr/>
      <dgm:t>
        <a:bodyPr/>
        <a:lstStyle/>
        <a:p>
          <a:endParaRPr lang="en-US"/>
        </a:p>
      </dgm:t>
    </dgm:pt>
    <dgm:pt modelId="{A44446B4-1526-4628-86FF-64F752F6AF0F}" type="sibTrans" cxnId="{DB47D217-BF07-4396-AB63-BBAB5AACED83}">
      <dgm:prSet/>
      <dgm:spPr/>
      <dgm:t>
        <a:bodyPr/>
        <a:lstStyle/>
        <a:p>
          <a:endParaRPr lang="en-US"/>
        </a:p>
      </dgm:t>
    </dgm:pt>
    <dgm:pt modelId="{B61CC6E7-5A0F-4410-9FE5-968D63D9EF88}" type="pres">
      <dgm:prSet presAssocID="{82078A2A-1B5C-4645-8241-ED65096C99D6}" presName="linearFlow" presStyleCnt="0">
        <dgm:presLayoutVars>
          <dgm:dir/>
          <dgm:resizeHandles val="exact"/>
        </dgm:presLayoutVars>
      </dgm:prSet>
      <dgm:spPr/>
    </dgm:pt>
    <dgm:pt modelId="{ACEBE83E-3EB1-4B29-80F7-1D0431949FF1}" type="pres">
      <dgm:prSet presAssocID="{05AD3F4C-E539-4971-9A12-ADF03EA84F09}" presName="composite" presStyleCnt="0"/>
      <dgm:spPr/>
    </dgm:pt>
    <dgm:pt modelId="{1E002F83-6D06-4700-8320-858BE76A624C}" type="pres">
      <dgm:prSet presAssocID="{05AD3F4C-E539-4971-9A12-ADF03EA84F09}" presName="imgShp" presStyleLbl="fgImgPlace1" presStyleIdx="0" presStyleCnt="2" custLinFactNeighborX="-53049"/>
      <dgm:spPr>
        <a:solidFill>
          <a:schemeClr val="accent2"/>
        </a:solidFill>
      </dgm:spPr>
    </dgm:pt>
    <dgm:pt modelId="{F2FF48C9-0E7D-45DA-8D4C-8897834A9627}" type="pres">
      <dgm:prSet presAssocID="{05AD3F4C-E539-4971-9A12-ADF03EA84F09}" presName="txShp" presStyleLbl="node1" presStyleIdx="0" presStyleCnt="2" custScaleX="117713" custLinFactNeighborX="13400">
        <dgm:presLayoutVars>
          <dgm:bulletEnabled val="1"/>
        </dgm:presLayoutVars>
      </dgm:prSet>
      <dgm:spPr/>
    </dgm:pt>
    <dgm:pt modelId="{D26E3F59-7D8D-4E02-8C6E-73FB4967079E}" type="pres">
      <dgm:prSet presAssocID="{0CA13813-700F-4BC1-B21B-29A895789AAE}" presName="spacing" presStyleCnt="0"/>
      <dgm:spPr/>
    </dgm:pt>
    <dgm:pt modelId="{723E4F11-FDB5-4F9C-B606-5DD1A5C833C0}" type="pres">
      <dgm:prSet presAssocID="{825B0845-EA73-49FD-BC78-272E16A6750E}" presName="composite" presStyleCnt="0"/>
      <dgm:spPr/>
    </dgm:pt>
    <dgm:pt modelId="{F3F3EAC5-5116-4FD8-BDCF-FB6A5B88D9F2}" type="pres">
      <dgm:prSet presAssocID="{825B0845-EA73-49FD-BC78-272E16A6750E}" presName="imgShp" presStyleLbl="fgImgPlace1" presStyleIdx="1" presStyleCnt="2" custLinFactNeighborX="-53049" custLinFactNeighborY="-3287"/>
      <dgm:spPr>
        <a:solidFill>
          <a:schemeClr val="accent3"/>
        </a:solidFill>
      </dgm:spPr>
    </dgm:pt>
    <dgm:pt modelId="{0DE6E17F-8C50-44CF-B76D-E2FE6AE666A3}" type="pres">
      <dgm:prSet presAssocID="{825B0845-EA73-49FD-BC78-272E16A6750E}" presName="txShp" presStyleLbl="node1" presStyleIdx="1" presStyleCnt="2" custScaleX="117714" custLinFactNeighborX="12339">
        <dgm:presLayoutVars>
          <dgm:bulletEnabled val="1"/>
        </dgm:presLayoutVars>
      </dgm:prSet>
      <dgm:spPr/>
    </dgm:pt>
  </dgm:ptLst>
  <dgm:cxnLst>
    <dgm:cxn modelId="{71728C07-7E3F-40FC-A6E2-39C0D0474B69}" type="presOf" srcId="{05AD3F4C-E539-4971-9A12-ADF03EA84F09}" destId="{F2FF48C9-0E7D-45DA-8D4C-8897834A9627}" srcOrd="0" destOrd="0" presId="urn:microsoft.com/office/officeart/2005/8/layout/vList3"/>
    <dgm:cxn modelId="{94EE020C-855F-46D9-BFC2-49B42FBACDEC}" type="presOf" srcId="{825B0845-EA73-49FD-BC78-272E16A6750E}" destId="{0DE6E17F-8C50-44CF-B76D-E2FE6AE666A3}" srcOrd="0" destOrd="0" presId="urn:microsoft.com/office/officeart/2005/8/layout/vList3"/>
    <dgm:cxn modelId="{DB47D217-BF07-4396-AB63-BBAB5AACED83}" srcId="{82078A2A-1B5C-4645-8241-ED65096C99D6}" destId="{825B0845-EA73-49FD-BC78-272E16A6750E}" srcOrd="1" destOrd="0" parTransId="{1B5F0B41-AB92-4222-9606-FC759D52AE30}" sibTransId="{A44446B4-1526-4628-86FF-64F752F6AF0F}"/>
    <dgm:cxn modelId="{D9C5162F-61EC-457F-9FCF-26524182D685}" type="presOf" srcId="{82078A2A-1B5C-4645-8241-ED65096C99D6}" destId="{B61CC6E7-5A0F-4410-9FE5-968D63D9EF88}" srcOrd="0" destOrd="0" presId="urn:microsoft.com/office/officeart/2005/8/layout/vList3"/>
    <dgm:cxn modelId="{3D4A555D-2D34-4529-9F72-5AE0F52F8C79}" srcId="{82078A2A-1B5C-4645-8241-ED65096C99D6}" destId="{05AD3F4C-E539-4971-9A12-ADF03EA84F09}" srcOrd="0" destOrd="0" parTransId="{35F01919-0FF8-420F-8A56-2904C787C106}" sibTransId="{0CA13813-700F-4BC1-B21B-29A895789AAE}"/>
    <dgm:cxn modelId="{7AAAC59A-1138-457E-BC08-8F151BE4B453}" type="presParOf" srcId="{B61CC6E7-5A0F-4410-9FE5-968D63D9EF88}" destId="{ACEBE83E-3EB1-4B29-80F7-1D0431949FF1}" srcOrd="0" destOrd="0" presId="urn:microsoft.com/office/officeart/2005/8/layout/vList3"/>
    <dgm:cxn modelId="{61D4CA35-3624-4082-8ED1-6EFF3893247D}" type="presParOf" srcId="{ACEBE83E-3EB1-4B29-80F7-1D0431949FF1}" destId="{1E002F83-6D06-4700-8320-858BE76A624C}" srcOrd="0" destOrd="0" presId="urn:microsoft.com/office/officeart/2005/8/layout/vList3"/>
    <dgm:cxn modelId="{328ED328-6558-46D4-9243-3C5603A173FE}" type="presParOf" srcId="{ACEBE83E-3EB1-4B29-80F7-1D0431949FF1}" destId="{F2FF48C9-0E7D-45DA-8D4C-8897834A9627}" srcOrd="1" destOrd="0" presId="urn:microsoft.com/office/officeart/2005/8/layout/vList3"/>
    <dgm:cxn modelId="{D1E386CA-A381-4C97-A975-1DBDACE2FD1F}" type="presParOf" srcId="{B61CC6E7-5A0F-4410-9FE5-968D63D9EF88}" destId="{D26E3F59-7D8D-4E02-8C6E-73FB4967079E}" srcOrd="1" destOrd="0" presId="urn:microsoft.com/office/officeart/2005/8/layout/vList3"/>
    <dgm:cxn modelId="{FE8F3387-C9E9-4AE3-A995-32F5EAF5F0DD}" type="presParOf" srcId="{B61CC6E7-5A0F-4410-9FE5-968D63D9EF88}" destId="{723E4F11-FDB5-4F9C-B606-5DD1A5C833C0}" srcOrd="2" destOrd="0" presId="urn:microsoft.com/office/officeart/2005/8/layout/vList3"/>
    <dgm:cxn modelId="{F847153B-4AA5-4700-9A6C-EAF04A5E2EDC}" type="presParOf" srcId="{723E4F11-FDB5-4F9C-B606-5DD1A5C833C0}" destId="{F3F3EAC5-5116-4FD8-BDCF-FB6A5B88D9F2}" srcOrd="0" destOrd="0" presId="urn:microsoft.com/office/officeart/2005/8/layout/vList3"/>
    <dgm:cxn modelId="{386FA07F-BDD4-442A-9FD0-61838D89AFB5}" type="presParOf" srcId="{723E4F11-FDB5-4F9C-B606-5DD1A5C833C0}" destId="{0DE6E17F-8C50-44CF-B76D-E2FE6AE666A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D0C0E-7835-4E1A-8F8D-D81EDB2FA0E6}">
      <dsp:nvSpPr>
        <dsp:cNvPr id="0" name=""/>
        <dsp:cNvSpPr/>
      </dsp:nvSpPr>
      <dsp:spPr>
        <a:xfrm>
          <a:off x="2018690" y="0"/>
          <a:ext cx="5106619" cy="2804588"/>
        </a:xfrm>
        <a:prstGeom prst="trapezoid">
          <a:avLst>
            <a:gd name="adj" fmla="val 9104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Advance </a:t>
          </a:r>
        </a:p>
        <a:p>
          <a:pPr marL="0" lvl="0" indent="0" algn="ctr" defTabSz="711200">
            <a:lnSpc>
              <a:spcPct val="90000"/>
            </a:lnSpc>
            <a:spcBef>
              <a:spcPct val="0"/>
            </a:spcBef>
            <a:spcAft>
              <a:spcPct val="35000"/>
            </a:spcAft>
            <a:buNone/>
          </a:pPr>
          <a:r>
            <a:rPr lang="en-US" sz="1600" kern="1200" dirty="0"/>
            <a:t>understanding of</a:t>
          </a:r>
        </a:p>
        <a:p>
          <a:pPr marL="0" lvl="0" indent="0" algn="ctr" defTabSz="711200">
            <a:lnSpc>
              <a:spcPct val="90000"/>
            </a:lnSpc>
            <a:spcBef>
              <a:spcPct val="0"/>
            </a:spcBef>
            <a:spcAft>
              <a:spcPct val="35000"/>
            </a:spcAft>
            <a:buNone/>
          </a:pPr>
          <a:r>
            <a:rPr lang="en-US" sz="1600" kern="1200" dirty="0"/>
            <a:t>disease and further </a:t>
          </a:r>
        </a:p>
        <a:p>
          <a:pPr marL="0" lvl="0" indent="0" algn="ctr" defTabSz="711200">
            <a:lnSpc>
              <a:spcPct val="90000"/>
            </a:lnSpc>
            <a:spcBef>
              <a:spcPct val="0"/>
            </a:spcBef>
            <a:spcAft>
              <a:spcPct val="35000"/>
            </a:spcAft>
            <a:buNone/>
          </a:pPr>
          <a:r>
            <a:rPr lang="en-US" sz="1600" kern="1200" dirty="0"/>
            <a:t>diagnostic, therapeutic </a:t>
          </a:r>
        </a:p>
        <a:p>
          <a:pPr marL="0" lvl="0" indent="0" algn="ctr" defTabSz="711200">
            <a:lnSpc>
              <a:spcPct val="90000"/>
            </a:lnSpc>
            <a:spcBef>
              <a:spcPct val="0"/>
            </a:spcBef>
            <a:spcAft>
              <a:spcPct val="35000"/>
            </a:spcAft>
            <a:buNone/>
          </a:pPr>
          <a:r>
            <a:rPr lang="en-US" sz="1600" kern="1200" dirty="0"/>
            <a:t>and prevention strategies for </a:t>
          </a:r>
        </a:p>
        <a:p>
          <a:pPr marL="0" lvl="0" indent="0" algn="ctr" defTabSz="711200">
            <a:lnSpc>
              <a:spcPct val="90000"/>
            </a:lnSpc>
            <a:spcBef>
              <a:spcPct val="0"/>
            </a:spcBef>
            <a:spcAft>
              <a:spcPct val="35000"/>
            </a:spcAft>
            <a:buNone/>
          </a:pPr>
          <a:r>
            <a:rPr lang="en-US" sz="1600" kern="1200" dirty="0"/>
            <a:t>immediate deployment in clinical</a:t>
          </a:r>
        </a:p>
        <a:p>
          <a:pPr marL="0" lvl="0" indent="0" algn="ctr" defTabSz="711200">
            <a:lnSpc>
              <a:spcPct val="90000"/>
            </a:lnSpc>
            <a:spcBef>
              <a:spcPct val="0"/>
            </a:spcBef>
            <a:spcAft>
              <a:spcPct val="35000"/>
            </a:spcAft>
            <a:buNone/>
          </a:pPr>
          <a:r>
            <a:rPr lang="en-US" sz="1600" kern="1200" dirty="0"/>
            <a:t>environments</a:t>
          </a:r>
        </a:p>
      </dsp:txBody>
      <dsp:txXfrm>
        <a:off x="2018690" y="0"/>
        <a:ext cx="5106619" cy="2804588"/>
      </dsp:txXfrm>
    </dsp:sp>
    <dsp:sp modelId="{BC58B9F5-65EC-4FC3-BF03-23E44DCC69D7}">
      <dsp:nvSpPr>
        <dsp:cNvPr id="0" name=""/>
        <dsp:cNvSpPr/>
      </dsp:nvSpPr>
      <dsp:spPr>
        <a:xfrm>
          <a:off x="1009345" y="2804588"/>
          <a:ext cx="7125309" cy="1108677"/>
        </a:xfrm>
        <a:prstGeom prst="trapezoid">
          <a:avLst>
            <a:gd name="adj" fmla="val 9104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Create a comprehensive repository of COVID-19 and other EID specimens and associated data available for research studies </a:t>
          </a:r>
        </a:p>
      </dsp:txBody>
      <dsp:txXfrm>
        <a:off x="2256274" y="2804588"/>
        <a:ext cx="4631451" cy="1108677"/>
      </dsp:txXfrm>
    </dsp:sp>
    <dsp:sp modelId="{2165B4B0-9257-4FA1-A81E-8D00536BB107}">
      <dsp:nvSpPr>
        <dsp:cNvPr id="0" name=""/>
        <dsp:cNvSpPr/>
      </dsp:nvSpPr>
      <dsp:spPr>
        <a:xfrm>
          <a:off x="0" y="3913265"/>
          <a:ext cx="9144000" cy="1108677"/>
        </a:xfrm>
        <a:prstGeom prst="trapezoid">
          <a:avLst>
            <a:gd name="adj" fmla="val 9104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ts val="300"/>
            </a:spcAft>
            <a:buNone/>
          </a:pPr>
          <a:r>
            <a:rPr lang="en-US" sz="1700" kern="1200" dirty="0"/>
            <a:t>Model repository for other diseases and conditions</a:t>
          </a:r>
        </a:p>
        <a:p>
          <a:pPr marL="0" lvl="0" indent="0" algn="ctr" defTabSz="755650">
            <a:lnSpc>
              <a:spcPct val="90000"/>
            </a:lnSpc>
            <a:spcBef>
              <a:spcPct val="0"/>
            </a:spcBef>
            <a:spcAft>
              <a:spcPts val="300"/>
            </a:spcAft>
            <a:buNone/>
          </a:pPr>
          <a:r>
            <a:rPr lang="en-US" sz="1700" kern="1200" dirty="0"/>
            <a:t>Enhance collaboration with external partners focused on emerging infectious diseases research</a:t>
          </a:r>
        </a:p>
        <a:p>
          <a:pPr marL="0" lvl="0" indent="0" algn="ctr" defTabSz="755650">
            <a:lnSpc>
              <a:spcPct val="90000"/>
            </a:lnSpc>
            <a:spcBef>
              <a:spcPct val="0"/>
            </a:spcBef>
            <a:spcAft>
              <a:spcPts val="300"/>
            </a:spcAft>
            <a:buNone/>
          </a:pPr>
          <a:r>
            <a:rPr lang="en-US" sz="1700" kern="1200" dirty="0"/>
            <a:t>Harmonize specimen and data collection</a:t>
          </a:r>
        </a:p>
      </dsp:txBody>
      <dsp:txXfrm>
        <a:off x="1600199" y="3913265"/>
        <a:ext cx="5943600" cy="1108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773BE-D0EA-4BD8-8A19-2A353B2577EE}">
      <dsp:nvSpPr>
        <dsp:cNvPr id="0" name=""/>
        <dsp:cNvSpPr/>
      </dsp:nvSpPr>
      <dsp:spPr>
        <a:xfrm rot="5400000">
          <a:off x="4511999" y="-2141141"/>
          <a:ext cx="876973" cy="5383058"/>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Maximize collection of high-quality specimens and data ethically and efficiently</a:t>
          </a:r>
        </a:p>
      </dsp:txBody>
      <dsp:txXfrm rot="-5400000">
        <a:off x="2258957" y="154711"/>
        <a:ext cx="5340248" cy="791353"/>
      </dsp:txXfrm>
    </dsp:sp>
    <dsp:sp modelId="{4DCB800E-9E6B-4ED8-87CF-8BEC3A8320C4}">
      <dsp:nvSpPr>
        <dsp:cNvPr id="0" name=""/>
        <dsp:cNvSpPr/>
      </dsp:nvSpPr>
      <dsp:spPr>
        <a:xfrm>
          <a:off x="760989" y="2279"/>
          <a:ext cx="1497967" cy="109621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814502" y="55792"/>
        <a:ext cx="1390941" cy="989190"/>
      </dsp:txXfrm>
    </dsp:sp>
    <dsp:sp modelId="{77A1DCF1-DC2B-4B8F-AB85-D44D2539DCB2}">
      <dsp:nvSpPr>
        <dsp:cNvPr id="0" name=""/>
        <dsp:cNvSpPr/>
      </dsp:nvSpPr>
      <dsp:spPr>
        <a:xfrm rot="5400000">
          <a:off x="4511999" y="-990114"/>
          <a:ext cx="876973" cy="5383058"/>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Harness clinical and scientific strengths of the VA in order to create synergistic effects with pre-existing efforts</a:t>
          </a:r>
        </a:p>
      </dsp:txBody>
      <dsp:txXfrm rot="-5400000">
        <a:off x="2258957" y="1305738"/>
        <a:ext cx="5340248" cy="791353"/>
      </dsp:txXfrm>
    </dsp:sp>
    <dsp:sp modelId="{3CFDCF6E-5E1E-4A49-AFC4-FA7EF4A6DBD1}">
      <dsp:nvSpPr>
        <dsp:cNvPr id="0" name=""/>
        <dsp:cNvSpPr/>
      </dsp:nvSpPr>
      <dsp:spPr>
        <a:xfrm>
          <a:off x="760989" y="1153306"/>
          <a:ext cx="1497967" cy="1096216"/>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814502" y="1206819"/>
        <a:ext cx="1390941" cy="989190"/>
      </dsp:txXfrm>
    </dsp:sp>
    <dsp:sp modelId="{12A37BDE-0283-4A2F-8161-C6CF860D65ED}">
      <dsp:nvSpPr>
        <dsp:cNvPr id="0" name=""/>
        <dsp:cNvSpPr/>
      </dsp:nvSpPr>
      <dsp:spPr>
        <a:xfrm rot="5400000">
          <a:off x="4520023" y="160912"/>
          <a:ext cx="876973" cy="5383058"/>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Provide an effective mechanism to review, approve and distribute specimens and data to scientific partners</a:t>
          </a:r>
        </a:p>
      </dsp:txBody>
      <dsp:txXfrm rot="-5400000">
        <a:off x="2266981" y="2456764"/>
        <a:ext cx="5340248" cy="791353"/>
      </dsp:txXfrm>
    </dsp:sp>
    <dsp:sp modelId="{A2DCBA71-3D1F-4F03-98AA-A90E9FCF342B}">
      <dsp:nvSpPr>
        <dsp:cNvPr id="0" name=""/>
        <dsp:cNvSpPr/>
      </dsp:nvSpPr>
      <dsp:spPr>
        <a:xfrm>
          <a:off x="760989" y="2304333"/>
          <a:ext cx="1505991" cy="1096216"/>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814502" y="2357846"/>
        <a:ext cx="1398965" cy="989190"/>
      </dsp:txXfrm>
    </dsp:sp>
    <dsp:sp modelId="{69128927-AE59-4BB3-B8AB-2529BEAF96A7}">
      <dsp:nvSpPr>
        <dsp:cNvPr id="0" name=""/>
        <dsp:cNvSpPr/>
      </dsp:nvSpPr>
      <dsp:spPr>
        <a:xfrm rot="5400000">
          <a:off x="4511999" y="1311940"/>
          <a:ext cx="876973" cy="5383058"/>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Leverage the administrative and regulatory capabilities of the VA to ensure accountability and compliance</a:t>
          </a:r>
        </a:p>
      </dsp:txBody>
      <dsp:txXfrm rot="-5400000">
        <a:off x="2258957" y="3607792"/>
        <a:ext cx="5340248" cy="791353"/>
      </dsp:txXfrm>
    </dsp:sp>
    <dsp:sp modelId="{6FC3CD2E-3F29-490F-9C82-057DA7781439}">
      <dsp:nvSpPr>
        <dsp:cNvPr id="0" name=""/>
        <dsp:cNvSpPr/>
      </dsp:nvSpPr>
      <dsp:spPr>
        <a:xfrm flipH="1">
          <a:off x="760989" y="3455361"/>
          <a:ext cx="1497967" cy="1096216"/>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814502" y="3508874"/>
        <a:ext cx="1390941" cy="989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F48C9-0E7D-45DA-8D4C-8897834A9627}">
      <dsp:nvSpPr>
        <dsp:cNvPr id="0" name=""/>
        <dsp:cNvSpPr/>
      </dsp:nvSpPr>
      <dsp:spPr>
        <a:xfrm rot="10800000">
          <a:off x="1787539" y="2246"/>
          <a:ext cx="6442059" cy="176614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8823"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 and Community engagement</a:t>
          </a:r>
        </a:p>
        <a:p>
          <a:pPr marL="0" lvl="0" indent="0" algn="ctr" defTabSz="977900">
            <a:lnSpc>
              <a:spcPct val="90000"/>
            </a:lnSpc>
            <a:spcBef>
              <a:spcPct val="0"/>
            </a:spcBef>
            <a:spcAft>
              <a:spcPct val="35000"/>
            </a:spcAft>
            <a:buNone/>
          </a:pPr>
          <a:r>
            <a:rPr lang="en-US" sz="2200" kern="1200" dirty="0"/>
            <a:t>Informed Consent and confidentiality</a:t>
          </a:r>
        </a:p>
        <a:p>
          <a:pPr marL="0" lvl="0" indent="0" algn="ctr" defTabSz="977900">
            <a:lnSpc>
              <a:spcPct val="90000"/>
            </a:lnSpc>
            <a:spcBef>
              <a:spcPct val="0"/>
            </a:spcBef>
            <a:spcAft>
              <a:spcPct val="35000"/>
            </a:spcAft>
            <a:buNone/>
          </a:pPr>
          <a:r>
            <a:rPr lang="en-US" sz="2200" kern="1200" dirty="0"/>
            <a:t>Adherence to policy requirements* particularly with respect to genetic research</a:t>
          </a:r>
        </a:p>
      </dsp:txBody>
      <dsp:txXfrm rot="10800000">
        <a:off x="2229076" y="2246"/>
        <a:ext cx="6000522" cy="1766149"/>
      </dsp:txXfrm>
    </dsp:sp>
    <dsp:sp modelId="{1E002F83-6D06-4700-8320-858BE76A624C}">
      <dsp:nvSpPr>
        <dsp:cNvPr id="0" name=""/>
        <dsp:cNvSpPr/>
      </dsp:nvSpPr>
      <dsp:spPr>
        <a:xfrm>
          <a:off x="0" y="2246"/>
          <a:ext cx="1766149" cy="176614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6E17F-8C50-44CF-B76D-E2FE6AE666A3}">
      <dsp:nvSpPr>
        <dsp:cNvPr id="0" name=""/>
        <dsp:cNvSpPr/>
      </dsp:nvSpPr>
      <dsp:spPr>
        <a:xfrm rot="10800000">
          <a:off x="1768196" y="2295604"/>
          <a:ext cx="6442114" cy="1766149"/>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8823"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Ensure qualified personnel are involved in the conduct of research</a:t>
          </a:r>
        </a:p>
        <a:p>
          <a:pPr marL="0" lvl="0" indent="0" algn="ctr" defTabSz="977900">
            <a:lnSpc>
              <a:spcPct val="90000"/>
            </a:lnSpc>
            <a:spcBef>
              <a:spcPct val="0"/>
            </a:spcBef>
            <a:spcAft>
              <a:spcPct val="35000"/>
            </a:spcAft>
            <a:buNone/>
          </a:pPr>
          <a:r>
            <a:rPr lang="en-US" sz="2200" kern="1200" dirty="0"/>
            <a:t>Close monitoring of costs, space, equipment and facility needs</a:t>
          </a:r>
        </a:p>
      </dsp:txBody>
      <dsp:txXfrm rot="10800000">
        <a:off x="2209733" y="2295604"/>
        <a:ext cx="6000577" cy="1766149"/>
      </dsp:txXfrm>
    </dsp:sp>
    <dsp:sp modelId="{F3F3EAC5-5116-4FD8-BDCF-FB6A5B88D9F2}">
      <dsp:nvSpPr>
        <dsp:cNvPr id="0" name=""/>
        <dsp:cNvSpPr/>
      </dsp:nvSpPr>
      <dsp:spPr>
        <a:xfrm>
          <a:off x="0" y="2237551"/>
          <a:ext cx="1766149" cy="1766149"/>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sz="quarter" idx="1"/>
          </p:nvPr>
        </p:nvSpPr>
        <p:spPr>
          <a:xfrm>
            <a:off x="3979930" y="0"/>
            <a:ext cx="3044719" cy="465614"/>
          </a:xfrm>
          <a:prstGeom prst="rect">
            <a:avLst/>
          </a:prstGeom>
        </p:spPr>
        <p:txBody>
          <a:bodyPr vert="horz" lIns="93354" tIns="46676" rIns="93354" bIns="46676" rtlCol="0"/>
          <a:lstStyle>
            <a:lvl1pPr algn="r">
              <a:defRPr sz="1200"/>
            </a:lvl1pPr>
          </a:lstStyle>
          <a:p>
            <a:fld id="{484A682B-60B7-244F-AF8C-16AA5F067F6C}" type="datetimeFigureOut">
              <a:rPr lang="en-US" smtClean="0"/>
              <a:pPr/>
              <a:t>6/3/2020</a:t>
            </a:fld>
            <a:endParaRPr lang="en-US" dirty="0"/>
          </a:p>
        </p:txBody>
      </p:sp>
      <p:sp>
        <p:nvSpPr>
          <p:cNvPr id="4" name="Footer Placeholder 3"/>
          <p:cNvSpPr>
            <a:spLocks noGrp="1"/>
          </p:cNvSpPr>
          <p:nvPr>
            <p:ph type="ftr" sz="quarter" idx="2"/>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54" tIns="46676" rIns="93354" bIns="46676" rtlCol="0" anchor="b"/>
          <a:lstStyle>
            <a:lvl1pPr algn="r">
              <a:defRPr sz="1200"/>
            </a:lvl1pPr>
          </a:lstStyle>
          <a:p>
            <a:fld id="{6B285591-F2ED-7B4B-AAEB-54F8DF9914E5}" type="slidenum">
              <a:rPr lang="en-US" smtClean="0"/>
              <a:pPr/>
              <a:t>‹#›</a:t>
            </a:fld>
            <a:endParaRPr lang="en-US" dirty="0"/>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idx="1"/>
          </p:nvPr>
        </p:nvSpPr>
        <p:spPr>
          <a:xfrm>
            <a:off x="3979930" y="0"/>
            <a:ext cx="3044719" cy="465614"/>
          </a:xfrm>
          <a:prstGeom prst="rect">
            <a:avLst/>
          </a:prstGeom>
        </p:spPr>
        <p:txBody>
          <a:bodyPr vert="horz" lIns="93354" tIns="46676" rIns="93354" bIns="46676" rtlCol="0"/>
          <a:lstStyle>
            <a:lvl1pPr algn="r">
              <a:defRPr sz="1200"/>
            </a:lvl1pPr>
          </a:lstStyle>
          <a:p>
            <a:fld id="{42C0177D-0B34-354A-A985-A7708375935C}" type="datetimeFigureOut">
              <a:rPr lang="en-US" smtClean="0"/>
              <a:pPr/>
              <a:t>6/3/2020</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54" tIns="46676" rIns="93354" bIns="46676"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4" tIns="46676" rIns="93354" bIns="466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4" tIns="46676" rIns="93354" bIns="46676" rtlCol="0" anchor="b"/>
          <a:lstStyle>
            <a:lvl1pPr algn="r">
              <a:defRPr sz="1200"/>
            </a:lvl1pPr>
          </a:lstStyle>
          <a:p>
            <a:fld id="{DFD3E557-29CA-2942-B5B0-BBAE067F5736}" type="slidenum">
              <a:rPr lang="en-US" smtClean="0"/>
              <a:pPr/>
              <a:t>‹#›</a:t>
            </a:fld>
            <a:endParaRPr lang="en-US" dirty="0"/>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a:t>
            </a:fld>
            <a:endParaRPr lang="en-US" dirty="0"/>
          </a:p>
        </p:txBody>
      </p:sp>
    </p:spTree>
    <p:extLst>
      <p:ext uri="{BB962C8B-B14F-4D97-AF65-F5344CB8AC3E}">
        <p14:creationId xmlns:p14="http://schemas.microsoft.com/office/powerpoint/2010/main" val="324748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10</a:t>
            </a:fld>
            <a:endParaRPr lang="en-US" dirty="0"/>
          </a:p>
        </p:txBody>
      </p:sp>
    </p:spTree>
    <p:extLst>
      <p:ext uri="{BB962C8B-B14F-4D97-AF65-F5344CB8AC3E}">
        <p14:creationId xmlns:p14="http://schemas.microsoft.com/office/powerpoint/2010/main" val="226361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r>
              <a:rPr lang="en-US"/>
              <a:t>Kupersmith MOAA 11-16-12</a:t>
            </a:r>
            <a:endParaRPr lang="en-US" dirty="0"/>
          </a:p>
        </p:txBody>
      </p:sp>
      <p:sp>
        <p:nvSpPr>
          <p:cNvPr id="5" name="Slide Number Placeholder 4"/>
          <p:cNvSpPr>
            <a:spLocks noGrp="1"/>
          </p:cNvSpPr>
          <p:nvPr>
            <p:ph type="sldNum" sz="quarter" idx="11"/>
          </p:nvPr>
        </p:nvSpPr>
        <p:spPr/>
        <p:txBody>
          <a:bodyPr/>
          <a:lstStyle/>
          <a:p>
            <a:fld id="{DFD3E557-29CA-2942-B5B0-BBAE067F5736}" type="slidenum">
              <a:rPr lang="en-US" smtClean="0"/>
              <a:pPr/>
              <a:t>11</a:t>
            </a:fld>
            <a:endParaRPr lang="en-US" dirty="0"/>
          </a:p>
        </p:txBody>
      </p:sp>
      <p:sp>
        <p:nvSpPr>
          <p:cNvPr id="7" name="Notes Placeholder 6">
            <a:extLst>
              <a:ext uri="{FF2B5EF4-FFF2-40B4-BE49-F238E27FC236}">
                <a16:creationId xmlns:a16="http://schemas.microsoft.com/office/drawing/2014/main" id="{B00DB197-95C6-41E4-B629-21A500ACF6E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3998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12</a:t>
            </a:fld>
            <a:endParaRPr lang="en-US" dirty="0"/>
          </a:p>
        </p:txBody>
      </p:sp>
    </p:spTree>
    <p:extLst>
      <p:ext uri="{BB962C8B-B14F-4D97-AF65-F5344CB8AC3E}">
        <p14:creationId xmlns:p14="http://schemas.microsoft.com/office/powerpoint/2010/main" val="342256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Kupersmith MOAA 11-16-12</a:t>
            </a:r>
            <a:endParaRPr lang="en-US" dirty="0"/>
          </a:p>
        </p:txBody>
      </p:sp>
      <p:sp>
        <p:nvSpPr>
          <p:cNvPr id="5" name="Slide Number Placeholder 4"/>
          <p:cNvSpPr>
            <a:spLocks noGrp="1"/>
          </p:cNvSpPr>
          <p:nvPr>
            <p:ph type="sldNum" sz="quarter" idx="11"/>
          </p:nvPr>
        </p:nvSpPr>
        <p:spPr/>
        <p:txBody>
          <a:bodyPr/>
          <a:lstStyle/>
          <a:p>
            <a:fld id="{DFD3E557-29CA-2942-B5B0-BBAE067F5736}" type="slidenum">
              <a:rPr lang="en-US" smtClean="0"/>
              <a:pPr/>
              <a:t>13</a:t>
            </a:fld>
            <a:endParaRPr lang="en-US" dirty="0"/>
          </a:p>
        </p:txBody>
      </p:sp>
    </p:spTree>
    <p:extLst>
      <p:ext uri="{BB962C8B-B14F-4D97-AF65-F5344CB8AC3E}">
        <p14:creationId xmlns:p14="http://schemas.microsoft.com/office/powerpoint/2010/main" val="1799826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Kupersmith MOAA 11-16-12</a:t>
            </a:r>
            <a:endParaRPr lang="en-US" dirty="0"/>
          </a:p>
        </p:txBody>
      </p:sp>
      <p:sp>
        <p:nvSpPr>
          <p:cNvPr id="5" name="Slide Number Placeholder 4"/>
          <p:cNvSpPr>
            <a:spLocks noGrp="1"/>
          </p:cNvSpPr>
          <p:nvPr>
            <p:ph type="sldNum" sz="quarter" idx="11"/>
          </p:nvPr>
        </p:nvSpPr>
        <p:spPr/>
        <p:txBody>
          <a:bodyPr/>
          <a:lstStyle/>
          <a:p>
            <a:fld id="{DFD3E557-29CA-2942-B5B0-BBAE067F5736}" type="slidenum">
              <a:rPr lang="en-US" smtClean="0"/>
              <a:pPr/>
              <a:t>14</a:t>
            </a:fld>
            <a:endParaRPr lang="en-US" dirty="0"/>
          </a:p>
        </p:txBody>
      </p:sp>
    </p:spTree>
    <p:extLst>
      <p:ext uri="{BB962C8B-B14F-4D97-AF65-F5344CB8AC3E}">
        <p14:creationId xmlns:p14="http://schemas.microsoft.com/office/powerpoint/2010/main" val="378655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15</a:t>
            </a:fld>
            <a:endParaRPr lang="en-US" dirty="0"/>
          </a:p>
        </p:txBody>
      </p:sp>
    </p:spTree>
    <p:extLst>
      <p:ext uri="{BB962C8B-B14F-4D97-AF65-F5344CB8AC3E}">
        <p14:creationId xmlns:p14="http://schemas.microsoft.com/office/powerpoint/2010/main" val="92769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16</a:t>
            </a:fld>
            <a:endParaRPr lang="en-US" dirty="0"/>
          </a:p>
        </p:txBody>
      </p:sp>
    </p:spTree>
    <p:extLst>
      <p:ext uri="{BB962C8B-B14F-4D97-AF65-F5344CB8AC3E}">
        <p14:creationId xmlns:p14="http://schemas.microsoft.com/office/powerpoint/2010/main" val="776486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17</a:t>
            </a:fld>
            <a:endParaRPr lang="en-US" dirty="0"/>
          </a:p>
        </p:txBody>
      </p:sp>
    </p:spTree>
    <p:extLst>
      <p:ext uri="{BB962C8B-B14F-4D97-AF65-F5344CB8AC3E}">
        <p14:creationId xmlns:p14="http://schemas.microsoft.com/office/powerpoint/2010/main" val="1024108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18</a:t>
            </a:fld>
            <a:endParaRPr lang="en-US" dirty="0"/>
          </a:p>
        </p:txBody>
      </p:sp>
    </p:spTree>
    <p:extLst>
      <p:ext uri="{BB962C8B-B14F-4D97-AF65-F5344CB8AC3E}">
        <p14:creationId xmlns:p14="http://schemas.microsoft.com/office/powerpoint/2010/main" val="1485923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19</a:t>
            </a:fld>
            <a:endParaRPr lang="en-US" dirty="0"/>
          </a:p>
        </p:txBody>
      </p:sp>
    </p:spTree>
    <p:extLst>
      <p:ext uri="{BB962C8B-B14F-4D97-AF65-F5344CB8AC3E}">
        <p14:creationId xmlns:p14="http://schemas.microsoft.com/office/powerpoint/2010/main" val="9822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2</a:t>
            </a:fld>
            <a:endParaRPr lang="en-US" dirty="0"/>
          </a:p>
        </p:txBody>
      </p:sp>
    </p:spTree>
    <p:extLst>
      <p:ext uri="{BB962C8B-B14F-4D97-AF65-F5344CB8AC3E}">
        <p14:creationId xmlns:p14="http://schemas.microsoft.com/office/powerpoint/2010/main" val="205326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20</a:t>
            </a:fld>
            <a:endParaRPr lang="en-US" dirty="0"/>
          </a:p>
        </p:txBody>
      </p:sp>
    </p:spTree>
    <p:extLst>
      <p:ext uri="{BB962C8B-B14F-4D97-AF65-F5344CB8AC3E}">
        <p14:creationId xmlns:p14="http://schemas.microsoft.com/office/powerpoint/2010/main" val="912468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21</a:t>
            </a:fld>
            <a:endParaRPr lang="en-US" dirty="0"/>
          </a:p>
        </p:txBody>
      </p:sp>
    </p:spTree>
    <p:extLst>
      <p:ext uri="{BB962C8B-B14F-4D97-AF65-F5344CB8AC3E}">
        <p14:creationId xmlns:p14="http://schemas.microsoft.com/office/powerpoint/2010/main" val="3745589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22</a:t>
            </a:fld>
            <a:endParaRPr lang="en-US" dirty="0"/>
          </a:p>
        </p:txBody>
      </p:sp>
    </p:spTree>
    <p:extLst>
      <p:ext uri="{BB962C8B-B14F-4D97-AF65-F5344CB8AC3E}">
        <p14:creationId xmlns:p14="http://schemas.microsoft.com/office/powerpoint/2010/main" val="2056596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23</a:t>
            </a:fld>
            <a:endParaRPr lang="en-US" dirty="0"/>
          </a:p>
        </p:txBody>
      </p:sp>
    </p:spTree>
    <p:extLst>
      <p:ext uri="{BB962C8B-B14F-4D97-AF65-F5344CB8AC3E}">
        <p14:creationId xmlns:p14="http://schemas.microsoft.com/office/powerpoint/2010/main" val="3985796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24</a:t>
            </a:fld>
            <a:endParaRPr lang="en-US" dirty="0"/>
          </a:p>
        </p:txBody>
      </p:sp>
    </p:spTree>
    <p:extLst>
      <p:ext uri="{BB962C8B-B14F-4D97-AF65-F5344CB8AC3E}">
        <p14:creationId xmlns:p14="http://schemas.microsoft.com/office/powerpoint/2010/main" val="776890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25</a:t>
            </a:fld>
            <a:endParaRPr lang="en-US" dirty="0"/>
          </a:p>
        </p:txBody>
      </p:sp>
    </p:spTree>
    <p:extLst>
      <p:ext uri="{BB962C8B-B14F-4D97-AF65-F5344CB8AC3E}">
        <p14:creationId xmlns:p14="http://schemas.microsoft.com/office/powerpoint/2010/main" val="1137400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26</a:t>
            </a:fld>
            <a:endParaRPr lang="en-US" dirty="0"/>
          </a:p>
        </p:txBody>
      </p:sp>
    </p:spTree>
    <p:extLst>
      <p:ext uri="{BB962C8B-B14F-4D97-AF65-F5344CB8AC3E}">
        <p14:creationId xmlns:p14="http://schemas.microsoft.com/office/powerpoint/2010/main" val="327760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27</a:t>
            </a:fld>
            <a:endParaRPr lang="en-US" dirty="0"/>
          </a:p>
        </p:txBody>
      </p:sp>
    </p:spTree>
    <p:extLst>
      <p:ext uri="{BB962C8B-B14F-4D97-AF65-F5344CB8AC3E}">
        <p14:creationId xmlns:p14="http://schemas.microsoft.com/office/powerpoint/2010/main" val="3237381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28</a:t>
            </a:fld>
            <a:endParaRPr lang="en-US" dirty="0"/>
          </a:p>
        </p:txBody>
      </p:sp>
    </p:spTree>
    <p:extLst>
      <p:ext uri="{BB962C8B-B14F-4D97-AF65-F5344CB8AC3E}">
        <p14:creationId xmlns:p14="http://schemas.microsoft.com/office/powerpoint/2010/main" val="1767106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29</a:t>
            </a:fld>
            <a:endParaRPr lang="en-US" dirty="0"/>
          </a:p>
        </p:txBody>
      </p:sp>
    </p:spTree>
    <p:extLst>
      <p:ext uri="{BB962C8B-B14F-4D97-AF65-F5344CB8AC3E}">
        <p14:creationId xmlns:p14="http://schemas.microsoft.com/office/powerpoint/2010/main" val="393381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3</a:t>
            </a:fld>
            <a:endParaRPr lang="en-US" dirty="0"/>
          </a:p>
        </p:txBody>
      </p:sp>
    </p:spTree>
    <p:extLst>
      <p:ext uri="{BB962C8B-B14F-4D97-AF65-F5344CB8AC3E}">
        <p14:creationId xmlns:p14="http://schemas.microsoft.com/office/powerpoint/2010/main" val="123288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30</a:t>
            </a:fld>
            <a:endParaRPr lang="en-US" dirty="0"/>
          </a:p>
        </p:txBody>
      </p:sp>
    </p:spTree>
    <p:extLst>
      <p:ext uri="{BB962C8B-B14F-4D97-AF65-F5344CB8AC3E}">
        <p14:creationId xmlns:p14="http://schemas.microsoft.com/office/powerpoint/2010/main" val="307616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31</a:t>
            </a:fld>
            <a:endParaRPr lang="en-US" dirty="0"/>
          </a:p>
        </p:txBody>
      </p:sp>
    </p:spTree>
    <p:extLst>
      <p:ext uri="{BB962C8B-B14F-4D97-AF65-F5344CB8AC3E}">
        <p14:creationId xmlns:p14="http://schemas.microsoft.com/office/powerpoint/2010/main" val="2821710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32</a:t>
            </a:fld>
            <a:endParaRPr lang="en-US" dirty="0"/>
          </a:p>
        </p:txBody>
      </p:sp>
    </p:spTree>
    <p:extLst>
      <p:ext uri="{BB962C8B-B14F-4D97-AF65-F5344CB8AC3E}">
        <p14:creationId xmlns:p14="http://schemas.microsoft.com/office/powerpoint/2010/main" val="408490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4</a:t>
            </a:fld>
            <a:endParaRPr lang="en-US" dirty="0"/>
          </a:p>
        </p:txBody>
      </p:sp>
    </p:spTree>
    <p:extLst>
      <p:ext uri="{BB962C8B-B14F-4D97-AF65-F5344CB8AC3E}">
        <p14:creationId xmlns:p14="http://schemas.microsoft.com/office/powerpoint/2010/main" val="127676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5</a:t>
            </a:fld>
            <a:endParaRPr lang="en-US" dirty="0"/>
          </a:p>
        </p:txBody>
      </p:sp>
    </p:spTree>
    <p:extLst>
      <p:ext uri="{BB962C8B-B14F-4D97-AF65-F5344CB8AC3E}">
        <p14:creationId xmlns:p14="http://schemas.microsoft.com/office/powerpoint/2010/main" val="404901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DFD3E557-29CA-2942-B5B0-BBAE067F5736}" type="slidenum">
              <a:rPr lang="en-US" smtClean="0"/>
              <a:pPr/>
              <a:t>6</a:t>
            </a:fld>
            <a:endParaRPr lang="en-US" dirty="0"/>
          </a:p>
        </p:txBody>
      </p:sp>
    </p:spTree>
    <p:extLst>
      <p:ext uri="{BB962C8B-B14F-4D97-AF65-F5344CB8AC3E}">
        <p14:creationId xmlns:p14="http://schemas.microsoft.com/office/powerpoint/2010/main" val="290459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DFD3E557-29CA-2942-B5B0-BBAE067F5736}" type="slidenum">
              <a:rPr lang="en-US" smtClean="0"/>
              <a:pPr/>
              <a:t>7</a:t>
            </a:fld>
            <a:endParaRPr lang="en-US" dirty="0"/>
          </a:p>
        </p:txBody>
      </p:sp>
    </p:spTree>
    <p:extLst>
      <p:ext uri="{BB962C8B-B14F-4D97-AF65-F5344CB8AC3E}">
        <p14:creationId xmlns:p14="http://schemas.microsoft.com/office/powerpoint/2010/main" val="222511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8</a:t>
            </a:fld>
            <a:endParaRPr lang="en-US" dirty="0"/>
          </a:p>
        </p:txBody>
      </p:sp>
    </p:spTree>
    <p:extLst>
      <p:ext uri="{BB962C8B-B14F-4D97-AF65-F5344CB8AC3E}">
        <p14:creationId xmlns:p14="http://schemas.microsoft.com/office/powerpoint/2010/main" val="271383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4"/>
          <p:cNvSpPr>
            <a:spLocks noGrp="1"/>
          </p:cNvSpPr>
          <p:nvPr>
            <p:ph type="sldNum" sz="quarter" idx="11"/>
          </p:nvPr>
        </p:nvSpPr>
        <p:spPr/>
        <p:txBody>
          <a:bodyPr/>
          <a:lstStyle/>
          <a:p>
            <a:fld id="{DFD3E557-29CA-2942-B5B0-BBAE067F5736}" type="slidenum">
              <a:rPr lang="en-US" smtClean="0"/>
              <a:pPr/>
              <a:t>9</a:t>
            </a:fld>
            <a:endParaRPr lang="en-US" dirty="0"/>
          </a:p>
        </p:txBody>
      </p:sp>
      <p:sp>
        <p:nvSpPr>
          <p:cNvPr id="7" name="Notes Placeholder 6">
            <a:extLst>
              <a:ext uri="{FF2B5EF4-FFF2-40B4-BE49-F238E27FC236}">
                <a16:creationId xmlns:a16="http://schemas.microsoft.com/office/drawing/2014/main" id="{F0C55AFD-4CB3-491D-B9C4-265D078F9CF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6522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0245" y="336892"/>
            <a:ext cx="7772400" cy="1030435"/>
          </a:xfrm>
        </p:spPr>
        <p:txBody>
          <a:bodyPr anchor="b" anchorCtr="0">
            <a:normAutofit/>
          </a:bodyPr>
          <a:lstStyle>
            <a:lvl1pPr algn="ctr">
              <a:defRPr sz="2800" b="1">
                <a:solidFill>
                  <a:schemeClr val="bg1"/>
                </a:solidFill>
                <a:latin typeface="Calibri"/>
                <a:cs typeface="Calibri"/>
              </a:defRPr>
            </a:lvl1pPr>
          </a:lstStyle>
          <a:p>
            <a:r>
              <a:rPr lang="en-US" dirty="0"/>
              <a:t>U.S. Department of Veterans Affairs (VA)</a:t>
            </a:r>
            <a:br>
              <a:rPr lang="en-US" dirty="0"/>
            </a:br>
            <a:r>
              <a:rPr lang="en-US" dirty="0"/>
              <a:t>Office of Research &amp; Development</a:t>
            </a:r>
          </a:p>
        </p:txBody>
      </p:sp>
      <p:pic>
        <p:nvPicPr>
          <p:cNvPr id="7" name="Picture 6" descr="DiscoveryInnovationAdvancem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710" y="6366424"/>
            <a:ext cx="3706492" cy="204223"/>
          </a:xfrm>
          <a:prstGeom prst="rect">
            <a:avLst/>
          </a:prstGeom>
        </p:spPr>
      </p:pic>
      <p:pic>
        <p:nvPicPr>
          <p:cNvPr id="8" name="Picture 7" descr="VHA_ExcellenceLogo_cmyk_nav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043" y="6198287"/>
            <a:ext cx="1371646" cy="472456"/>
          </a:xfrm>
          <a:prstGeom prst="rect">
            <a:avLst/>
          </a:prstGeom>
        </p:spPr>
      </p:pic>
      <p:sp>
        <p:nvSpPr>
          <p:cNvPr id="3" name="Subtitle 2"/>
          <p:cNvSpPr>
            <a:spLocks noGrp="1"/>
          </p:cNvSpPr>
          <p:nvPr>
            <p:ph type="subTitle" idx="1" hasCustomPrompt="1"/>
          </p:nvPr>
        </p:nvSpPr>
        <p:spPr>
          <a:xfrm>
            <a:off x="1439268" y="3333815"/>
            <a:ext cx="6251172" cy="914813"/>
          </a:xfrm>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information</a:t>
            </a:r>
          </a:p>
        </p:txBody>
      </p:sp>
      <p:sp>
        <p:nvSpPr>
          <p:cNvPr id="11" name="Subtitle 2"/>
          <p:cNvSpPr txBox="1">
            <a:spLocks/>
          </p:cNvSpPr>
          <p:nvPr userDrawn="1"/>
        </p:nvSpPr>
        <p:spPr>
          <a:xfrm>
            <a:off x="1374837" y="5032383"/>
            <a:ext cx="6375863" cy="914813"/>
          </a:xfrm>
          <a:prstGeom prst="rect">
            <a:avLst/>
          </a:prstGeom>
        </p:spPr>
        <p:txBody>
          <a:bodyPr vert="horz" lIns="91440" tIns="45720" rIns="91440" bIns="45720" rtlCol="0">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kern="1200">
                <a:solidFill>
                  <a:schemeClr val="bg1"/>
                </a:solidFill>
                <a:latin typeface="+mn-lt"/>
                <a:ea typeface="+mn-ea"/>
                <a:cs typeface="Georgia"/>
              </a:defRPr>
            </a:lvl1pPr>
            <a:lvl2pPr marL="457200" indent="0" algn="ctr" defTabSz="457200" rtl="0" eaLnBrk="1" latinLnBrk="0" hangingPunct="1">
              <a:spcBef>
                <a:spcPct val="20000"/>
              </a:spcBef>
              <a:buFont typeface="Arial"/>
              <a:buNone/>
              <a:defRPr sz="1600" kern="1200">
                <a:solidFill>
                  <a:schemeClr val="tx1">
                    <a:tint val="75000"/>
                  </a:schemeClr>
                </a:solidFill>
                <a:latin typeface="+mn-lt"/>
                <a:ea typeface="+mn-ea"/>
                <a:cs typeface="Georgia"/>
              </a:defRPr>
            </a:lvl2pPr>
            <a:lvl3pPr marL="914400" indent="0" algn="ctr" defTabSz="457200" rtl="0" eaLnBrk="1" latinLnBrk="0" hangingPunct="1">
              <a:spcBef>
                <a:spcPct val="20000"/>
              </a:spcBef>
              <a:buFont typeface="Arial"/>
              <a:buNone/>
              <a:defRPr sz="1400" kern="1200">
                <a:solidFill>
                  <a:schemeClr val="tx1">
                    <a:tint val="75000"/>
                  </a:schemeClr>
                </a:solidFill>
                <a:latin typeface="+mn-lt"/>
                <a:ea typeface="+mn-ea"/>
                <a:cs typeface="Georgia"/>
              </a:defRPr>
            </a:lvl3pPr>
            <a:lvl4pPr marL="1371600" indent="0" algn="ctr" defTabSz="457200" rtl="0" eaLnBrk="1" latinLnBrk="0" hangingPunct="1">
              <a:spcBef>
                <a:spcPct val="20000"/>
              </a:spcBef>
              <a:buFont typeface="Arial"/>
              <a:buNone/>
              <a:defRPr sz="1200" kern="1200">
                <a:solidFill>
                  <a:schemeClr val="tx1">
                    <a:tint val="75000"/>
                  </a:schemeClr>
                </a:solidFill>
                <a:latin typeface="+mn-lt"/>
                <a:ea typeface="+mn-ea"/>
                <a:cs typeface="Georgia"/>
              </a:defRPr>
            </a:lvl4pPr>
            <a:lvl5pPr marL="1828800" indent="0" algn="ctr" defTabSz="457200" rtl="0" eaLnBrk="1" latinLnBrk="0" hangingPunct="1">
              <a:spcBef>
                <a:spcPct val="20000"/>
              </a:spcBef>
              <a:buFont typeface="Arial"/>
              <a:buNone/>
              <a:defRPr sz="1200" kern="1200">
                <a:solidFill>
                  <a:schemeClr val="tx1">
                    <a:tint val="75000"/>
                  </a:schemeClr>
                </a:solidFill>
                <a:latin typeface="Georgia"/>
                <a:ea typeface="+mn-ea"/>
                <a:cs typeface="Georg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0090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695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w Star/Gold Background">
    <p:spTree>
      <p:nvGrpSpPr>
        <p:cNvPr id="1" name=""/>
        <p:cNvGrpSpPr/>
        <p:nvPr/>
      </p:nvGrpSpPr>
      <p:grpSpPr>
        <a:xfrm>
          <a:off x="0" y="0"/>
          <a:ext cx="0" cy="0"/>
          <a:chOff x="0" y="0"/>
          <a:chExt cx="0" cy="0"/>
        </a:xfrm>
      </p:grpSpPr>
      <p:pic>
        <p:nvPicPr>
          <p:cNvPr id="7" name="Picture 6" descr="PPTMaster-Blue.gif"/>
          <p:cNvPicPr>
            <a:picLocks noChangeAspect="1"/>
          </p:cNvPicPr>
          <p:nvPr userDrawn="1"/>
        </p:nvPicPr>
        <p:blipFill>
          <a:blip r:embed="rId2"/>
          <a:stretch>
            <a:fillRect/>
          </a:stretch>
        </p:blipFill>
        <p:spPr>
          <a:xfrm>
            <a:off x="3166" y="0"/>
            <a:ext cx="9137668" cy="6858000"/>
          </a:xfrm>
          <a:prstGeom prst="rect">
            <a:avLst/>
          </a:prstGeom>
        </p:spPr>
      </p:pic>
      <p:sp>
        <p:nvSpPr>
          <p:cNvPr id="4" name="Slide Number Placeholder 3"/>
          <p:cNvSpPr>
            <a:spLocks noGrp="1"/>
          </p:cNvSpPr>
          <p:nvPr>
            <p:ph type="sldNum" sz="quarter" idx="12"/>
          </p:nvPr>
        </p:nvSpPr>
        <p:spPr>
          <a:xfrm>
            <a:off x="8446390" y="6324569"/>
            <a:ext cx="490750" cy="365125"/>
          </a:xfrm>
          <a:prstGeom prst="rect">
            <a:avLst/>
          </a:prstGeom>
        </p:spPr>
        <p:txBody>
          <a:bodyPr/>
          <a:lstStyle/>
          <a:p>
            <a:fld id="{9B27D237-6C0D-5549-BE11-2040A22CBC71}" type="slidenum">
              <a:rPr lang="en-US" smtClean="0"/>
              <a:pPr/>
              <a:t>‹#›</a:t>
            </a:fld>
            <a:endParaRPr lang="en-US" dirty="0"/>
          </a:p>
        </p:txBody>
      </p:sp>
      <p:sp>
        <p:nvSpPr>
          <p:cNvPr id="5" name="Picture Placeholder 4"/>
          <p:cNvSpPr>
            <a:spLocks noGrp="1"/>
          </p:cNvSpPr>
          <p:nvPr>
            <p:ph type="pic" sz="quarter" idx="13"/>
          </p:nvPr>
        </p:nvSpPr>
        <p:spPr>
          <a:xfrm>
            <a:off x="682656" y="760623"/>
            <a:ext cx="7772374" cy="5183187"/>
          </a:xfrm>
        </p:spPr>
        <p:txBody>
          <a:bodyPr/>
          <a:lstStyle/>
          <a:p>
            <a:endParaRPr lang="en-US" dirty="0"/>
          </a:p>
        </p:txBody>
      </p:sp>
    </p:spTree>
    <p:extLst>
      <p:ext uri="{BB962C8B-B14F-4D97-AF65-F5344CB8AC3E}">
        <p14:creationId xmlns:p14="http://schemas.microsoft.com/office/powerpoint/2010/main" val="107209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676450"/>
            <a:ext cx="8229600" cy="419051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98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2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27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425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6027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425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23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617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25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1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67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739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32960"/>
            <a:ext cx="8229600" cy="4311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DiscoveryInnovationAdvancem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09128" y="6366424"/>
            <a:ext cx="3706492" cy="204223"/>
          </a:xfrm>
          <a:prstGeom prst="rect">
            <a:avLst/>
          </a:prstGeom>
        </p:spPr>
      </p:pic>
      <p:pic>
        <p:nvPicPr>
          <p:cNvPr id="10" name="Picture 9" descr="VHA_ExcellenceLogo_cmyk_navy.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4043" y="6183351"/>
            <a:ext cx="1371646" cy="472456"/>
          </a:xfrm>
          <a:prstGeom prst="rect">
            <a:avLst/>
          </a:prstGeom>
        </p:spPr>
      </p:pic>
      <p:pic>
        <p:nvPicPr>
          <p:cNvPr id="12" name="Picture 11" descr="newPPTop.jpg"/>
          <p:cNvPicPr>
            <a:picLocks noChangeAspect="1"/>
          </p:cNvPicPr>
          <p:nvPr userDrawn="1"/>
        </p:nvPicPr>
        <p:blipFill>
          <a:blip r:embed="rId15"/>
          <a:stretch>
            <a:fillRect/>
          </a:stretch>
        </p:blipFill>
        <p:spPr>
          <a:xfrm>
            <a:off x="0" y="0"/>
            <a:ext cx="9144000" cy="1188150"/>
          </a:xfrm>
          <a:prstGeom prst="rect">
            <a:avLst/>
          </a:prstGeom>
        </p:spPr>
      </p:pic>
      <p:pic>
        <p:nvPicPr>
          <p:cNvPr id="13" name="Picture 12"/>
          <p:cNvPicPr>
            <a:picLocks noChangeAspect="1"/>
          </p:cNvPicPr>
          <p:nvPr userDrawn="1"/>
        </p:nvPicPr>
        <p:blipFill>
          <a:blip r:embed="rId16">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371237" y="6183351"/>
            <a:ext cx="2346090" cy="491576"/>
          </a:xfrm>
          <a:prstGeom prst="rect">
            <a:avLst/>
          </a:prstGeom>
        </p:spPr>
      </p:pic>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ORDCOVID19@v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en.wikipedia.org/wiki/File:Questionmark.sv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0.png"/><Relationship Id="rId5" Type="http://schemas.openxmlformats.org/officeDocument/2006/relationships/diagramQuickStyle" Target="../diagrams/quickStyle2.xml"/><Relationship Id="rId10" Type="http://schemas.openxmlformats.org/officeDocument/2006/relationships/image" Target="../media/image9.png"/><Relationship Id="rId4" Type="http://schemas.openxmlformats.org/officeDocument/2006/relationships/diagramLayout" Target="../diagrams/layout2.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56" y="3173818"/>
            <a:ext cx="8778240" cy="1102519"/>
          </a:xfrm>
        </p:spPr>
        <p:txBody>
          <a:bodyPr>
            <a:noAutofit/>
          </a:bodyPr>
          <a:lstStyle/>
          <a:p>
            <a:r>
              <a:rPr lang="en-US" i="1" dirty="0"/>
              <a:t>VA-ORD efforts establishing a COVID-19 biorepository network</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4021" y="5408908"/>
            <a:ext cx="8254093" cy="977216"/>
          </a:xfrm>
        </p:spPr>
        <p:txBody>
          <a:bodyPr>
            <a:normAutofit/>
          </a:bodyPr>
          <a:lstStyle/>
          <a:p>
            <a:r>
              <a:rPr lang="en-US" dirty="0"/>
              <a:t> </a:t>
            </a:r>
            <a:endParaRPr lang="en-US" sz="1800" dirty="0">
              <a:cs typeface="Arial" panose="020B0604020202020204" pitchFamily="34" charset="0"/>
            </a:endParaRPr>
          </a:p>
        </p:txBody>
      </p:sp>
      <p:pic>
        <p:nvPicPr>
          <p:cNvPr id="4" name="Picture 3" descr="background cover.pdf">
            <a:extLst>
              <a:ext uri="{FF2B5EF4-FFF2-40B4-BE49-F238E27FC236}">
                <a16:creationId xmlns:a16="http://schemas.microsoft.com/office/drawing/2014/main" id="{36463F28-6865-4252-8DBB-783AE73A2EC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57158"/>
          <a:stretch/>
        </p:blipFill>
        <p:spPr>
          <a:xfrm>
            <a:off x="0" y="-20665"/>
            <a:ext cx="9144000" cy="2988217"/>
          </a:xfrm>
          <a:prstGeom prst="rect">
            <a:avLst/>
          </a:prstGeom>
        </p:spPr>
      </p:pic>
      <p:sp>
        <p:nvSpPr>
          <p:cNvPr id="5" name="TextBox 4">
            <a:extLst>
              <a:ext uri="{FF2B5EF4-FFF2-40B4-BE49-F238E27FC236}">
                <a16:creationId xmlns:a16="http://schemas.microsoft.com/office/drawing/2014/main" id="{ED814E86-A68F-4AB7-9DB1-33AFE3D3B029}"/>
              </a:ext>
            </a:extLst>
          </p:cNvPr>
          <p:cNvSpPr txBox="1"/>
          <p:nvPr/>
        </p:nvSpPr>
        <p:spPr>
          <a:xfrm>
            <a:off x="746952" y="4387762"/>
            <a:ext cx="4393096" cy="646331"/>
          </a:xfrm>
          <a:prstGeom prst="rect">
            <a:avLst/>
          </a:prstGeom>
          <a:noFill/>
        </p:spPr>
        <p:txBody>
          <a:bodyPr wrap="square" rtlCol="0">
            <a:spAutoFit/>
          </a:bodyPr>
          <a:lstStyle/>
          <a:p>
            <a:r>
              <a:rPr lang="en-US" b="1" dirty="0">
                <a:solidFill>
                  <a:schemeClr val="bg1"/>
                </a:solidFill>
              </a:rPr>
              <a:t> </a:t>
            </a:r>
            <a:endParaRPr lang="en-US" i="1" dirty="0">
              <a:solidFill>
                <a:schemeClr val="bg1"/>
              </a:solidFill>
            </a:endParaRPr>
          </a:p>
          <a:p>
            <a:endParaRPr lang="en-US" dirty="0">
              <a:solidFill>
                <a:schemeClr val="bg1"/>
              </a:solidFill>
            </a:endParaRPr>
          </a:p>
        </p:txBody>
      </p:sp>
      <p:sp>
        <p:nvSpPr>
          <p:cNvPr id="6" name="TextBox 5">
            <a:extLst>
              <a:ext uri="{FF2B5EF4-FFF2-40B4-BE49-F238E27FC236}">
                <a16:creationId xmlns:a16="http://schemas.microsoft.com/office/drawing/2014/main" id="{8CFFF45A-6DAD-4615-B316-19B227F3C3FA}"/>
              </a:ext>
            </a:extLst>
          </p:cNvPr>
          <p:cNvSpPr txBox="1"/>
          <p:nvPr/>
        </p:nvSpPr>
        <p:spPr>
          <a:xfrm>
            <a:off x="2492364" y="4770470"/>
            <a:ext cx="4393096" cy="646331"/>
          </a:xfrm>
          <a:prstGeom prst="rect">
            <a:avLst/>
          </a:prstGeom>
          <a:noFill/>
        </p:spPr>
        <p:txBody>
          <a:bodyPr wrap="square" rtlCol="0">
            <a:spAutoFit/>
          </a:bodyPr>
          <a:lstStyle/>
          <a:p>
            <a:pPr algn="ctr"/>
            <a:r>
              <a:rPr lang="en-US" b="1" dirty="0">
                <a:solidFill>
                  <a:schemeClr val="bg1"/>
                </a:solidFill>
              </a:rPr>
              <a:t>Office of Research &amp; Development</a:t>
            </a:r>
          </a:p>
          <a:p>
            <a:pPr algn="ctr"/>
            <a:r>
              <a:rPr lang="en-US" b="1" dirty="0">
                <a:solidFill>
                  <a:schemeClr val="bg1"/>
                </a:solidFill>
              </a:rPr>
              <a:t>May 28, 2020</a:t>
            </a:r>
          </a:p>
        </p:txBody>
      </p:sp>
      <p:sp>
        <p:nvSpPr>
          <p:cNvPr id="7" name="TextBox 6">
            <a:extLst>
              <a:ext uri="{FF2B5EF4-FFF2-40B4-BE49-F238E27FC236}">
                <a16:creationId xmlns:a16="http://schemas.microsoft.com/office/drawing/2014/main" id="{4B1CFAD8-B36D-48CE-87F0-35DF9A0B5E2C}"/>
              </a:ext>
            </a:extLst>
          </p:cNvPr>
          <p:cNvSpPr txBox="1"/>
          <p:nvPr/>
        </p:nvSpPr>
        <p:spPr>
          <a:xfrm>
            <a:off x="6129758" y="385591"/>
            <a:ext cx="2544260"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(914) 614-3221</a:t>
            </a:r>
          </a:p>
          <a:p>
            <a:r>
              <a:rPr lang="en-US" sz="1400" dirty="0">
                <a:solidFill>
                  <a:schemeClr val="tx1"/>
                </a:solidFill>
              </a:rPr>
              <a:t>Dial in (Alt): (914) 339-0024</a:t>
            </a:r>
          </a:p>
          <a:p>
            <a:r>
              <a:rPr lang="en-US" sz="1400" dirty="0"/>
              <a:t>Access Code: 646-849-979</a:t>
            </a:r>
          </a:p>
          <a:p>
            <a:r>
              <a:rPr lang="en-US" sz="1400" dirty="0"/>
              <a:t>Slides in “Handout” Tab</a:t>
            </a:r>
          </a:p>
        </p:txBody>
      </p:sp>
    </p:spTree>
    <p:extLst>
      <p:ext uri="{BB962C8B-B14F-4D97-AF65-F5344CB8AC3E}">
        <p14:creationId xmlns:p14="http://schemas.microsoft.com/office/powerpoint/2010/main" val="187916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a:bodyPr>
          <a:lstStyle/>
          <a:p>
            <a:r>
              <a:rPr lang="en-US" dirty="0"/>
              <a:t>Governance and Structure</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p:txBody>
          <a:bodyPr/>
          <a:lstStyle/>
          <a:p>
            <a:r>
              <a:rPr lang="en-US" dirty="0"/>
              <a:t>Principal Investigator at ORD with site-PIs at VAMCs</a:t>
            </a:r>
          </a:p>
          <a:p>
            <a:r>
              <a:rPr lang="en-US" dirty="0"/>
              <a:t>Federated Structure administered at ORD and local VAMCs</a:t>
            </a:r>
          </a:p>
          <a:p>
            <a:r>
              <a:rPr lang="en-US" dirty="0"/>
              <a:t>Executive Steering Committee</a:t>
            </a:r>
          </a:p>
          <a:p>
            <a:r>
              <a:rPr lang="en-US" dirty="0"/>
              <a:t>Central IRB driven process</a:t>
            </a:r>
          </a:p>
          <a:p>
            <a:r>
              <a:rPr lang="en-US" dirty="0"/>
              <a:t>A ‘catch-all’ system to access all bio-specimens</a:t>
            </a:r>
          </a:p>
          <a:p>
            <a:r>
              <a:rPr lang="en-US" dirty="0"/>
              <a:t>Role of a Honest Broker</a:t>
            </a:r>
          </a:p>
        </p:txBody>
      </p:sp>
    </p:spTree>
    <p:extLst>
      <p:ext uri="{BB962C8B-B14F-4D97-AF65-F5344CB8AC3E}">
        <p14:creationId xmlns:p14="http://schemas.microsoft.com/office/powerpoint/2010/main" val="316941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7180" y="3623491"/>
            <a:ext cx="8580330" cy="2492680"/>
          </a:xfrm>
          <a:prstGeom prst="roundRect">
            <a:avLst/>
          </a:prstGeom>
          <a:solidFill>
            <a:schemeClr val="tx2">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225467" y="1227550"/>
            <a:ext cx="8580330" cy="2356981"/>
          </a:xfrm>
          <a:prstGeom prst="roundRect">
            <a:avLst/>
          </a:prstGeom>
          <a:solidFill>
            <a:schemeClr val="tx2">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a:bodyPr>
          <a:lstStyle/>
          <a:p>
            <a:r>
              <a:rPr lang="en-US" dirty="0"/>
              <a:t>Establishment and Oversight: Management</a:t>
            </a:r>
          </a:p>
        </p:txBody>
      </p:sp>
      <p:sp>
        <p:nvSpPr>
          <p:cNvPr id="6" name="TextBox 5"/>
          <p:cNvSpPr txBox="1"/>
          <p:nvPr/>
        </p:nvSpPr>
        <p:spPr>
          <a:xfrm>
            <a:off x="330525" y="1221288"/>
            <a:ext cx="1096775"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ORD</a:t>
            </a:r>
          </a:p>
        </p:txBody>
      </p:sp>
      <p:sp>
        <p:nvSpPr>
          <p:cNvPr id="7" name="TextBox 6"/>
          <p:cNvSpPr txBox="1"/>
          <p:nvPr/>
        </p:nvSpPr>
        <p:spPr>
          <a:xfrm>
            <a:off x="440780" y="3572005"/>
            <a:ext cx="1362874"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VAMC</a:t>
            </a:r>
          </a:p>
        </p:txBody>
      </p:sp>
      <p:sp>
        <p:nvSpPr>
          <p:cNvPr id="8" name="Rounded Rectangle 7"/>
          <p:cNvSpPr/>
          <p:nvPr/>
        </p:nvSpPr>
        <p:spPr>
          <a:xfrm>
            <a:off x="3144030" y="1367651"/>
            <a:ext cx="1578279"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Executive Steering Committee</a:t>
            </a:r>
          </a:p>
        </p:txBody>
      </p:sp>
      <p:sp>
        <p:nvSpPr>
          <p:cNvPr id="9" name="Rounded Rectangle 8"/>
          <p:cNvSpPr/>
          <p:nvPr/>
        </p:nvSpPr>
        <p:spPr>
          <a:xfrm>
            <a:off x="5404978" y="1371939"/>
            <a:ext cx="1578279"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VA Central IRB</a:t>
            </a:r>
          </a:p>
        </p:txBody>
      </p:sp>
      <p:sp>
        <p:nvSpPr>
          <p:cNvPr id="10" name="Rounded Rectangle 9"/>
          <p:cNvSpPr/>
          <p:nvPr/>
        </p:nvSpPr>
        <p:spPr>
          <a:xfrm>
            <a:off x="7149231" y="1393045"/>
            <a:ext cx="1578279"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Honest Broker</a:t>
            </a:r>
          </a:p>
        </p:txBody>
      </p:sp>
      <p:cxnSp>
        <p:nvCxnSpPr>
          <p:cNvPr id="12" name="Straight Connector 11"/>
          <p:cNvCxnSpPr/>
          <p:nvPr/>
        </p:nvCxnSpPr>
        <p:spPr>
          <a:xfrm>
            <a:off x="858030" y="2480153"/>
            <a:ext cx="6707691" cy="0"/>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908117" y="2256999"/>
            <a:ext cx="0" cy="237995"/>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872625" y="1812325"/>
            <a:ext cx="400833" cy="0"/>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579326" y="2611789"/>
            <a:ext cx="1578279"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Expert Working Groups</a:t>
            </a:r>
          </a:p>
        </p:txBody>
      </p:sp>
      <p:sp>
        <p:nvSpPr>
          <p:cNvPr id="20" name="Rounded Rectangle 19"/>
          <p:cNvSpPr/>
          <p:nvPr/>
        </p:nvSpPr>
        <p:spPr>
          <a:xfrm>
            <a:off x="2477015" y="2602508"/>
            <a:ext cx="1578279"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Community Advisory Group</a:t>
            </a:r>
          </a:p>
        </p:txBody>
      </p:sp>
      <p:sp>
        <p:nvSpPr>
          <p:cNvPr id="21" name="Rounded Rectangle 20"/>
          <p:cNvSpPr/>
          <p:nvPr/>
        </p:nvSpPr>
        <p:spPr>
          <a:xfrm>
            <a:off x="4431065" y="2587668"/>
            <a:ext cx="2220255"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Administration</a:t>
            </a:r>
          </a:p>
          <a:p>
            <a:pPr algn="ctr"/>
            <a:r>
              <a:rPr lang="en-US" b="1" dirty="0">
                <a:latin typeface="Arial" panose="020B0604020202020204" pitchFamily="34" charset="0"/>
                <a:cs typeface="Arial" panose="020B0604020202020204" pitchFamily="34" charset="0"/>
              </a:rPr>
              <a:t>PI and site co-Is</a:t>
            </a:r>
          </a:p>
        </p:txBody>
      </p:sp>
      <p:sp>
        <p:nvSpPr>
          <p:cNvPr id="22" name="Rounded Rectangle 21"/>
          <p:cNvSpPr/>
          <p:nvPr/>
        </p:nvSpPr>
        <p:spPr>
          <a:xfrm>
            <a:off x="6970727" y="2602508"/>
            <a:ext cx="1578279"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Scientific Review Board</a:t>
            </a:r>
          </a:p>
        </p:txBody>
      </p:sp>
      <p:cxnSp>
        <p:nvCxnSpPr>
          <p:cNvPr id="23" name="Straight Connector 22"/>
          <p:cNvCxnSpPr/>
          <p:nvPr/>
        </p:nvCxnSpPr>
        <p:spPr>
          <a:xfrm flipH="1">
            <a:off x="878913" y="2480153"/>
            <a:ext cx="4169" cy="167241"/>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285993" y="2482241"/>
            <a:ext cx="4169" cy="167241"/>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5530235" y="2459277"/>
            <a:ext cx="4169" cy="167241"/>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7574061" y="2448839"/>
            <a:ext cx="4169" cy="167241"/>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2630709" y="3755607"/>
            <a:ext cx="2012003"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Administrators and Project Managers</a:t>
            </a:r>
          </a:p>
        </p:txBody>
      </p:sp>
      <p:sp>
        <p:nvSpPr>
          <p:cNvPr id="29" name="Rounded Rectangle 28"/>
          <p:cNvSpPr/>
          <p:nvPr/>
        </p:nvSpPr>
        <p:spPr>
          <a:xfrm>
            <a:off x="4872625" y="3755607"/>
            <a:ext cx="1778695"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Investigators</a:t>
            </a:r>
          </a:p>
        </p:txBody>
      </p:sp>
      <p:sp>
        <p:nvSpPr>
          <p:cNvPr id="30" name="Rounded Rectangle 29"/>
          <p:cNvSpPr/>
          <p:nvPr/>
        </p:nvSpPr>
        <p:spPr>
          <a:xfrm>
            <a:off x="7077206" y="3767201"/>
            <a:ext cx="1578279"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Local R&amp;D committees</a:t>
            </a:r>
          </a:p>
        </p:txBody>
      </p:sp>
      <p:cxnSp>
        <p:nvCxnSpPr>
          <p:cNvPr id="31" name="Straight Arrow Connector 30"/>
          <p:cNvCxnSpPr/>
          <p:nvPr/>
        </p:nvCxnSpPr>
        <p:spPr>
          <a:xfrm>
            <a:off x="6676373" y="4205023"/>
            <a:ext cx="400833" cy="0"/>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rot="5400000">
            <a:off x="4556558" y="3510503"/>
            <a:ext cx="369572" cy="350733"/>
          </a:xfrm>
          <a:prstGeom prst="bentConnector3">
            <a:avLst>
              <a:gd name="adj1" fmla="val 50000"/>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1" name="Elbow Connector 40"/>
          <p:cNvCxnSpPr/>
          <p:nvPr/>
        </p:nvCxnSpPr>
        <p:spPr>
          <a:xfrm rot="5400000">
            <a:off x="6638886" y="3500405"/>
            <a:ext cx="369572" cy="350733"/>
          </a:xfrm>
          <a:prstGeom prst="bentConnector3">
            <a:avLst>
              <a:gd name="adj1" fmla="val 50000"/>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sp>
        <p:nvSpPr>
          <p:cNvPr id="42" name="Rounded Rectangle 41"/>
          <p:cNvSpPr/>
          <p:nvPr/>
        </p:nvSpPr>
        <p:spPr>
          <a:xfrm>
            <a:off x="1286505" y="5016671"/>
            <a:ext cx="2012003"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Covid-19</a:t>
            </a:r>
          </a:p>
          <a:p>
            <a:pPr algn="ctr"/>
            <a:r>
              <a:rPr lang="en-US" b="1" dirty="0">
                <a:latin typeface="Arial" panose="020B0604020202020204" pitchFamily="34" charset="0"/>
                <a:cs typeface="Arial" panose="020B0604020202020204" pitchFamily="34" charset="0"/>
              </a:rPr>
              <a:t>Bio-specimen custodians</a:t>
            </a:r>
          </a:p>
        </p:txBody>
      </p:sp>
      <p:sp>
        <p:nvSpPr>
          <p:cNvPr id="43" name="Rounded Rectangle 42"/>
          <p:cNvSpPr/>
          <p:nvPr/>
        </p:nvSpPr>
        <p:spPr>
          <a:xfrm>
            <a:off x="3894001" y="4993707"/>
            <a:ext cx="2012003" cy="889348"/>
          </a:xfrm>
          <a:prstGeom prst="round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Covid-19</a:t>
            </a:r>
          </a:p>
          <a:p>
            <a:pPr algn="ctr"/>
            <a:r>
              <a:rPr lang="en-US" b="1" dirty="0">
                <a:latin typeface="Arial" panose="020B0604020202020204" pitchFamily="34" charset="0"/>
                <a:cs typeface="Arial" panose="020B0604020202020204" pitchFamily="34" charset="0"/>
              </a:rPr>
              <a:t>Database and Patient Registry</a:t>
            </a:r>
          </a:p>
        </p:txBody>
      </p:sp>
      <p:cxnSp>
        <p:nvCxnSpPr>
          <p:cNvPr id="45" name="Straight Connector 44"/>
          <p:cNvCxnSpPr/>
          <p:nvPr/>
        </p:nvCxnSpPr>
        <p:spPr>
          <a:xfrm>
            <a:off x="2292506" y="4830870"/>
            <a:ext cx="2350206" cy="0"/>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2283913" y="4824603"/>
            <a:ext cx="4169" cy="167241"/>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4628363" y="4826691"/>
            <a:ext cx="4169" cy="167241"/>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3501023" y="4663853"/>
            <a:ext cx="4169" cy="167241"/>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800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5284379" y="1432216"/>
            <a:ext cx="3678865" cy="4630336"/>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 Establishment and Oversight: Workflow</a:t>
            </a:r>
          </a:p>
        </p:txBody>
      </p:sp>
      <p:sp>
        <p:nvSpPr>
          <p:cNvPr id="31" name="Rectangle 30"/>
          <p:cNvSpPr/>
          <p:nvPr/>
        </p:nvSpPr>
        <p:spPr>
          <a:xfrm>
            <a:off x="315423" y="3933401"/>
            <a:ext cx="4803998" cy="2161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Rectangle 31"/>
          <p:cNvSpPr/>
          <p:nvPr/>
        </p:nvSpPr>
        <p:spPr>
          <a:xfrm>
            <a:off x="309387" y="1432216"/>
            <a:ext cx="4803998" cy="24551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TextBox 32"/>
          <p:cNvSpPr txBox="1"/>
          <p:nvPr/>
        </p:nvSpPr>
        <p:spPr>
          <a:xfrm>
            <a:off x="628400" y="2153618"/>
            <a:ext cx="1615507" cy="738664"/>
          </a:xfrm>
          <a:prstGeom prst="rect">
            <a:avLst/>
          </a:prstGeom>
          <a:noFill/>
          <a:ln w="28575">
            <a:solidFill>
              <a:schemeClr val="tx1"/>
            </a:solidFill>
          </a:ln>
        </p:spPr>
        <p:txBody>
          <a:bodyPr wrap="none" rtlCol="0">
            <a:spAutoFit/>
          </a:bodyPr>
          <a:lstStyle/>
          <a:p>
            <a:pPr algn="ctr"/>
            <a:r>
              <a:rPr lang="en-US" sz="1400" dirty="0">
                <a:latin typeface="Arial" panose="020B0604020202020204" pitchFamily="34" charset="0"/>
                <a:cs typeface="Arial" panose="020B0604020202020204" pitchFamily="34" charset="0"/>
              </a:rPr>
              <a:t>Clinical Excess </a:t>
            </a:r>
          </a:p>
          <a:p>
            <a:pPr algn="ctr"/>
            <a:r>
              <a:rPr lang="en-US" sz="1400" dirty="0">
                <a:latin typeface="Arial" panose="020B0604020202020204" pitchFamily="34" charset="0"/>
                <a:cs typeface="Arial" panose="020B0604020202020204" pitchFamily="34" charset="0"/>
              </a:rPr>
              <a:t>(To be discarded) </a:t>
            </a:r>
          </a:p>
          <a:p>
            <a:pPr algn="ctr"/>
            <a:r>
              <a:rPr lang="en-US" sz="1400" dirty="0">
                <a:latin typeface="Arial" panose="020B0604020202020204" pitchFamily="34" charset="0"/>
                <a:cs typeface="Arial" panose="020B0604020202020204" pitchFamily="34" charset="0"/>
              </a:rPr>
              <a:t>Specimens)</a:t>
            </a:r>
          </a:p>
        </p:txBody>
      </p:sp>
      <p:sp>
        <p:nvSpPr>
          <p:cNvPr id="34" name="TextBox 33"/>
          <p:cNvSpPr txBox="1"/>
          <p:nvPr/>
        </p:nvSpPr>
        <p:spPr>
          <a:xfrm>
            <a:off x="1082319" y="4427862"/>
            <a:ext cx="3173325" cy="954107"/>
          </a:xfrm>
          <a:prstGeom prst="rect">
            <a:avLst/>
          </a:prstGeom>
          <a:noFill/>
          <a:ln w="28575">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Prospectively collected bio-specimens</a:t>
            </a:r>
          </a:p>
          <a:p>
            <a:pPr algn="ctr"/>
            <a:r>
              <a:rPr lang="en-US" sz="1400" dirty="0">
                <a:latin typeface="Arial" panose="020B0604020202020204" pitchFamily="34" charset="0"/>
                <a:cs typeface="Arial" panose="020B0604020202020204" pitchFamily="34" charset="0"/>
              </a:rPr>
              <a:t>with consent</a:t>
            </a:r>
          </a:p>
          <a:p>
            <a:pPr algn="ctr"/>
            <a:r>
              <a:rPr lang="en-US" sz="1400" dirty="0">
                <a:latin typeface="Arial" panose="020B0604020202020204" pitchFamily="34" charset="0"/>
                <a:cs typeface="Arial" panose="020B0604020202020204" pitchFamily="34" charset="0"/>
              </a:rPr>
              <a:t>(Central IRB approved)</a:t>
            </a:r>
          </a:p>
        </p:txBody>
      </p:sp>
      <p:sp>
        <p:nvSpPr>
          <p:cNvPr id="35" name="TextBox 34"/>
          <p:cNvSpPr txBox="1"/>
          <p:nvPr/>
        </p:nvSpPr>
        <p:spPr>
          <a:xfrm>
            <a:off x="1436829" y="1458712"/>
            <a:ext cx="2921740" cy="318881"/>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VA Laboratory Medicine Service</a:t>
            </a:r>
          </a:p>
        </p:txBody>
      </p:sp>
      <p:sp>
        <p:nvSpPr>
          <p:cNvPr id="36" name="TextBox 35"/>
          <p:cNvSpPr txBox="1"/>
          <p:nvPr/>
        </p:nvSpPr>
        <p:spPr>
          <a:xfrm>
            <a:off x="3779765" y="2678802"/>
            <a:ext cx="1189749" cy="738664"/>
          </a:xfrm>
          <a:prstGeom prst="rect">
            <a:avLst/>
          </a:prstGeom>
          <a:noFill/>
          <a:ln w="28575">
            <a:solidFill>
              <a:schemeClr val="tx1"/>
            </a:solidFill>
          </a:ln>
        </p:spPr>
        <p:txBody>
          <a:bodyPr wrap="none" rtlCol="0">
            <a:spAutoFit/>
          </a:bodyPr>
          <a:lstStyle/>
          <a:p>
            <a:pPr algn="ctr"/>
            <a:r>
              <a:rPr lang="en-US" sz="1400" dirty="0">
                <a:latin typeface="Arial" panose="020B0604020202020204" pitchFamily="34" charset="0"/>
                <a:cs typeface="Arial" panose="020B0604020202020204" pitchFamily="34" charset="0"/>
              </a:rPr>
              <a:t>De-identified</a:t>
            </a:r>
          </a:p>
          <a:p>
            <a:pPr algn="ctr"/>
            <a:r>
              <a:rPr lang="en-US" sz="1400" dirty="0">
                <a:latin typeface="Arial" panose="020B0604020202020204" pitchFamily="34" charset="0"/>
                <a:cs typeface="Arial" panose="020B0604020202020204" pitchFamily="34" charset="0"/>
              </a:rPr>
              <a:t>and</a:t>
            </a:r>
          </a:p>
          <a:p>
            <a:pPr algn="ctr"/>
            <a:r>
              <a:rPr lang="en-US" sz="1400" dirty="0">
                <a:latin typeface="Arial" panose="020B0604020202020204" pitchFamily="34" charset="0"/>
                <a:cs typeface="Arial" panose="020B0604020202020204" pitchFamily="34" charset="0"/>
              </a:rPr>
              <a:t>De-linked</a:t>
            </a:r>
          </a:p>
        </p:txBody>
      </p:sp>
      <p:cxnSp>
        <p:nvCxnSpPr>
          <p:cNvPr id="37" name="Straight Arrow Connector 36"/>
          <p:cNvCxnSpPr/>
          <p:nvPr/>
        </p:nvCxnSpPr>
        <p:spPr>
          <a:xfrm>
            <a:off x="2393499" y="2632681"/>
            <a:ext cx="1177704" cy="3774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55622" y="1825599"/>
            <a:ext cx="1189749" cy="307777"/>
          </a:xfrm>
          <a:prstGeom prst="rect">
            <a:avLst/>
          </a:prstGeom>
          <a:noFill/>
          <a:ln w="28575">
            <a:solidFill>
              <a:schemeClr val="tx1"/>
            </a:solidFill>
          </a:ln>
        </p:spPr>
        <p:txBody>
          <a:bodyPr wrap="none" rtlCol="0">
            <a:spAutoFit/>
          </a:bodyPr>
          <a:lstStyle/>
          <a:p>
            <a:pPr algn="ctr"/>
            <a:r>
              <a:rPr lang="en-US" sz="1400" dirty="0">
                <a:latin typeface="Arial" panose="020B0604020202020204" pitchFamily="34" charset="0"/>
                <a:cs typeface="Arial" panose="020B0604020202020204" pitchFamily="34" charset="0"/>
              </a:rPr>
              <a:t>De-identified</a:t>
            </a:r>
          </a:p>
        </p:txBody>
      </p:sp>
      <p:sp>
        <p:nvSpPr>
          <p:cNvPr id="39" name="TextBox 38"/>
          <p:cNvSpPr txBox="1"/>
          <p:nvPr/>
        </p:nvSpPr>
        <p:spPr>
          <a:xfrm>
            <a:off x="5998592" y="1728185"/>
            <a:ext cx="1189749" cy="523220"/>
          </a:xfrm>
          <a:prstGeom prst="rect">
            <a:avLst/>
          </a:prstGeom>
          <a:noFill/>
          <a:ln w="38100">
            <a:solidFill>
              <a:schemeClr val="tx1"/>
            </a:solidFill>
          </a:ln>
        </p:spPr>
        <p:txBody>
          <a:bodyPr wrap="none" rtlCol="0">
            <a:spAutoFit/>
          </a:bodyPr>
          <a:lstStyle/>
          <a:p>
            <a:pPr algn="ctr"/>
            <a:r>
              <a:rPr lang="en-US" sz="1400" dirty="0">
                <a:latin typeface="Arial" panose="020B0604020202020204" pitchFamily="34" charset="0"/>
                <a:cs typeface="Arial" panose="020B0604020202020204" pitchFamily="34" charset="0"/>
              </a:rPr>
              <a:t>Consent</a:t>
            </a:r>
          </a:p>
          <a:p>
            <a:pPr algn="ctr"/>
            <a:r>
              <a:rPr lang="en-US" sz="1400" dirty="0">
                <a:latin typeface="Arial" panose="020B0604020202020204" pitchFamily="34" charset="0"/>
                <a:cs typeface="Arial" panose="020B0604020202020204" pitchFamily="34" charset="0"/>
              </a:rPr>
              <a:t>not available</a:t>
            </a:r>
          </a:p>
        </p:txBody>
      </p:sp>
      <p:cxnSp>
        <p:nvCxnSpPr>
          <p:cNvPr id="40" name="Straight Arrow Connector 39"/>
          <p:cNvCxnSpPr/>
          <p:nvPr/>
        </p:nvCxnSpPr>
        <p:spPr>
          <a:xfrm>
            <a:off x="4977257" y="2186731"/>
            <a:ext cx="806067" cy="1276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10269" y="3200600"/>
            <a:ext cx="1269792" cy="738664"/>
          </a:xfrm>
          <a:prstGeom prst="rect">
            <a:avLst/>
          </a:prstGeom>
          <a:noFill/>
          <a:ln w="28575">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HIPAA and</a:t>
            </a:r>
          </a:p>
          <a:p>
            <a:pPr algn="ctr"/>
            <a:r>
              <a:rPr lang="en-US" sz="1400" dirty="0">
                <a:latin typeface="Arial" panose="020B0604020202020204" pitchFamily="34" charset="0"/>
                <a:cs typeface="Arial" panose="020B0604020202020204" pitchFamily="34" charset="0"/>
              </a:rPr>
              <a:t>Consent </a:t>
            </a:r>
          </a:p>
          <a:p>
            <a:pPr algn="ctr"/>
            <a:r>
              <a:rPr lang="en-US" sz="1400" dirty="0">
                <a:latin typeface="Arial" panose="020B0604020202020204" pitchFamily="34" charset="0"/>
                <a:cs typeface="Arial" panose="020B0604020202020204" pitchFamily="34" charset="0"/>
              </a:rPr>
              <a:t>Waiver</a:t>
            </a:r>
          </a:p>
        </p:txBody>
      </p:sp>
      <p:sp>
        <p:nvSpPr>
          <p:cNvPr id="42" name="TextBox 41"/>
          <p:cNvSpPr txBox="1"/>
          <p:nvPr/>
        </p:nvSpPr>
        <p:spPr>
          <a:xfrm>
            <a:off x="7027683" y="4584004"/>
            <a:ext cx="1800062" cy="1384995"/>
          </a:xfrm>
          <a:prstGeom prst="rect">
            <a:avLst/>
          </a:prstGeom>
          <a:noFill/>
          <a:ln w="28575">
            <a:solidFill>
              <a:schemeClr val="tx1"/>
            </a:solidFill>
          </a:ln>
        </p:spPr>
        <p:txBody>
          <a:bodyPr wrap="square" rtlCol="0">
            <a:spAutoFit/>
          </a:bodyPr>
          <a:lstStyle/>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Bio-specimen</a:t>
            </a:r>
          </a:p>
          <a:p>
            <a:pPr algn="ctr"/>
            <a:r>
              <a:rPr lang="en-US" sz="1400" dirty="0">
                <a:latin typeface="Arial" panose="020B0604020202020204" pitchFamily="34" charset="0"/>
                <a:cs typeface="Arial" panose="020B0604020202020204" pitchFamily="34" charset="0"/>
              </a:rPr>
              <a:t>Repository</a:t>
            </a:r>
          </a:p>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p:txBody>
      </p:sp>
      <p:cxnSp>
        <p:nvCxnSpPr>
          <p:cNvPr id="43" name="Straight Arrow Connector 42"/>
          <p:cNvCxnSpPr/>
          <p:nvPr/>
        </p:nvCxnSpPr>
        <p:spPr>
          <a:xfrm>
            <a:off x="5082201" y="3463495"/>
            <a:ext cx="1690827" cy="12709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374640" y="4937732"/>
            <a:ext cx="2473858" cy="83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394033" y="2025301"/>
            <a:ext cx="1177170" cy="5003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993582" y="3946146"/>
            <a:ext cx="1803449" cy="318881"/>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VA R and D service</a:t>
            </a:r>
          </a:p>
        </p:txBody>
      </p:sp>
      <p:sp>
        <p:nvSpPr>
          <p:cNvPr id="47" name="TextBox 46"/>
          <p:cNvSpPr txBox="1"/>
          <p:nvPr/>
        </p:nvSpPr>
        <p:spPr>
          <a:xfrm>
            <a:off x="7520635" y="3124206"/>
            <a:ext cx="1329210" cy="738664"/>
          </a:xfrm>
          <a:prstGeom prst="rect">
            <a:avLst/>
          </a:prstGeom>
          <a:noFill/>
          <a:ln w="28575">
            <a:solidFill>
              <a:schemeClr val="tx1"/>
            </a:solidFill>
          </a:ln>
        </p:spPr>
        <p:txBody>
          <a:bodyPr wrap="none" rtlCol="0">
            <a:spAutoFit/>
          </a:bodyPr>
          <a:lstStyle/>
          <a:p>
            <a:pPr algn="ctr"/>
            <a:r>
              <a:rPr lang="en-US" sz="1400" dirty="0">
                <a:latin typeface="Arial" panose="020B0604020202020204" pitchFamily="34" charset="0"/>
                <a:cs typeface="Arial" panose="020B0604020202020204" pitchFamily="34" charset="0"/>
              </a:rPr>
              <a:t>Re-connect</a:t>
            </a:r>
          </a:p>
          <a:p>
            <a:pPr algn="ctr"/>
            <a:r>
              <a:rPr lang="en-US" sz="1400" dirty="0">
                <a:latin typeface="Arial" panose="020B0604020202020204" pitchFamily="34" charset="0"/>
                <a:cs typeface="Arial" panose="020B0604020202020204" pitchFamily="34" charset="0"/>
              </a:rPr>
              <a:t>to PII via</a:t>
            </a:r>
          </a:p>
          <a:p>
            <a:pPr algn="ctr"/>
            <a:r>
              <a:rPr lang="en-US" sz="1400" dirty="0">
                <a:latin typeface="Arial" panose="020B0604020202020204" pitchFamily="34" charset="0"/>
                <a:cs typeface="Arial" panose="020B0604020202020204" pitchFamily="34" charset="0"/>
              </a:rPr>
              <a:t>Honest Broker</a:t>
            </a:r>
          </a:p>
        </p:txBody>
      </p:sp>
      <p:cxnSp>
        <p:nvCxnSpPr>
          <p:cNvPr id="48" name="Straight Arrow Connector 47"/>
          <p:cNvCxnSpPr/>
          <p:nvPr/>
        </p:nvCxnSpPr>
        <p:spPr>
          <a:xfrm flipV="1">
            <a:off x="5032450" y="2025301"/>
            <a:ext cx="84227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907190" y="2475670"/>
            <a:ext cx="1338828" cy="523220"/>
          </a:xfrm>
          <a:prstGeom prst="rect">
            <a:avLst/>
          </a:prstGeom>
          <a:noFill/>
          <a:ln w="38100">
            <a:solidFill>
              <a:schemeClr val="tx1"/>
            </a:solidFill>
          </a:ln>
        </p:spPr>
        <p:txBody>
          <a:bodyPr wrap="none" rtlCol="0">
            <a:spAutoFit/>
          </a:bodyPr>
          <a:lstStyle/>
          <a:p>
            <a:pPr algn="ctr"/>
            <a:r>
              <a:rPr lang="en-US" sz="1400" dirty="0">
                <a:latin typeface="Arial" panose="020B0604020202020204" pitchFamily="34" charset="0"/>
                <a:cs typeface="Arial" panose="020B0604020202020204" pitchFamily="34" charset="0"/>
              </a:rPr>
              <a:t>? Consented</a:t>
            </a:r>
          </a:p>
          <a:p>
            <a:pPr algn="ctr"/>
            <a:r>
              <a:rPr lang="en-US" sz="1400" dirty="0">
                <a:latin typeface="Arial" panose="020B0604020202020204" pitchFamily="34" charset="0"/>
                <a:cs typeface="Arial" panose="020B0604020202020204" pitchFamily="34" charset="0"/>
              </a:rPr>
              <a:t>retrospectively</a:t>
            </a:r>
          </a:p>
        </p:txBody>
      </p:sp>
      <p:cxnSp>
        <p:nvCxnSpPr>
          <p:cNvPr id="50" name="Straight Arrow Connector 49"/>
          <p:cNvCxnSpPr/>
          <p:nvPr/>
        </p:nvCxnSpPr>
        <p:spPr>
          <a:xfrm>
            <a:off x="5051013" y="2128721"/>
            <a:ext cx="740054" cy="4607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198057" y="3540891"/>
            <a:ext cx="3319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362702" y="2705090"/>
            <a:ext cx="362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7552168" y="2884395"/>
            <a:ext cx="3615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8061932" y="3944571"/>
            <a:ext cx="0" cy="465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789135" y="1820944"/>
            <a:ext cx="792205" cy="307777"/>
          </a:xfrm>
          <a:prstGeom prst="rect">
            <a:avLst/>
          </a:prstGeom>
          <a:noFill/>
          <a:ln w="38100">
            <a:solidFill>
              <a:schemeClr val="tx1"/>
            </a:solidFill>
          </a:ln>
        </p:spPr>
        <p:txBody>
          <a:bodyPr wrap="none" rtlCol="0">
            <a:spAutoFit/>
          </a:bodyPr>
          <a:lstStyle/>
          <a:p>
            <a:pPr algn="ctr"/>
            <a:r>
              <a:rPr lang="en-US" sz="1400" dirty="0">
                <a:latin typeface="Arial" panose="020B0604020202020204" pitchFamily="34" charset="0"/>
                <a:cs typeface="Arial" panose="020B0604020202020204" pitchFamily="34" charset="0"/>
              </a:rPr>
              <a:t>Discard</a:t>
            </a:r>
          </a:p>
        </p:txBody>
      </p:sp>
      <p:cxnSp>
        <p:nvCxnSpPr>
          <p:cNvPr id="56" name="Straight Arrow Connector 55"/>
          <p:cNvCxnSpPr/>
          <p:nvPr/>
        </p:nvCxnSpPr>
        <p:spPr>
          <a:xfrm>
            <a:off x="7312207" y="1975306"/>
            <a:ext cx="41300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17688" y="1432216"/>
            <a:ext cx="963725" cy="646331"/>
          </a:xfrm>
          <a:prstGeom prst="rect">
            <a:avLst/>
          </a:prstGeom>
          <a:noFill/>
        </p:spPr>
        <p:txBody>
          <a:bodyPr wrap="none" rtlCol="0">
            <a:spAutoFit/>
          </a:bodyPr>
          <a:lstStyle/>
          <a:p>
            <a:pPr algn="ctr"/>
            <a:r>
              <a:rPr lang="en-US" dirty="0">
                <a:solidFill>
                  <a:srgbClr val="FF0000"/>
                </a:solidFill>
              </a:rPr>
              <a:t>Phase 1 </a:t>
            </a:r>
          </a:p>
          <a:p>
            <a:pPr algn="ctr"/>
            <a:r>
              <a:rPr lang="en-US" dirty="0">
                <a:solidFill>
                  <a:srgbClr val="FF0000"/>
                </a:solidFill>
              </a:rPr>
              <a:t>and 2</a:t>
            </a:r>
          </a:p>
        </p:txBody>
      </p:sp>
      <p:sp>
        <p:nvSpPr>
          <p:cNvPr id="59" name="TextBox 58"/>
          <p:cNvSpPr txBox="1"/>
          <p:nvPr/>
        </p:nvSpPr>
        <p:spPr>
          <a:xfrm>
            <a:off x="290954" y="3933401"/>
            <a:ext cx="910827" cy="369332"/>
          </a:xfrm>
          <a:prstGeom prst="rect">
            <a:avLst/>
          </a:prstGeom>
          <a:noFill/>
        </p:spPr>
        <p:txBody>
          <a:bodyPr wrap="none" rtlCol="0">
            <a:spAutoFit/>
          </a:bodyPr>
          <a:lstStyle/>
          <a:p>
            <a:pPr algn="ctr"/>
            <a:r>
              <a:rPr lang="en-US" dirty="0">
                <a:solidFill>
                  <a:srgbClr val="FF0000"/>
                </a:solidFill>
              </a:rPr>
              <a:t>Phase 3</a:t>
            </a:r>
          </a:p>
        </p:txBody>
      </p:sp>
      <p:sp>
        <p:nvSpPr>
          <p:cNvPr id="65" name="TextBox 64"/>
          <p:cNvSpPr txBox="1"/>
          <p:nvPr/>
        </p:nvSpPr>
        <p:spPr>
          <a:xfrm>
            <a:off x="6278336" y="1396715"/>
            <a:ext cx="1803449" cy="318881"/>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VA R and D service</a:t>
            </a:r>
          </a:p>
        </p:txBody>
      </p:sp>
    </p:spTree>
    <p:extLst>
      <p:ext uri="{BB962C8B-B14F-4D97-AF65-F5344CB8AC3E}">
        <p14:creationId xmlns:p14="http://schemas.microsoft.com/office/powerpoint/2010/main" val="373528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a:xfrm>
            <a:off x="457200" y="249238"/>
            <a:ext cx="8559800" cy="773941"/>
          </a:xfrm>
        </p:spPr>
        <p:txBody>
          <a:bodyPr>
            <a:normAutofit fontScale="90000"/>
          </a:bodyPr>
          <a:lstStyle/>
          <a:p>
            <a:r>
              <a:rPr lang="en-US" dirty="0"/>
              <a:t>Governance Characteristics: Virtual Federated and mixed phases (1 and 2)</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a:xfrm>
            <a:off x="457200" y="1439782"/>
            <a:ext cx="8229600" cy="4190513"/>
          </a:xfrm>
        </p:spPr>
        <p:txBody>
          <a:bodyPr/>
          <a:lstStyle/>
          <a:p>
            <a:r>
              <a:rPr lang="en-US" dirty="0"/>
              <a:t>Bio-specimens to include samples from Patients Under Investigation (PUI) and Covid-19+ patients.</a:t>
            </a:r>
          </a:p>
          <a:p>
            <a:r>
              <a:rPr lang="en-US" dirty="0"/>
              <a:t>Bio-specimens to be stored at local sites.</a:t>
            </a:r>
          </a:p>
          <a:p>
            <a:r>
              <a:rPr lang="en-US" dirty="0"/>
              <a:t>Bio-specimens added to a central database </a:t>
            </a:r>
          </a:p>
          <a:p>
            <a:r>
              <a:rPr lang="en-US" dirty="0"/>
              <a:t>Site-PI and Honest Broker work with Central IRB to work through transfer of custody from Laboratory Medicine to R and D service</a:t>
            </a:r>
          </a:p>
          <a:p>
            <a:r>
              <a:rPr lang="en-US" dirty="0"/>
              <a:t>Investigator-initiated protocols to seek access to bio-specimens through Central IRB</a:t>
            </a:r>
          </a:p>
          <a:p>
            <a:r>
              <a:rPr lang="en-US" dirty="0"/>
              <a:t>Site PI with local R and D committees to prioritize allocation</a:t>
            </a:r>
          </a:p>
        </p:txBody>
      </p:sp>
    </p:spTree>
    <p:extLst>
      <p:ext uri="{BB962C8B-B14F-4D97-AF65-F5344CB8AC3E}">
        <p14:creationId xmlns:p14="http://schemas.microsoft.com/office/powerpoint/2010/main" val="369701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a:bodyPr>
          <a:lstStyle/>
          <a:p>
            <a:r>
              <a:rPr lang="en-US" dirty="0"/>
              <a:t>Governance Characteristics: Centralized Phase 3</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a:xfrm>
            <a:off x="457200" y="1450539"/>
            <a:ext cx="8229600" cy="4190513"/>
          </a:xfrm>
        </p:spPr>
        <p:txBody>
          <a:bodyPr>
            <a:normAutofit lnSpcReduction="10000"/>
          </a:bodyPr>
          <a:lstStyle/>
          <a:p>
            <a:r>
              <a:rPr lang="en-US" dirty="0"/>
              <a:t>Bio-specimens collected with consent-driven process via Central IRB</a:t>
            </a:r>
          </a:p>
          <a:p>
            <a:r>
              <a:rPr lang="en-US" dirty="0"/>
              <a:t>Bio-specimens collected, coded and shipped to central location.</a:t>
            </a:r>
          </a:p>
          <a:p>
            <a:r>
              <a:rPr lang="en-US" dirty="0"/>
              <a:t>Bio-specimens added to a central database </a:t>
            </a:r>
          </a:p>
          <a:p>
            <a:r>
              <a:rPr lang="en-US" dirty="0"/>
              <a:t>Investigator-initiated protocols to seek access to bio-specimens through Central IRB</a:t>
            </a:r>
          </a:p>
          <a:p>
            <a:r>
              <a:rPr lang="en-US" dirty="0"/>
              <a:t>Executive Steering Committee to oversee allocation and distribution of samples</a:t>
            </a:r>
          </a:p>
          <a:p>
            <a:r>
              <a:rPr lang="en-US" dirty="0"/>
              <a:t>Executive Steering Committee to liaison with other bio-repositories</a:t>
            </a:r>
          </a:p>
        </p:txBody>
      </p:sp>
    </p:spTree>
    <p:extLst>
      <p:ext uri="{BB962C8B-B14F-4D97-AF65-F5344CB8AC3E}">
        <p14:creationId xmlns:p14="http://schemas.microsoft.com/office/powerpoint/2010/main" val="358737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lstStyle/>
          <a:p>
            <a:r>
              <a:rPr lang="en-US" dirty="0"/>
              <a:t>Specimen Collection Protocol Development</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a:xfrm>
            <a:off x="457200" y="1243014"/>
            <a:ext cx="8229600" cy="4886324"/>
          </a:xfrm>
        </p:spPr>
        <p:txBody>
          <a:bodyPr>
            <a:normAutofit/>
          </a:bodyPr>
          <a:lstStyle/>
          <a:p>
            <a:pPr marL="0" indent="0">
              <a:buNone/>
            </a:pPr>
            <a:r>
              <a:rPr lang="en-US" dirty="0"/>
              <a:t>Two principles suggested by the working group: </a:t>
            </a:r>
          </a:p>
          <a:p>
            <a:pPr marL="0" indent="0">
              <a:buNone/>
            </a:pPr>
            <a:endParaRPr lang="en-US" dirty="0"/>
          </a:p>
          <a:p>
            <a:pPr marL="857250" lvl="1" indent="-457200">
              <a:buAutoNum type="arabicPeriod"/>
            </a:pPr>
            <a:r>
              <a:rPr lang="en-US" dirty="0"/>
              <a:t>Save existing remainder clinical specimens.</a:t>
            </a:r>
          </a:p>
          <a:p>
            <a:pPr marL="857250" lvl="1" indent="-457200">
              <a:buAutoNum type="arabicPeriod" startAt="2"/>
            </a:pPr>
            <a:r>
              <a:rPr lang="en-US" dirty="0"/>
              <a:t>Collect specimens for current and future research.</a:t>
            </a:r>
          </a:p>
          <a:p>
            <a:pPr marL="400050" lvl="1" indent="0">
              <a:buNone/>
            </a:pPr>
            <a:endParaRPr lang="en-US" dirty="0"/>
          </a:p>
          <a:p>
            <a:pPr marL="0" indent="0">
              <a:buNone/>
            </a:pPr>
            <a:r>
              <a:rPr lang="en-US" dirty="0"/>
              <a:t>These principles were discussed with Director, ORPP&amp;E and Chief, Pathology and National Director, Pathology &amp; Laboratory Medicine Services.</a:t>
            </a:r>
          </a:p>
          <a:p>
            <a:pPr marL="457200" indent="-457200">
              <a:buAutoNum type="arabicPeriod" startAt="2"/>
            </a:pPr>
            <a:endParaRPr lang="en-US" dirty="0"/>
          </a:p>
          <a:p>
            <a:pPr marL="0" indent="0">
              <a:buNone/>
            </a:pPr>
            <a:r>
              <a:rPr lang="en-US" dirty="0"/>
              <a:t>Two </a:t>
            </a:r>
            <a:r>
              <a:rPr lang="en-US" i="1" u="sng" dirty="0"/>
              <a:t>draft</a:t>
            </a:r>
            <a:r>
              <a:rPr lang="en-US" dirty="0"/>
              <a:t> protocols presented here. </a:t>
            </a:r>
          </a:p>
        </p:txBody>
      </p:sp>
    </p:spTree>
    <p:extLst>
      <p:ext uri="{BB962C8B-B14F-4D97-AF65-F5344CB8AC3E}">
        <p14:creationId xmlns:p14="http://schemas.microsoft.com/office/powerpoint/2010/main" val="207243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lstStyle/>
          <a:p>
            <a:r>
              <a:rPr lang="en-US" dirty="0"/>
              <a:t>“Sweep” Remainder Clinical Specimens Protocol</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a:xfrm>
            <a:off x="457200" y="1185863"/>
            <a:ext cx="8229600" cy="5397499"/>
          </a:xfrm>
        </p:spPr>
        <p:txBody>
          <a:bodyPr>
            <a:normAutofit fontScale="92500" lnSpcReduction="10000"/>
          </a:bodyPr>
          <a:lstStyle/>
          <a:p>
            <a:pPr marL="0" indent="0">
              <a:buNone/>
            </a:pPr>
            <a:r>
              <a:rPr lang="en-US" b="1" dirty="0"/>
              <a:t>Definition:  </a:t>
            </a:r>
            <a:r>
              <a:rPr lang="en-US" dirty="0"/>
              <a:t>collected for clinical purposes, saved in lab for test verification, validation or other purposes, not collected with intent for research; SARS-CoV-2 positive or negative.  A ‘once and done’ protocol, meaning we use it to ‘sweep’ existing samples.  Future donors of clinical remainder samples (or other specimens not immediately designated for research) must be consented. </a:t>
            </a:r>
          </a:p>
          <a:p>
            <a:pPr marL="0" indent="0">
              <a:buNone/>
            </a:pPr>
            <a:r>
              <a:rPr lang="en-US" b="1" dirty="0"/>
              <a:t>Protocol: </a:t>
            </a:r>
          </a:p>
          <a:p>
            <a:r>
              <a:rPr lang="en-US" dirty="0"/>
              <a:t>IRB-exempt</a:t>
            </a:r>
          </a:p>
          <a:p>
            <a:r>
              <a:rPr lang="en-US" dirty="0"/>
              <a:t>Documentation of informed consent waived</a:t>
            </a:r>
          </a:p>
          <a:p>
            <a:r>
              <a:rPr lang="en-US" dirty="0"/>
              <a:t>HIPAA authorization waived</a:t>
            </a:r>
          </a:p>
          <a:p>
            <a:r>
              <a:rPr lang="en-US" dirty="0"/>
              <a:t>Samples assigned an identifying number or code</a:t>
            </a:r>
          </a:p>
          <a:p>
            <a:pPr lvl="1"/>
            <a:r>
              <a:rPr lang="en-US" dirty="0"/>
              <a:t>	Can be used for operations (e.g. assay validation)</a:t>
            </a:r>
          </a:p>
          <a:p>
            <a:pPr lvl="1"/>
            <a:r>
              <a:rPr lang="en-US" dirty="0"/>
              <a:t>	Can be used for (future) research protocols</a:t>
            </a:r>
          </a:p>
          <a:p>
            <a:pPr lvl="1"/>
            <a:r>
              <a:rPr lang="en-US" dirty="0"/>
              <a:t>	Can be linked to minimum necessary PII and PHI with justification</a:t>
            </a:r>
          </a:p>
        </p:txBody>
      </p:sp>
    </p:spTree>
    <p:extLst>
      <p:ext uri="{BB962C8B-B14F-4D97-AF65-F5344CB8AC3E}">
        <p14:creationId xmlns:p14="http://schemas.microsoft.com/office/powerpoint/2010/main" val="418729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lstStyle/>
          <a:p>
            <a:r>
              <a:rPr lang="en-US" dirty="0"/>
              <a:t>“Sweep” Remainder Clinical Specimens</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a:xfrm>
            <a:off x="457200" y="1450539"/>
            <a:ext cx="8229600" cy="4681488"/>
          </a:xfrm>
        </p:spPr>
        <p:txBody>
          <a:bodyPr>
            <a:normAutofit fontScale="92500" lnSpcReduction="10000"/>
          </a:bodyPr>
          <a:lstStyle/>
          <a:p>
            <a:pPr marL="0" indent="0">
              <a:buNone/>
            </a:pPr>
            <a:r>
              <a:rPr lang="en-US" b="1" dirty="0"/>
              <a:t>Protocol, continued: </a:t>
            </a:r>
          </a:p>
          <a:p>
            <a:pPr marL="0" indent="0">
              <a:buNone/>
            </a:pPr>
            <a:endParaRPr lang="en-US" b="1" dirty="0"/>
          </a:p>
          <a:p>
            <a:pPr marL="0" indent="0">
              <a:buNone/>
            </a:pPr>
            <a:r>
              <a:rPr lang="en-US" dirty="0"/>
              <a:t>Multisite protocol, VA-CIRB reviewed</a:t>
            </a:r>
          </a:p>
          <a:p>
            <a:pPr marL="0" indent="0">
              <a:buNone/>
            </a:pPr>
            <a:r>
              <a:rPr lang="en-US" dirty="0"/>
              <a:t>Local R&amp;D review</a:t>
            </a:r>
          </a:p>
          <a:p>
            <a:pPr marL="0" indent="0">
              <a:buNone/>
            </a:pPr>
            <a:r>
              <a:rPr lang="en-US" dirty="0"/>
              <a:t>Specimens stored locally or shipped to central interim biorepository</a:t>
            </a:r>
          </a:p>
          <a:p>
            <a:pPr marL="0" indent="0">
              <a:buNone/>
            </a:pPr>
            <a:endParaRPr lang="en-US" dirty="0"/>
          </a:p>
          <a:p>
            <a:pPr marL="0" indent="0">
              <a:buNone/>
            </a:pPr>
            <a:r>
              <a:rPr lang="en-US" b="1" dirty="0"/>
              <a:t>Timeline dependencies:  </a:t>
            </a:r>
          </a:p>
          <a:p>
            <a:pPr marL="0" indent="0">
              <a:buNone/>
            </a:pPr>
            <a:r>
              <a:rPr lang="en-US" dirty="0"/>
              <a:t>Working Group review/approval.</a:t>
            </a:r>
          </a:p>
          <a:p>
            <a:pPr marL="0" indent="0">
              <a:buNone/>
            </a:pPr>
            <a:r>
              <a:rPr lang="en-US" dirty="0"/>
              <a:t>VA-CIRB review/approval.</a:t>
            </a:r>
          </a:p>
          <a:p>
            <a:pPr marL="0" indent="0">
              <a:buNone/>
            </a:pPr>
            <a:r>
              <a:rPr lang="en-US" dirty="0"/>
              <a:t>Local R &amp; D committee approval.</a:t>
            </a:r>
          </a:p>
          <a:p>
            <a:pPr marL="0" indent="0">
              <a:buNone/>
            </a:pPr>
            <a:r>
              <a:rPr lang="en-US" dirty="0"/>
              <a:t>Local sites processes determined.</a:t>
            </a:r>
          </a:p>
          <a:p>
            <a:pPr marL="0" indent="0">
              <a:buNone/>
            </a:pPr>
            <a:r>
              <a:rPr lang="en-US" dirty="0"/>
              <a:t>Local and central biorepository site preparations.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1908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lstStyle/>
          <a:p>
            <a:r>
              <a:rPr lang="en-US" dirty="0"/>
              <a:t>National Multisite Specimen Collection Protocol</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a:xfrm>
            <a:off x="457200" y="1300163"/>
            <a:ext cx="8229600" cy="5029199"/>
          </a:xfrm>
        </p:spPr>
        <p:txBody>
          <a:bodyPr>
            <a:normAutofit/>
          </a:bodyPr>
          <a:lstStyle/>
          <a:p>
            <a:pPr marL="0" indent="0">
              <a:buNone/>
            </a:pPr>
            <a:r>
              <a:rPr lang="en-US" b="1" dirty="0"/>
              <a:t>Definition:  </a:t>
            </a:r>
            <a:r>
              <a:rPr lang="en-US" dirty="0"/>
              <a:t>Specimen collection for current and future research. </a:t>
            </a:r>
            <a:r>
              <a:rPr lang="en-US" u="sng" dirty="0"/>
              <a:t>Not</a:t>
            </a:r>
            <a:r>
              <a:rPr lang="en-US" dirty="0"/>
              <a:t> COVID-19 specific.  </a:t>
            </a:r>
            <a:endParaRPr lang="en-US" b="1" dirty="0"/>
          </a:p>
          <a:p>
            <a:pPr marL="0" indent="0">
              <a:buNone/>
            </a:pPr>
            <a:endParaRPr lang="en-US" b="1" dirty="0"/>
          </a:p>
          <a:p>
            <a:r>
              <a:rPr lang="en-US" dirty="0"/>
              <a:t>Multisite protocol, VA-CIRB review</a:t>
            </a:r>
          </a:p>
          <a:p>
            <a:r>
              <a:rPr lang="en-US" dirty="0"/>
              <a:t>Donors consented; HIPAA authorization done.</a:t>
            </a:r>
          </a:p>
          <a:p>
            <a:r>
              <a:rPr lang="en-US" dirty="0"/>
              <a:t>Local R&amp;D review.</a:t>
            </a:r>
          </a:p>
          <a:p>
            <a:r>
              <a:rPr lang="en-US" dirty="0"/>
              <a:t>Specimens coded; able to be linked to PII and PHI.</a:t>
            </a:r>
          </a:p>
          <a:p>
            <a:r>
              <a:rPr lang="en-US" dirty="0"/>
              <a:t>Donors approved for specimen collection by a care provider.</a:t>
            </a:r>
          </a:p>
          <a:p>
            <a:r>
              <a:rPr lang="en-US" dirty="0"/>
              <a:t>Blood volume collected is monitored and in accordance with local limits.</a:t>
            </a:r>
          </a:p>
          <a:p>
            <a:r>
              <a:rPr lang="en-US" dirty="0"/>
              <a:t>Donors compensated.</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8476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lstStyle/>
          <a:p>
            <a:r>
              <a:rPr lang="en-US" dirty="0"/>
              <a:t>National Multisite Specimen Collection Protocol</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a:xfrm>
            <a:off x="457200" y="1300163"/>
            <a:ext cx="8229600" cy="5029199"/>
          </a:xfrm>
        </p:spPr>
        <p:txBody>
          <a:bodyPr>
            <a:normAutofit/>
          </a:bodyPr>
          <a:lstStyle/>
          <a:p>
            <a:pPr marL="0" indent="0">
              <a:buNone/>
            </a:pPr>
            <a:endParaRPr lang="en-US" b="1" dirty="0"/>
          </a:p>
          <a:p>
            <a:r>
              <a:rPr lang="en-US" dirty="0"/>
              <a:t>Consent active for ? 1 year (</a:t>
            </a:r>
            <a:r>
              <a:rPr lang="en-US" dirty="0" err="1"/>
              <a:t>tbd</a:t>
            </a:r>
            <a:r>
              <a:rPr lang="en-US" dirty="0"/>
              <a:t>).</a:t>
            </a:r>
          </a:p>
          <a:p>
            <a:r>
              <a:rPr lang="en-US" dirty="0"/>
              <a:t>Covers many/most specimens that could be used for research.</a:t>
            </a:r>
          </a:p>
          <a:p>
            <a:r>
              <a:rPr lang="en-US" dirty="0"/>
              <a:t>Re-contact of donors allowed.</a:t>
            </a:r>
          </a:p>
          <a:p>
            <a:r>
              <a:rPr lang="en-US" dirty="0"/>
              <a:t>Storage and future use allowed until sample is depleted.</a:t>
            </a:r>
          </a:p>
          <a:p>
            <a:r>
              <a:rPr lang="en-US" dirty="0"/>
              <a:t>Genetic/genomic testing allowed.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2065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E1AB-7316-41C1-A419-92F693116F5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7AFC9F-CB9C-4675-B828-473B2B1074E3}"/>
              </a:ext>
            </a:extLst>
          </p:cNvPr>
          <p:cNvSpPr>
            <a:spLocks noGrp="1"/>
          </p:cNvSpPr>
          <p:nvPr>
            <p:ph idx="1"/>
          </p:nvPr>
        </p:nvSpPr>
        <p:spPr>
          <a:xfrm>
            <a:off x="457200" y="1171576"/>
            <a:ext cx="8229600" cy="4695388"/>
          </a:xfrm>
        </p:spPr>
        <p:txBody>
          <a:bodyPr>
            <a:normAutofit fontScale="85000" lnSpcReduction="20000"/>
          </a:bodyPr>
          <a:lstStyle/>
          <a:p>
            <a:r>
              <a:rPr lang="en-US" dirty="0"/>
              <a:t>Introduction to Working Group and Charge</a:t>
            </a:r>
          </a:p>
          <a:p>
            <a:pPr lvl="1"/>
            <a:r>
              <a:rPr lang="en-US" dirty="0"/>
              <a:t>Holly Krull</a:t>
            </a:r>
          </a:p>
          <a:p>
            <a:r>
              <a:rPr lang="en-US" dirty="0"/>
              <a:t>Key Characteristics of the Biorepository System</a:t>
            </a:r>
          </a:p>
          <a:p>
            <a:pPr lvl="1"/>
            <a:r>
              <a:rPr lang="en-US" dirty="0"/>
              <a:t>Abhinav Diwan, Vince Marconi, Emerson Padiernos</a:t>
            </a:r>
          </a:p>
          <a:p>
            <a:r>
              <a:rPr lang="en-US" dirty="0"/>
              <a:t>Governance and Structure of Biorepository System</a:t>
            </a:r>
          </a:p>
          <a:p>
            <a:pPr lvl="1"/>
            <a:r>
              <a:rPr lang="en-US" dirty="0"/>
              <a:t>Abhinav Diwan, Vince Marconi, Emerson Padiernos</a:t>
            </a:r>
          </a:p>
          <a:p>
            <a:r>
              <a:rPr lang="en-US" dirty="0"/>
              <a:t>Sample Collection</a:t>
            </a:r>
          </a:p>
          <a:p>
            <a:pPr lvl="1"/>
            <a:r>
              <a:rPr lang="en-US" dirty="0"/>
              <a:t>John Harley, Carey Shive, Jason Wertheim</a:t>
            </a:r>
          </a:p>
          <a:p>
            <a:r>
              <a:rPr lang="en-US" dirty="0"/>
              <a:t>Sample Acquisition, Shipping, Storage and Tracking</a:t>
            </a:r>
          </a:p>
          <a:p>
            <a:pPr lvl="1"/>
            <a:r>
              <a:rPr lang="en-US" dirty="0" err="1"/>
              <a:t>Saiju</a:t>
            </a:r>
            <a:r>
              <a:rPr lang="en-US" dirty="0"/>
              <a:t> </a:t>
            </a:r>
            <a:r>
              <a:rPr lang="en-US" dirty="0" err="1"/>
              <a:t>Pyarajan</a:t>
            </a:r>
            <a:endParaRPr lang="en-US" dirty="0"/>
          </a:p>
          <a:p>
            <a:r>
              <a:rPr lang="en-US" dirty="0"/>
              <a:t>Protocol Development</a:t>
            </a:r>
          </a:p>
          <a:p>
            <a:pPr lvl="1"/>
            <a:r>
              <a:rPr lang="en-US" dirty="0"/>
              <a:t>Vicky Davey, Rich Dennis</a:t>
            </a:r>
          </a:p>
          <a:p>
            <a:r>
              <a:rPr lang="en-US" dirty="0"/>
              <a:t>Summary and Future Directions</a:t>
            </a:r>
          </a:p>
          <a:p>
            <a:pPr lvl="1"/>
            <a:r>
              <a:rPr lang="en-US" dirty="0"/>
              <a:t>Holly Krull</a:t>
            </a:r>
          </a:p>
          <a:p>
            <a:endParaRPr lang="en-US" dirty="0"/>
          </a:p>
          <a:p>
            <a:endParaRPr lang="en-US" dirty="0"/>
          </a:p>
        </p:txBody>
      </p:sp>
    </p:spTree>
    <p:extLst>
      <p:ext uri="{BB962C8B-B14F-4D97-AF65-F5344CB8AC3E}">
        <p14:creationId xmlns:p14="http://schemas.microsoft.com/office/powerpoint/2010/main" val="6501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lstStyle/>
          <a:p>
            <a:r>
              <a:rPr lang="en-US" dirty="0"/>
              <a:t>Specimen Collection Protocols--Summary</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a:xfrm>
            <a:off x="457200" y="1048579"/>
            <a:ext cx="8229600" cy="5029199"/>
          </a:xfrm>
        </p:spPr>
        <p:txBody>
          <a:bodyPr>
            <a:normAutofit/>
          </a:bodyPr>
          <a:lstStyle/>
          <a:p>
            <a:pPr marL="0" indent="0">
              <a:buNone/>
            </a:pPr>
            <a:endParaRPr lang="en-US" b="1" dirty="0"/>
          </a:p>
          <a:p>
            <a:r>
              <a:rPr lang="en-US" dirty="0"/>
              <a:t>	not specific for SARS-CoV-2 and COVID-19</a:t>
            </a:r>
          </a:p>
          <a:p>
            <a:r>
              <a:rPr lang="en-US" dirty="0"/>
              <a:t>	allows one-time ‘sweep’ and preservation of existing clinical  remainder samples—especially needed for immediate operations use</a:t>
            </a:r>
          </a:p>
          <a:p>
            <a:r>
              <a:rPr lang="en-US" dirty="0"/>
              <a:t>	flexible about storage location (allows local interim storage while central or federated or collaborative biorepository is created)</a:t>
            </a:r>
          </a:p>
          <a:p>
            <a:r>
              <a:rPr lang="en-US" dirty="0"/>
              <a:t>	puts in place future specimen collection system for research, but specimens are not pre-dedicated to a project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89922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fontScale="90000"/>
          </a:bodyPr>
          <a:lstStyle/>
          <a:p>
            <a:r>
              <a:rPr lang="en-US" dirty="0"/>
              <a:t>Sample Collection</a:t>
            </a:r>
            <a:br>
              <a:rPr lang="en-US" dirty="0"/>
            </a:br>
            <a:endParaRPr lang="en-US" sz="2000" dirty="0"/>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a:xfrm>
            <a:off x="457200" y="1482812"/>
            <a:ext cx="8229600" cy="4190513"/>
          </a:xfrm>
        </p:spPr>
        <p:txBody>
          <a:bodyPr>
            <a:normAutofit lnSpcReduction="10000"/>
          </a:bodyPr>
          <a:lstStyle/>
          <a:p>
            <a:r>
              <a:rPr lang="en-US" dirty="0"/>
              <a:t>The actual sample types span a large range of possible utility and application</a:t>
            </a:r>
          </a:p>
          <a:p>
            <a:r>
              <a:rPr lang="en-US" dirty="0"/>
              <a:t>The overall objective is to advance scientific understanding. Therefore, facilitating the communications between those collecting samples and those working with them is critical.</a:t>
            </a:r>
          </a:p>
          <a:p>
            <a:r>
              <a:rPr lang="en-US" dirty="0"/>
              <a:t>We envision that there should be as many investigator-to-investigator (ITI) connections as possible in order to build the research collaborative networks within the DVA.</a:t>
            </a:r>
          </a:p>
          <a:p>
            <a:r>
              <a:rPr lang="en-US" dirty="0"/>
              <a:t>We recommend that the DVA poll physician care providers, pathologists and researchers for the samples that they are in a position to collect and are interested in using.</a:t>
            </a:r>
          </a:p>
        </p:txBody>
      </p:sp>
    </p:spTree>
    <p:extLst>
      <p:ext uri="{BB962C8B-B14F-4D97-AF65-F5344CB8AC3E}">
        <p14:creationId xmlns:p14="http://schemas.microsoft.com/office/powerpoint/2010/main" val="330218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fontScale="90000"/>
          </a:bodyPr>
          <a:lstStyle/>
          <a:p>
            <a:r>
              <a:rPr lang="en-US" dirty="0"/>
              <a:t>Sample Collection</a:t>
            </a:r>
            <a:br>
              <a:rPr lang="en-US" dirty="0"/>
            </a:br>
            <a:endParaRPr lang="en-US" sz="2000" dirty="0"/>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p:txBody>
          <a:bodyPr>
            <a:normAutofit/>
          </a:bodyPr>
          <a:lstStyle/>
          <a:p>
            <a:r>
              <a:rPr lang="en-US" dirty="0"/>
              <a:t>Sample types that may be more infectious than others:</a:t>
            </a:r>
          </a:p>
          <a:p>
            <a:pPr lvl="1"/>
            <a:r>
              <a:rPr lang="en-US" dirty="0"/>
              <a:t>Nasopharyngeal  Swab (NS)</a:t>
            </a:r>
          </a:p>
          <a:p>
            <a:pPr lvl="1"/>
            <a:r>
              <a:rPr lang="en-US" dirty="0"/>
              <a:t>Sputum</a:t>
            </a:r>
          </a:p>
          <a:p>
            <a:pPr lvl="1"/>
            <a:r>
              <a:rPr lang="en-US" dirty="0"/>
              <a:t>Saliva</a:t>
            </a:r>
          </a:p>
          <a:p>
            <a:pPr lvl="1"/>
            <a:r>
              <a:rPr lang="en-US" dirty="0" err="1"/>
              <a:t>Bronchioalveolar</a:t>
            </a:r>
            <a:r>
              <a:rPr lang="en-US" dirty="0"/>
              <a:t> Fluid (BAL)  </a:t>
            </a:r>
          </a:p>
          <a:p>
            <a:pPr marL="0" lvl="1" indent="0">
              <a:buFont typeface="Arial" panose="020B0604020202020204" pitchFamily="34" charset="0"/>
              <a:buChar char="•"/>
            </a:pPr>
            <a:r>
              <a:rPr lang="en-US" dirty="0"/>
              <a:t>Will require specific instructions on collection, storage and shipping. Possible ITI collaborations</a:t>
            </a:r>
          </a:p>
        </p:txBody>
      </p:sp>
    </p:spTree>
    <p:extLst>
      <p:ext uri="{BB962C8B-B14F-4D97-AF65-F5344CB8AC3E}">
        <p14:creationId xmlns:p14="http://schemas.microsoft.com/office/powerpoint/2010/main" val="901978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fontScale="90000"/>
          </a:bodyPr>
          <a:lstStyle/>
          <a:p>
            <a:r>
              <a:rPr lang="en-US" dirty="0"/>
              <a:t>Sample Collection</a:t>
            </a:r>
            <a:br>
              <a:rPr lang="en-US" dirty="0"/>
            </a:br>
            <a:endParaRPr lang="en-US" sz="2000" dirty="0"/>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p:txBody>
          <a:bodyPr>
            <a:normAutofit/>
          </a:bodyPr>
          <a:lstStyle/>
          <a:p>
            <a:r>
              <a:rPr lang="en-US" dirty="0"/>
              <a:t>Sample types require expertise in collection or interest in use, that may depend upon ITI connections initially:</a:t>
            </a:r>
          </a:p>
          <a:p>
            <a:endParaRPr lang="en-US" dirty="0"/>
          </a:p>
          <a:p>
            <a:pPr marL="0" indent="0">
              <a:buNone/>
            </a:pPr>
            <a:r>
              <a:rPr lang="en-US" dirty="0"/>
              <a:t>	-Peripheral blood mononuclear cells (PBMC)</a:t>
            </a:r>
          </a:p>
          <a:p>
            <a:pPr marL="0" indent="0">
              <a:buNone/>
            </a:pPr>
            <a:r>
              <a:rPr lang="en-US" dirty="0"/>
              <a:t>	-Biopsies </a:t>
            </a:r>
          </a:p>
          <a:p>
            <a:pPr marL="0" indent="0">
              <a:buNone/>
            </a:pPr>
            <a:r>
              <a:rPr lang="en-US" dirty="0"/>
              <a:t>	-Autopsy tissues</a:t>
            </a:r>
          </a:p>
          <a:p>
            <a:pPr marL="0" indent="0">
              <a:buNone/>
            </a:pPr>
            <a:r>
              <a:rPr lang="en-US" dirty="0"/>
              <a:t>	-Hair &amp; Finger Nails</a:t>
            </a:r>
          </a:p>
          <a:p>
            <a:pPr marL="0" indent="0">
              <a:buNone/>
            </a:pPr>
            <a:r>
              <a:rPr lang="en-US" dirty="0"/>
              <a:t>	-Urine</a:t>
            </a:r>
          </a:p>
          <a:p>
            <a:pPr marL="0" indent="0">
              <a:buNone/>
            </a:pPr>
            <a:r>
              <a:rPr lang="en-US" dirty="0"/>
              <a:t>	-Stool</a:t>
            </a:r>
          </a:p>
        </p:txBody>
      </p:sp>
    </p:spTree>
    <p:extLst>
      <p:ext uri="{BB962C8B-B14F-4D97-AF65-F5344CB8AC3E}">
        <p14:creationId xmlns:p14="http://schemas.microsoft.com/office/powerpoint/2010/main" val="1965849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fontScale="90000"/>
          </a:bodyPr>
          <a:lstStyle/>
          <a:p>
            <a:r>
              <a:rPr lang="en-US" dirty="0"/>
              <a:t>Sample Collection: remnant serum/plasma samples</a:t>
            </a:r>
            <a:br>
              <a:rPr lang="en-US" dirty="0"/>
            </a:br>
            <a:endParaRPr lang="en-US" sz="2000" dirty="0"/>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p:txBody>
          <a:bodyPr>
            <a:normAutofit fontScale="92500" lnSpcReduction="20000"/>
          </a:bodyPr>
          <a:lstStyle/>
          <a:p>
            <a:r>
              <a:rPr lang="en-US" b="1" dirty="0"/>
              <a:t>Discarded Serum/Plasma collection from VA Pathology Labs for the DVA Covid-19 </a:t>
            </a:r>
            <a:r>
              <a:rPr lang="en-US" b="1" dirty="0" err="1"/>
              <a:t>BioRepository</a:t>
            </a:r>
            <a:r>
              <a:rPr lang="en-US" dirty="0"/>
              <a:t> </a:t>
            </a:r>
            <a:r>
              <a:rPr lang="en-US" sz="1800" dirty="0"/>
              <a:t>(Need Central Office IRB or if site has own, fine)</a:t>
            </a:r>
          </a:p>
          <a:p>
            <a:pPr lvl="0"/>
            <a:r>
              <a:rPr lang="en-US" dirty="0"/>
              <a:t>Database screen for “lab request for COVID19 test”  </a:t>
            </a:r>
          </a:p>
          <a:p>
            <a:pPr lvl="0"/>
            <a:r>
              <a:rPr lang="en-US" dirty="0"/>
              <a:t>Sample identified by Pathology Lab personnel and set aside</a:t>
            </a:r>
          </a:p>
          <a:p>
            <a:pPr lvl="0"/>
            <a:r>
              <a:rPr lang="en-US" dirty="0"/>
              <a:t>After 3 days serum/plasma is </a:t>
            </a:r>
            <a:r>
              <a:rPr lang="en-US" dirty="0" err="1"/>
              <a:t>aliquoted</a:t>
            </a:r>
            <a:r>
              <a:rPr lang="en-US" dirty="0"/>
              <a:t>, labeled, frozen (-20</a:t>
            </a:r>
            <a:r>
              <a:rPr lang="en-US" baseline="30000" dirty="0"/>
              <a:t>o</a:t>
            </a:r>
            <a:r>
              <a:rPr lang="en-US" dirty="0"/>
              <a:t>C), saved until regulatory and compliance issues are resolved, divided for local interests, and shipped to Palo Alto</a:t>
            </a:r>
          </a:p>
          <a:p>
            <a:pPr marL="0" indent="0">
              <a:buNone/>
            </a:pPr>
            <a:r>
              <a:rPr lang="en-US" dirty="0"/>
              <a:t>		-Size of aliquots: first 5 aliquots 0.5mL, remainder in 10mL 			conical tube</a:t>
            </a:r>
          </a:p>
          <a:p>
            <a:pPr marL="0" indent="0">
              <a:buNone/>
            </a:pPr>
            <a:r>
              <a:rPr lang="en-US" dirty="0"/>
              <a:t>		-Labeling: site#, Subject ID#, “draw#”, day since COVID19 test 		</a:t>
            </a:r>
            <a:r>
              <a:rPr lang="en-US" sz="1900" dirty="0"/>
              <a:t>(barcode labels could be premade and distributed to sites, work with 			“sample tracking/storage” group) </a:t>
            </a:r>
          </a:p>
          <a:p>
            <a:pPr marL="0" indent="0">
              <a:buNone/>
            </a:pPr>
            <a:r>
              <a:rPr lang="en-US" dirty="0"/>
              <a:t>		-Store, divide, and ship</a:t>
            </a:r>
            <a:endParaRPr lang="en-US" sz="1800" dirty="0"/>
          </a:p>
        </p:txBody>
      </p:sp>
    </p:spTree>
    <p:extLst>
      <p:ext uri="{BB962C8B-B14F-4D97-AF65-F5344CB8AC3E}">
        <p14:creationId xmlns:p14="http://schemas.microsoft.com/office/powerpoint/2010/main" val="244017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a:bodyPr>
          <a:lstStyle/>
          <a:p>
            <a:r>
              <a:rPr lang="en-US" dirty="0"/>
              <a:t>Virtual Federated Biorepository (LIMS)</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p:txBody>
          <a:bodyPr/>
          <a:lstStyle/>
          <a:p>
            <a:pPr marL="0" indent="0">
              <a:buNone/>
            </a:pPr>
            <a:r>
              <a:rPr lang="en-US" dirty="0"/>
              <a:t>General Principles:</a:t>
            </a:r>
          </a:p>
          <a:p>
            <a:pPr marL="0" indent="0">
              <a:buNone/>
            </a:pPr>
            <a:r>
              <a:rPr lang="en-US" dirty="0"/>
              <a:t>1. Ability for Sample collection at multiple sites.	</a:t>
            </a:r>
          </a:p>
          <a:p>
            <a:pPr lvl="1"/>
            <a:r>
              <a:rPr lang="en-US" dirty="0"/>
              <a:t>Sample accessioning at collection sites</a:t>
            </a:r>
          </a:p>
          <a:p>
            <a:pPr lvl="1"/>
            <a:r>
              <a:rPr lang="en-US" dirty="0"/>
              <a:t>Discarded or project based sample acquisition</a:t>
            </a:r>
          </a:p>
          <a:p>
            <a:pPr lvl="1"/>
            <a:r>
              <a:rPr lang="en-US" dirty="0"/>
              <a:t>Sample collection information and metadata capture </a:t>
            </a:r>
          </a:p>
          <a:p>
            <a:pPr lvl="1"/>
            <a:r>
              <a:rPr lang="en-US" dirty="0"/>
              <a:t>Local temp storage and shipping to long-term storage centers</a:t>
            </a:r>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3526963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lstStyle/>
          <a:p>
            <a:r>
              <a:rPr lang="en-US" dirty="0"/>
              <a:t>Virtual Federated Biorepository (LIMS)</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p:txBody>
          <a:bodyPr/>
          <a:lstStyle/>
          <a:p>
            <a:pPr marL="0" indent="0">
              <a:buNone/>
            </a:pPr>
            <a:r>
              <a:rPr lang="en-US" dirty="0"/>
              <a:t>General Principles (Cont’d):</a:t>
            </a:r>
          </a:p>
          <a:p>
            <a:pPr marL="0" indent="0">
              <a:buNone/>
            </a:pPr>
            <a:r>
              <a:rPr lang="en-US" dirty="0"/>
              <a:t>2. Sample storage at one or more central Biorepositories (as needed).</a:t>
            </a:r>
          </a:p>
          <a:p>
            <a:pPr lvl="1"/>
            <a:r>
              <a:rPr lang="en-US" dirty="0"/>
              <a:t>Expected Sample shipping information</a:t>
            </a:r>
          </a:p>
          <a:p>
            <a:pPr lvl="1"/>
            <a:r>
              <a:rPr lang="en-US" dirty="0"/>
              <a:t>Sample accessioning into central biorepositories</a:t>
            </a:r>
          </a:p>
          <a:p>
            <a:pPr lvl="1"/>
            <a:r>
              <a:rPr lang="en-US" dirty="0"/>
              <a:t>Sample Processing workflow with metadata capture</a:t>
            </a:r>
          </a:p>
          <a:p>
            <a:pPr lvl="1"/>
            <a:r>
              <a:rPr lang="en-US" dirty="0"/>
              <a:t>Storage workflow - Freezer information</a:t>
            </a:r>
          </a:p>
          <a:p>
            <a:pPr lvl="1"/>
            <a:r>
              <a:rPr lang="en-US" dirty="0"/>
              <a:t>Shipping workflow to assay labs, etc.</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789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lstStyle/>
          <a:p>
            <a:r>
              <a:rPr lang="en-US" dirty="0"/>
              <a:t>Virtual Federated Biorepository (LIMS)</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p:txBody>
          <a:bodyPr>
            <a:normAutofit lnSpcReduction="10000"/>
          </a:bodyPr>
          <a:lstStyle/>
          <a:p>
            <a:pPr marL="0" indent="0">
              <a:buNone/>
            </a:pPr>
            <a:r>
              <a:rPr lang="en-US" dirty="0"/>
              <a:t>General Principles (Cont’d):</a:t>
            </a:r>
          </a:p>
          <a:p>
            <a:pPr marL="0" indent="0">
              <a:buNone/>
            </a:pPr>
            <a:r>
              <a:rPr lang="en-US" dirty="0"/>
              <a:t>3. LIMS system</a:t>
            </a:r>
          </a:p>
          <a:p>
            <a:pPr lvl="1"/>
            <a:r>
              <a:rPr lang="en-US" dirty="0"/>
              <a:t>Role based tiered access controls (you see what your role needs to see)</a:t>
            </a:r>
          </a:p>
          <a:p>
            <a:pPr lvl="1"/>
            <a:r>
              <a:rPr lang="en-US" dirty="0"/>
              <a:t>Each site/labs have independent access to system to perform their role/action in the sample custody chain</a:t>
            </a:r>
          </a:p>
          <a:p>
            <a:pPr lvl="1"/>
            <a:r>
              <a:rPr lang="en-US" dirty="0"/>
              <a:t>Centralized administration for operationalization of harmonized processes and SOPs</a:t>
            </a:r>
          </a:p>
          <a:p>
            <a:pPr lvl="1"/>
            <a:r>
              <a:rPr lang="en-US" dirty="0"/>
              <a:t>Honest Broker System for governance/permission based integration of sample to other data (clinical/molecular/health)</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989983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lstStyle/>
          <a:p>
            <a:r>
              <a:rPr lang="en-US" dirty="0"/>
              <a:t>Virtual Federated Biorepository (LIMS)</a:t>
            </a:r>
          </a:p>
        </p:txBody>
      </p:sp>
      <p:pic>
        <p:nvPicPr>
          <p:cNvPr id="6" name="Picture 5">
            <a:extLst>
              <a:ext uri="{FF2B5EF4-FFF2-40B4-BE49-F238E27FC236}">
                <a16:creationId xmlns:a16="http://schemas.microsoft.com/office/drawing/2014/main" id="{CD49DE1C-2605-4F05-956D-68D963367061}"/>
              </a:ext>
            </a:extLst>
          </p:cNvPr>
          <p:cNvPicPr>
            <a:picLocks noChangeAspect="1"/>
          </p:cNvPicPr>
          <p:nvPr/>
        </p:nvPicPr>
        <p:blipFill rotWithShape="1">
          <a:blip r:embed="rId3"/>
          <a:srcRect t="48868"/>
          <a:stretch/>
        </p:blipFill>
        <p:spPr>
          <a:xfrm>
            <a:off x="0" y="2294967"/>
            <a:ext cx="9107814" cy="3171956"/>
          </a:xfrm>
          <a:prstGeom prst="rect">
            <a:avLst/>
          </a:prstGeom>
        </p:spPr>
      </p:pic>
      <p:sp>
        <p:nvSpPr>
          <p:cNvPr id="8" name="Content Placeholder 2">
            <a:extLst>
              <a:ext uri="{FF2B5EF4-FFF2-40B4-BE49-F238E27FC236}">
                <a16:creationId xmlns:a16="http://schemas.microsoft.com/office/drawing/2014/main" id="{30D2385C-3078-406B-8A27-69F82BFCFDDE}"/>
              </a:ext>
            </a:extLst>
          </p:cNvPr>
          <p:cNvSpPr>
            <a:spLocks noGrp="1"/>
          </p:cNvSpPr>
          <p:nvPr>
            <p:ph idx="1"/>
          </p:nvPr>
        </p:nvSpPr>
        <p:spPr>
          <a:xfrm>
            <a:off x="457200" y="1466244"/>
            <a:ext cx="8229600" cy="930115"/>
          </a:xfrm>
        </p:spPr>
        <p:txBody>
          <a:bodyPr/>
          <a:lstStyle/>
          <a:p>
            <a:pPr marL="0" indent="0">
              <a:buNone/>
            </a:pPr>
            <a:r>
              <a:rPr lang="en-US" dirty="0"/>
              <a:t>Capturing Transactional history of the Sample</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397867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24B0-BE99-4D22-84C5-F0D876612ED7}"/>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2749D93A-9CAB-4CF7-95F8-287A54F62D15}"/>
              </a:ext>
            </a:extLst>
          </p:cNvPr>
          <p:cNvSpPr>
            <a:spLocks noGrp="1"/>
          </p:cNvSpPr>
          <p:nvPr>
            <p:ph idx="1"/>
          </p:nvPr>
        </p:nvSpPr>
        <p:spPr>
          <a:xfrm>
            <a:off x="457200" y="1355464"/>
            <a:ext cx="8229600" cy="4511499"/>
          </a:xfrm>
        </p:spPr>
        <p:txBody>
          <a:bodyPr>
            <a:normAutofit fontScale="77500" lnSpcReduction="20000"/>
          </a:bodyPr>
          <a:lstStyle/>
          <a:p>
            <a:r>
              <a:rPr lang="en-US" dirty="0"/>
              <a:t>The VA COVID-19 Biorepository system is early in its planning stages</a:t>
            </a:r>
          </a:p>
          <a:p>
            <a:r>
              <a:rPr lang="en-US" dirty="0"/>
              <a:t>The Working Group is proposing a means to collect current remnant/remainder clinical specimen for future validation and testing</a:t>
            </a:r>
          </a:p>
          <a:p>
            <a:r>
              <a:rPr lang="en-US" dirty="0"/>
              <a:t>The Working Group is proposing a second broader protocol for sample collection for research (both remnant/remainder samples and samples specific for research protocols)</a:t>
            </a:r>
          </a:p>
          <a:p>
            <a:r>
              <a:rPr lang="en-US" dirty="0"/>
              <a:t>The Biorepository system would be a </a:t>
            </a:r>
          </a:p>
          <a:p>
            <a:pPr lvl="1"/>
            <a:r>
              <a:rPr lang="en-US" dirty="0"/>
              <a:t>comprehensive repository of COVID-19 and other emerging infectious diseases specimens and associated data available for research studies in order to advance scientific understanding of this disease and further diagnostic, therapeutic and prevention strategies for immediate deployment in clinical environments.</a:t>
            </a:r>
          </a:p>
          <a:p>
            <a:pPr lvl="1"/>
            <a:r>
              <a:rPr lang="en-US" dirty="0"/>
              <a:t>model repository for other diseases and conditions affecting veterans.</a:t>
            </a:r>
          </a:p>
          <a:p>
            <a:pPr lvl="1"/>
            <a:r>
              <a:rPr lang="en-US" dirty="0"/>
              <a:t>way to enhance collaboration with external partners focused on COVID-19 and other emerging infectious diseases research.</a:t>
            </a:r>
          </a:p>
          <a:p>
            <a:pPr lvl="1"/>
            <a:r>
              <a:rPr lang="en-US" dirty="0"/>
              <a:t>Mechanism to harmonize specimen and data collection procedures across clinical sites.</a:t>
            </a:r>
          </a:p>
        </p:txBody>
      </p:sp>
    </p:spTree>
    <p:extLst>
      <p:ext uri="{BB962C8B-B14F-4D97-AF65-F5344CB8AC3E}">
        <p14:creationId xmlns:p14="http://schemas.microsoft.com/office/powerpoint/2010/main" val="200337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E1AB-7316-41C1-A419-92F693116F58}"/>
              </a:ext>
            </a:extLst>
          </p:cNvPr>
          <p:cNvSpPr>
            <a:spLocks noGrp="1"/>
          </p:cNvSpPr>
          <p:nvPr>
            <p:ph type="title"/>
          </p:nvPr>
        </p:nvSpPr>
        <p:spPr/>
        <p:txBody>
          <a:bodyPr/>
          <a:lstStyle/>
          <a:p>
            <a:r>
              <a:rPr lang="en-US" dirty="0"/>
              <a:t>Charge</a:t>
            </a:r>
          </a:p>
        </p:txBody>
      </p:sp>
      <p:sp>
        <p:nvSpPr>
          <p:cNvPr id="3" name="Content Placeholder 2">
            <a:extLst>
              <a:ext uri="{FF2B5EF4-FFF2-40B4-BE49-F238E27FC236}">
                <a16:creationId xmlns:a16="http://schemas.microsoft.com/office/drawing/2014/main" id="{AF7AFC9F-CB9C-4675-B828-473B2B1074E3}"/>
              </a:ext>
            </a:extLst>
          </p:cNvPr>
          <p:cNvSpPr>
            <a:spLocks noGrp="1"/>
          </p:cNvSpPr>
          <p:nvPr>
            <p:ph idx="1"/>
          </p:nvPr>
        </p:nvSpPr>
        <p:spPr>
          <a:xfrm>
            <a:off x="457200" y="1375972"/>
            <a:ext cx="8229600" cy="4695388"/>
          </a:xfrm>
        </p:spPr>
        <p:txBody>
          <a:bodyPr>
            <a:normAutofit fontScale="70000" lnSpcReduction="20000"/>
          </a:bodyPr>
          <a:lstStyle/>
          <a:p>
            <a:pPr marL="0" indent="0">
              <a:buNone/>
            </a:pPr>
            <a:r>
              <a:rPr lang="en-US" dirty="0"/>
              <a:t>The charge of this working group is to develop an overall plan for biospecimen banking at VAMCs to be presented to the Chief Research and Development Officer. The plan should include recommendations on:</a:t>
            </a:r>
          </a:p>
          <a:p>
            <a:pPr marL="0" indent="0">
              <a:buNone/>
            </a:pPr>
            <a:endParaRPr lang="en-US" dirty="0"/>
          </a:p>
          <a:p>
            <a:pPr lvl="1"/>
            <a:r>
              <a:rPr lang="en-US" dirty="0"/>
              <a:t>participating in on-going national biospecimen collections and collaborations</a:t>
            </a:r>
          </a:p>
          <a:p>
            <a:pPr lvl="1"/>
            <a:r>
              <a:rPr lang="en-US" dirty="0"/>
              <a:t>development of VA biospecimen collection(s)</a:t>
            </a:r>
          </a:p>
          <a:p>
            <a:pPr lvl="1"/>
            <a:r>
              <a:rPr lang="en-US" dirty="0"/>
              <a:t>governing policies and procedures for VA samples </a:t>
            </a:r>
          </a:p>
          <a:p>
            <a:pPr lvl="2"/>
            <a:r>
              <a:rPr lang="en-US" dirty="0"/>
              <a:t>ethical considerations</a:t>
            </a:r>
          </a:p>
          <a:p>
            <a:pPr lvl="2"/>
            <a:r>
              <a:rPr lang="en-US" dirty="0"/>
              <a:t>collection of biospecimens</a:t>
            </a:r>
          </a:p>
          <a:p>
            <a:pPr lvl="2"/>
            <a:r>
              <a:rPr lang="en-US" dirty="0"/>
              <a:t>type of biospecimens collected</a:t>
            </a:r>
          </a:p>
          <a:p>
            <a:pPr lvl="2"/>
            <a:r>
              <a:rPr lang="en-US" dirty="0"/>
              <a:t>local versus central storage</a:t>
            </a:r>
          </a:p>
          <a:p>
            <a:pPr lvl="1"/>
            <a:r>
              <a:rPr lang="en-US" dirty="0"/>
              <a:t>use of samples</a:t>
            </a:r>
          </a:p>
          <a:p>
            <a:pPr lvl="2"/>
            <a:r>
              <a:rPr lang="en-US" dirty="0"/>
              <a:t>cooperation and coordination across investigator participants</a:t>
            </a:r>
          </a:p>
          <a:p>
            <a:pPr lvl="2"/>
            <a:r>
              <a:rPr lang="en-US" dirty="0"/>
              <a:t>availability for research collaborations with VA and non- VA investigators</a:t>
            </a:r>
          </a:p>
          <a:p>
            <a:pPr lvl="1"/>
            <a:r>
              <a:rPr lang="en-US" dirty="0"/>
              <a:t>development of an executive oversight committee </a:t>
            </a:r>
          </a:p>
          <a:p>
            <a:pPr lvl="1"/>
            <a:endParaRPr lang="en-US" dirty="0"/>
          </a:p>
          <a:p>
            <a:endParaRPr lang="en-US" dirty="0"/>
          </a:p>
        </p:txBody>
      </p:sp>
    </p:spTree>
    <p:extLst>
      <p:ext uri="{BB962C8B-B14F-4D97-AF65-F5344CB8AC3E}">
        <p14:creationId xmlns:p14="http://schemas.microsoft.com/office/powerpoint/2010/main" val="235780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lstStyle/>
          <a:p>
            <a:r>
              <a:rPr lang="en-US" dirty="0"/>
              <a:t>Biorepository Input Needed</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a:xfrm>
            <a:off x="457200" y="1300163"/>
            <a:ext cx="8229600" cy="5029199"/>
          </a:xfrm>
        </p:spPr>
        <p:txBody>
          <a:bodyPr>
            <a:normAutofit/>
          </a:bodyPr>
          <a:lstStyle/>
          <a:p>
            <a:r>
              <a:rPr lang="en-US" dirty="0"/>
              <a:t>Would the Biorepository Network as presented be an asset to you and other VA researchers?</a:t>
            </a:r>
          </a:p>
          <a:p>
            <a:pPr lvl="1"/>
            <a:r>
              <a:rPr lang="en-US" dirty="0"/>
              <a:t>If not, what is missing?</a:t>
            </a:r>
          </a:p>
          <a:p>
            <a:pPr marL="0" indent="0">
              <a:buNone/>
            </a:pPr>
            <a:endParaRPr lang="en-US" dirty="0"/>
          </a:p>
          <a:p>
            <a:r>
              <a:rPr lang="en-US" dirty="0"/>
              <a:t>Do the two protocols meet your needs?</a:t>
            </a:r>
          </a:p>
          <a:p>
            <a:pPr lvl="1"/>
            <a:r>
              <a:rPr lang="en-US" dirty="0"/>
              <a:t>If not, what is missing?</a:t>
            </a:r>
          </a:p>
          <a:p>
            <a:pPr marL="0" indent="0">
              <a:buNone/>
            </a:pPr>
            <a:endParaRPr lang="en-US" dirty="0"/>
          </a:p>
          <a:p>
            <a:r>
              <a:rPr lang="en-US" dirty="0"/>
              <a:t>To comment, please email:</a:t>
            </a:r>
          </a:p>
          <a:p>
            <a:pPr lvl="1"/>
            <a:r>
              <a:rPr lang="en-US" dirty="0">
                <a:hlinkClick r:id="rId3"/>
              </a:rPr>
              <a:t>ORDCOVID19@va.gov</a:t>
            </a:r>
            <a:r>
              <a:rPr lang="en-US" dirty="0"/>
              <a:t> with ‘Specimen Collection’ in subject line</a:t>
            </a:r>
          </a:p>
          <a:p>
            <a:pPr marL="457200" lvl="1"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96274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6979-F355-46D1-A539-459DA9767876}"/>
              </a:ext>
            </a:extLst>
          </p:cNvPr>
          <p:cNvSpPr>
            <a:spLocks noGrp="1"/>
          </p:cNvSpPr>
          <p:nvPr>
            <p:ph type="title"/>
          </p:nvPr>
        </p:nvSpPr>
        <p:spPr/>
        <p:txBody>
          <a:bodyPr/>
          <a:lstStyle/>
          <a:p>
            <a:r>
              <a:rPr lang="en-US" dirty="0"/>
              <a:t>THANK YOU AND QUESTIONS</a:t>
            </a:r>
          </a:p>
        </p:txBody>
      </p:sp>
      <p:pic>
        <p:nvPicPr>
          <p:cNvPr id="5" name="Content Placeholder 4">
            <a:extLst>
              <a:ext uri="{FF2B5EF4-FFF2-40B4-BE49-F238E27FC236}">
                <a16:creationId xmlns:a16="http://schemas.microsoft.com/office/drawing/2014/main" id="{6CFA426F-EEB5-467A-AB6A-CD704162C8E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56036" y="1676400"/>
            <a:ext cx="4231927" cy="4191000"/>
          </a:xfrm>
        </p:spPr>
      </p:pic>
    </p:spTree>
    <p:extLst>
      <p:ext uri="{BB962C8B-B14F-4D97-AF65-F5344CB8AC3E}">
        <p14:creationId xmlns:p14="http://schemas.microsoft.com/office/powerpoint/2010/main" val="2122642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5E4B-D707-49DF-AF9A-828B91C9D482}"/>
              </a:ext>
            </a:extLst>
          </p:cNvPr>
          <p:cNvSpPr>
            <a:spLocks noGrp="1"/>
          </p:cNvSpPr>
          <p:nvPr>
            <p:ph type="title"/>
          </p:nvPr>
        </p:nvSpPr>
        <p:spPr/>
        <p:txBody>
          <a:bodyPr>
            <a:normAutofit/>
          </a:bodyPr>
          <a:lstStyle/>
          <a:p>
            <a:r>
              <a:rPr lang="en-US" sz="2800" b="1" dirty="0">
                <a:latin typeface="Calibri" panose="020F0502020204030204" pitchFamily="34" charset="0"/>
                <a:cs typeface="Calibri" panose="020F0502020204030204" pitchFamily="34" charset="0"/>
              </a:rPr>
              <a:t>AVAILABILITY OF RECORDING</a:t>
            </a:r>
          </a:p>
        </p:txBody>
      </p:sp>
      <p:sp>
        <p:nvSpPr>
          <p:cNvPr id="3" name="Rectangle 2">
            <a:extLst>
              <a:ext uri="{FF2B5EF4-FFF2-40B4-BE49-F238E27FC236}">
                <a16:creationId xmlns:a16="http://schemas.microsoft.com/office/drawing/2014/main" id="{E2BE85E4-EDB2-403E-8EA3-2AE902E4DA5B}"/>
              </a:ext>
            </a:extLst>
          </p:cNvPr>
          <p:cNvSpPr/>
          <p:nvPr/>
        </p:nvSpPr>
        <p:spPr>
          <a:xfrm>
            <a:off x="284480" y="1554480"/>
            <a:ext cx="8615680" cy="2677656"/>
          </a:xfrm>
          <a:prstGeom prst="rect">
            <a:avLst/>
          </a:prstGeom>
        </p:spPr>
        <p:txBody>
          <a:bodyPr wrap="square">
            <a:spAutoFit/>
          </a:bodyPr>
          <a:lstStyle/>
          <a:p>
            <a:r>
              <a:rPr lang="en-US" sz="2800" dirty="0"/>
              <a:t>A recording of this session </a:t>
            </a:r>
            <a:r>
              <a:rPr lang="en-US" sz="2800"/>
              <a:t>and any </a:t>
            </a:r>
            <a:r>
              <a:rPr lang="en-US" sz="2800" dirty="0"/>
              <a:t>associated handouts will be available on ORPP&amp;E’s Education and Training website approximately one </a:t>
            </a:r>
            <a:r>
              <a:rPr lang="en-US" sz="2800"/>
              <a:t>week post-webinar.</a:t>
            </a:r>
          </a:p>
          <a:p>
            <a:r>
              <a:rPr lang="en-US" sz="2800" dirty="0"/>
              <a:t> </a:t>
            </a:r>
            <a:r>
              <a:rPr lang="en-US" sz="2800" dirty="0">
                <a:hlinkClick r:id="rId3"/>
              </a:rPr>
              <a:t>https://www.research.va.gov/programs/orppe/education/webinars/archives.cfm</a:t>
            </a:r>
            <a:endParaRPr lang="en-US" sz="2800" dirty="0"/>
          </a:p>
        </p:txBody>
      </p:sp>
    </p:spTree>
    <p:extLst>
      <p:ext uri="{BB962C8B-B14F-4D97-AF65-F5344CB8AC3E}">
        <p14:creationId xmlns:p14="http://schemas.microsoft.com/office/powerpoint/2010/main" val="256048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5EE8F9-50C1-40C2-B577-858227F800B7}"/>
              </a:ext>
            </a:extLst>
          </p:cNvPr>
          <p:cNvSpPr>
            <a:spLocks noGrp="1"/>
          </p:cNvSpPr>
          <p:nvPr>
            <p:ph type="title"/>
          </p:nvPr>
        </p:nvSpPr>
        <p:spPr/>
        <p:txBody>
          <a:bodyPr/>
          <a:lstStyle/>
          <a:p>
            <a:r>
              <a:rPr lang="en-US" dirty="0"/>
              <a:t>Working Group Members</a:t>
            </a:r>
          </a:p>
        </p:txBody>
      </p:sp>
      <p:sp>
        <p:nvSpPr>
          <p:cNvPr id="7" name="Content Placeholder 6">
            <a:extLst>
              <a:ext uri="{FF2B5EF4-FFF2-40B4-BE49-F238E27FC236}">
                <a16:creationId xmlns:a16="http://schemas.microsoft.com/office/drawing/2014/main" id="{BFEC10DD-62C7-4BB3-B2B7-F8D66451ABF1}"/>
              </a:ext>
            </a:extLst>
          </p:cNvPr>
          <p:cNvSpPr>
            <a:spLocks noGrp="1"/>
          </p:cNvSpPr>
          <p:nvPr>
            <p:ph sz="half" idx="2"/>
          </p:nvPr>
        </p:nvSpPr>
        <p:spPr>
          <a:xfrm>
            <a:off x="4572000" y="1413640"/>
            <a:ext cx="4038600" cy="4202841"/>
          </a:xfrm>
        </p:spPr>
        <p:txBody>
          <a:bodyPr>
            <a:normAutofit fontScale="92500" lnSpcReduction="10000"/>
          </a:bodyPr>
          <a:lstStyle/>
          <a:p>
            <a:r>
              <a:rPr lang="en-US" i="1" dirty="0"/>
              <a:t>Carey Shive, PhD; </a:t>
            </a:r>
            <a:r>
              <a:rPr lang="en-US" dirty="0"/>
              <a:t>Louis Stokes Cleveland VA Medical Center</a:t>
            </a:r>
          </a:p>
          <a:p>
            <a:r>
              <a:rPr lang="en-US" i="1" dirty="0"/>
              <a:t>Peruvemba Sriram, MD; </a:t>
            </a:r>
            <a:r>
              <a:rPr lang="en-US" dirty="0"/>
              <a:t>Malcom Randall VA Medical Center </a:t>
            </a:r>
          </a:p>
          <a:p>
            <a:r>
              <a:rPr lang="en-US" i="1" dirty="0"/>
              <a:t>Jason Wertheim, MD, PhD; </a:t>
            </a:r>
            <a:r>
              <a:rPr lang="en-US" dirty="0"/>
              <a:t>Southern Arizona VA Healthcare System </a:t>
            </a:r>
          </a:p>
          <a:p>
            <a:r>
              <a:rPr lang="en-US" i="1" dirty="0"/>
              <a:t>Mark Zimering, MD; </a:t>
            </a:r>
            <a:r>
              <a:rPr lang="en-US" dirty="0"/>
              <a:t>VA New Jersey Health Care System</a:t>
            </a:r>
          </a:p>
          <a:p>
            <a:endParaRPr lang="en-US" dirty="0"/>
          </a:p>
          <a:p>
            <a:pPr marL="0" indent="0">
              <a:buNone/>
            </a:pPr>
            <a:r>
              <a:rPr lang="en-US" b="1" dirty="0"/>
              <a:t>VA-ORD</a:t>
            </a:r>
          </a:p>
          <a:p>
            <a:r>
              <a:rPr lang="en-US" dirty="0"/>
              <a:t>Jane Battles, PhD </a:t>
            </a:r>
          </a:p>
          <a:p>
            <a:r>
              <a:rPr lang="en-US" dirty="0"/>
              <a:t>Pauline Cilladi-Rehrer</a:t>
            </a:r>
          </a:p>
          <a:p>
            <a:r>
              <a:rPr lang="en-US" dirty="0"/>
              <a:t>Christopher </a:t>
            </a:r>
            <a:r>
              <a:rPr lang="en-US" dirty="0" err="1"/>
              <a:t>Bever</a:t>
            </a:r>
            <a:r>
              <a:rPr lang="en-US" dirty="0"/>
              <a:t>, MD, MBA</a:t>
            </a:r>
          </a:p>
          <a:p>
            <a:r>
              <a:rPr lang="en-US" dirty="0"/>
              <a:t>Vicky Davey, PhD, MPH</a:t>
            </a:r>
          </a:p>
          <a:p>
            <a:r>
              <a:rPr lang="en-US" dirty="0"/>
              <a:t>Holly Krull, PhD</a:t>
            </a:r>
          </a:p>
          <a:p>
            <a:r>
              <a:rPr lang="en-US" dirty="0"/>
              <a:t>Ron Przygodzki, MD</a:t>
            </a:r>
          </a:p>
          <a:p>
            <a:pPr marL="0" indent="0">
              <a:buNone/>
            </a:pPr>
            <a:endParaRPr lang="en-US" dirty="0"/>
          </a:p>
        </p:txBody>
      </p:sp>
      <p:sp>
        <p:nvSpPr>
          <p:cNvPr id="9" name="Content Placeholder 8">
            <a:extLst>
              <a:ext uri="{FF2B5EF4-FFF2-40B4-BE49-F238E27FC236}">
                <a16:creationId xmlns:a16="http://schemas.microsoft.com/office/drawing/2014/main" id="{B30949D7-50D8-452A-B321-B37B2AF8067B}"/>
              </a:ext>
            </a:extLst>
          </p:cNvPr>
          <p:cNvSpPr>
            <a:spLocks noGrp="1"/>
          </p:cNvSpPr>
          <p:nvPr>
            <p:ph sz="half" idx="1"/>
          </p:nvPr>
        </p:nvSpPr>
        <p:spPr>
          <a:xfrm>
            <a:off x="457200" y="1413640"/>
            <a:ext cx="4038600" cy="4202841"/>
          </a:xfrm>
        </p:spPr>
        <p:txBody>
          <a:bodyPr>
            <a:normAutofit fontScale="92500" lnSpcReduction="10000"/>
          </a:bodyPr>
          <a:lstStyle/>
          <a:p>
            <a:r>
              <a:rPr lang="en-US" i="1" dirty="0"/>
              <a:t>Jeffrey Curtis, MD; </a:t>
            </a:r>
            <a:r>
              <a:rPr lang="en-US" dirty="0"/>
              <a:t>VA Ann Arbor Healthcare System</a:t>
            </a:r>
          </a:p>
          <a:p>
            <a:r>
              <a:rPr lang="en-US" dirty="0"/>
              <a:t> </a:t>
            </a:r>
            <a:r>
              <a:rPr lang="en-US" i="1" dirty="0"/>
              <a:t>Richard Dennis, PhD; </a:t>
            </a:r>
            <a:r>
              <a:rPr lang="en-US" dirty="0"/>
              <a:t>John L McClellan VA Medical Center</a:t>
            </a:r>
          </a:p>
          <a:p>
            <a:r>
              <a:rPr lang="en-US" i="1" dirty="0"/>
              <a:t>Abhinav Diwan, MD; </a:t>
            </a:r>
            <a:r>
              <a:rPr lang="en-US" dirty="0"/>
              <a:t>VA St. Louis Healthcare System</a:t>
            </a:r>
          </a:p>
          <a:p>
            <a:r>
              <a:rPr lang="en-US" dirty="0"/>
              <a:t> </a:t>
            </a:r>
            <a:r>
              <a:rPr lang="en-US" i="1" dirty="0"/>
              <a:t>John Harley, MD, PhD; </a:t>
            </a:r>
            <a:r>
              <a:rPr lang="en-US" dirty="0"/>
              <a:t>Cincinnati VA Medical Center </a:t>
            </a:r>
          </a:p>
          <a:p>
            <a:r>
              <a:rPr lang="en-US" i="1" dirty="0"/>
              <a:t>Stuart Isaacs, MD; </a:t>
            </a:r>
            <a:r>
              <a:rPr lang="en-US" dirty="0"/>
              <a:t>Corporal Michael J. </a:t>
            </a:r>
            <a:r>
              <a:rPr lang="en-US" dirty="0" err="1"/>
              <a:t>Crescenz</a:t>
            </a:r>
            <a:r>
              <a:rPr lang="en-US" dirty="0"/>
              <a:t> VAMC</a:t>
            </a:r>
          </a:p>
          <a:p>
            <a:r>
              <a:rPr lang="en-US" i="1" dirty="0"/>
              <a:t>Vincent Marconi, MD; </a:t>
            </a:r>
            <a:r>
              <a:rPr lang="en-US" dirty="0"/>
              <a:t>Atlanta VA Medical Center </a:t>
            </a:r>
          </a:p>
          <a:p>
            <a:r>
              <a:rPr lang="en-US" i="1" dirty="0" err="1"/>
              <a:t>Shyam</a:t>
            </a:r>
            <a:r>
              <a:rPr lang="en-US" i="1" dirty="0"/>
              <a:t> (Sam) Mohapatra, PHD, MBA; James A Haley VA Hospital</a:t>
            </a:r>
            <a:endParaRPr lang="en-US" dirty="0"/>
          </a:p>
          <a:p>
            <a:r>
              <a:rPr lang="en-US" i="1" dirty="0"/>
              <a:t>Emerson Padiernos, ANP-BC, CRNP; </a:t>
            </a:r>
            <a:r>
              <a:rPr lang="en-US" dirty="0"/>
              <a:t>Boise VA Medical Center</a:t>
            </a:r>
          </a:p>
          <a:p>
            <a:r>
              <a:rPr lang="en-US" i="1" dirty="0" err="1"/>
              <a:t>Saiju</a:t>
            </a:r>
            <a:r>
              <a:rPr lang="en-US" i="1" dirty="0"/>
              <a:t> </a:t>
            </a:r>
            <a:r>
              <a:rPr lang="en-US" i="1" dirty="0" err="1"/>
              <a:t>Pyarajan</a:t>
            </a:r>
            <a:r>
              <a:rPr lang="en-US" i="1" dirty="0"/>
              <a:t>, PhD; </a:t>
            </a:r>
            <a:r>
              <a:rPr lang="en-US" dirty="0"/>
              <a:t>VA Boston Health Care System</a:t>
            </a:r>
          </a:p>
          <a:p>
            <a:endParaRPr lang="en-US" dirty="0"/>
          </a:p>
        </p:txBody>
      </p:sp>
    </p:spTree>
    <p:extLst>
      <p:ext uri="{BB962C8B-B14F-4D97-AF65-F5344CB8AC3E}">
        <p14:creationId xmlns:p14="http://schemas.microsoft.com/office/powerpoint/2010/main" val="3449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a:bodyPr>
          <a:lstStyle/>
          <a:p>
            <a:r>
              <a:rPr lang="en-US" dirty="0"/>
              <a:t>Key Characteristics of the Biorepository System</a:t>
            </a:r>
          </a:p>
        </p:txBody>
      </p:sp>
      <p:sp>
        <p:nvSpPr>
          <p:cNvPr id="3" name="Content Placeholder 2">
            <a:extLst>
              <a:ext uri="{FF2B5EF4-FFF2-40B4-BE49-F238E27FC236}">
                <a16:creationId xmlns:a16="http://schemas.microsoft.com/office/drawing/2014/main" id="{FC79E2C9-B5E8-416D-A6A8-55AE61F6EB2A}"/>
              </a:ext>
            </a:extLst>
          </p:cNvPr>
          <p:cNvSpPr>
            <a:spLocks noGrp="1"/>
          </p:cNvSpPr>
          <p:nvPr>
            <p:ph idx="1"/>
          </p:nvPr>
        </p:nvSpPr>
        <p:spPr/>
        <p:txBody>
          <a:bodyPr/>
          <a:lstStyle/>
          <a:p>
            <a:r>
              <a:rPr lang="en-US" dirty="0"/>
              <a:t>Vision and Purpose</a:t>
            </a:r>
          </a:p>
          <a:p>
            <a:r>
              <a:rPr lang="en-US" dirty="0"/>
              <a:t>Guiding Principles</a:t>
            </a:r>
          </a:p>
          <a:p>
            <a:r>
              <a:rPr lang="en-US" dirty="0"/>
              <a:t>Priorities and Values</a:t>
            </a:r>
          </a:p>
          <a:p>
            <a:r>
              <a:rPr lang="en-US" dirty="0"/>
              <a:t>Establishment and Oversight</a:t>
            </a:r>
          </a:p>
        </p:txBody>
      </p:sp>
    </p:spTree>
    <p:extLst>
      <p:ext uri="{BB962C8B-B14F-4D97-AF65-F5344CB8AC3E}">
        <p14:creationId xmlns:p14="http://schemas.microsoft.com/office/powerpoint/2010/main" val="3340588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a:bodyPr>
          <a:lstStyle/>
          <a:p>
            <a:r>
              <a:rPr lang="en-US" dirty="0"/>
              <a:t>Vision and Purpose</a:t>
            </a:r>
          </a:p>
        </p:txBody>
      </p:sp>
      <p:graphicFrame>
        <p:nvGraphicFramePr>
          <p:cNvPr id="4" name="Diagram 3"/>
          <p:cNvGraphicFramePr/>
          <p:nvPr/>
        </p:nvGraphicFramePr>
        <p:xfrm>
          <a:off x="0" y="1132114"/>
          <a:ext cx="9144000" cy="5021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307475" y="3599544"/>
            <a:ext cx="755335" cy="369332"/>
          </a:xfrm>
          <a:prstGeom prst="rect">
            <a:avLst/>
          </a:prstGeom>
        </p:spPr>
        <p:txBody>
          <a:bodyPr wrap="none">
            <a:spAutoFit/>
          </a:bodyPr>
          <a:lstStyle/>
          <a:p>
            <a:r>
              <a:rPr lang="en-US" i="1" dirty="0">
                <a:effectLst>
                  <a:outerShdw blurRad="38100" dist="38100" dir="2700000" algn="tl">
                    <a:srgbClr val="000000">
                      <a:alpha val="43137"/>
                    </a:srgbClr>
                  </a:outerShdw>
                </a:effectLst>
              </a:rPr>
              <a:t>Vision</a:t>
            </a:r>
          </a:p>
        </p:txBody>
      </p:sp>
      <p:sp>
        <p:nvSpPr>
          <p:cNvPr id="7" name="Rectangle 6"/>
          <p:cNvSpPr/>
          <p:nvPr/>
        </p:nvSpPr>
        <p:spPr>
          <a:xfrm>
            <a:off x="1327761" y="4695373"/>
            <a:ext cx="938077" cy="369332"/>
          </a:xfrm>
          <a:prstGeom prst="rect">
            <a:avLst/>
          </a:prstGeom>
        </p:spPr>
        <p:txBody>
          <a:bodyPr wrap="none">
            <a:spAutoFit/>
          </a:bodyPr>
          <a:lstStyle/>
          <a:p>
            <a:r>
              <a:rPr lang="en-US" i="1" dirty="0">
                <a:effectLst>
                  <a:outerShdw blurRad="38100" dist="38100" dir="2700000" algn="tl">
                    <a:srgbClr val="000000">
                      <a:alpha val="43137"/>
                    </a:srgbClr>
                  </a:outerShdw>
                </a:effectLst>
              </a:rPr>
              <a:t>Purpose</a:t>
            </a:r>
          </a:p>
        </p:txBody>
      </p:sp>
      <p:sp>
        <p:nvSpPr>
          <p:cNvPr id="8" name="Rectangle 7"/>
          <p:cNvSpPr/>
          <p:nvPr/>
        </p:nvSpPr>
        <p:spPr>
          <a:xfrm>
            <a:off x="389684" y="5809423"/>
            <a:ext cx="710451" cy="369332"/>
          </a:xfrm>
          <a:prstGeom prst="rect">
            <a:avLst/>
          </a:prstGeom>
        </p:spPr>
        <p:txBody>
          <a:bodyPr wrap="none">
            <a:spAutoFit/>
          </a:bodyPr>
          <a:lstStyle/>
          <a:p>
            <a:r>
              <a:rPr lang="en-US" i="1" dirty="0">
                <a:effectLst>
                  <a:outerShdw blurRad="38100" dist="38100" dir="2700000" algn="tl">
                    <a:srgbClr val="000000">
                      <a:alpha val="43137"/>
                    </a:srgbClr>
                  </a:outerShdw>
                </a:effectLst>
              </a:rPr>
              <a:t>Goals</a:t>
            </a:r>
          </a:p>
        </p:txBody>
      </p:sp>
    </p:spTree>
    <p:extLst>
      <p:ext uri="{BB962C8B-B14F-4D97-AF65-F5344CB8AC3E}">
        <p14:creationId xmlns:p14="http://schemas.microsoft.com/office/powerpoint/2010/main" val="383545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a:bodyPr>
          <a:lstStyle/>
          <a:p>
            <a:r>
              <a:rPr lang="en-US" dirty="0"/>
              <a:t>Guiding Principles</a:t>
            </a:r>
          </a:p>
        </p:txBody>
      </p:sp>
      <p:graphicFrame>
        <p:nvGraphicFramePr>
          <p:cNvPr id="4" name="Diagram 3"/>
          <p:cNvGraphicFramePr/>
          <p:nvPr/>
        </p:nvGraphicFramePr>
        <p:xfrm>
          <a:off x="457200" y="1396999"/>
          <a:ext cx="8411029" cy="4553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lood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2661" y="1524001"/>
            <a:ext cx="890814" cy="8908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stretch>
            <a:fillRect/>
          </a:stretch>
        </p:blipFill>
        <p:spPr>
          <a:xfrm>
            <a:off x="1455510" y="2614389"/>
            <a:ext cx="1006021" cy="1006021"/>
          </a:xfrm>
          <a:prstGeom prst="rect">
            <a:avLst/>
          </a:prstGeom>
        </p:spPr>
      </p:pic>
      <p:pic>
        <p:nvPicPr>
          <p:cNvPr id="9" name="Picture 8"/>
          <p:cNvPicPr>
            <a:picLocks noChangeAspect="1"/>
          </p:cNvPicPr>
          <p:nvPr/>
        </p:nvPicPr>
        <p:blipFill>
          <a:blip r:embed="rId10"/>
          <a:stretch>
            <a:fillRect/>
          </a:stretch>
        </p:blipFill>
        <p:spPr>
          <a:xfrm>
            <a:off x="1423307" y="3695708"/>
            <a:ext cx="1098550" cy="1098550"/>
          </a:xfrm>
          <a:prstGeom prst="rect">
            <a:avLst/>
          </a:prstGeom>
        </p:spPr>
      </p:pic>
      <p:pic>
        <p:nvPicPr>
          <p:cNvPr id="11" name="Picture 10"/>
          <p:cNvPicPr>
            <a:picLocks noChangeAspect="1"/>
          </p:cNvPicPr>
          <p:nvPr/>
        </p:nvPicPr>
        <p:blipFill>
          <a:blip r:embed="rId11"/>
          <a:stretch>
            <a:fillRect/>
          </a:stretch>
        </p:blipFill>
        <p:spPr>
          <a:xfrm>
            <a:off x="1489081" y="4908103"/>
            <a:ext cx="972450" cy="972450"/>
          </a:xfrm>
          <a:prstGeom prst="rect">
            <a:avLst/>
          </a:prstGeom>
        </p:spPr>
      </p:pic>
    </p:spTree>
    <p:extLst>
      <p:ext uri="{BB962C8B-B14F-4D97-AF65-F5344CB8AC3E}">
        <p14:creationId xmlns:p14="http://schemas.microsoft.com/office/powerpoint/2010/main" val="284859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a:bodyPr>
          <a:lstStyle/>
          <a:p>
            <a:r>
              <a:rPr lang="en-US" dirty="0"/>
              <a:t>Priorities and Values</a:t>
            </a:r>
          </a:p>
        </p:txBody>
      </p:sp>
      <p:graphicFrame>
        <p:nvGraphicFramePr>
          <p:cNvPr id="4" name="Diagram 3"/>
          <p:cNvGraphicFramePr/>
          <p:nvPr/>
        </p:nvGraphicFramePr>
        <p:xfrm>
          <a:off x="457200" y="1661577"/>
          <a:ext cx="822959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rotWithShape="1">
          <a:blip r:embed="rId8"/>
          <a:srcRect l="25285" t="7032" r="26957" b="8626"/>
          <a:stretch/>
        </p:blipFill>
        <p:spPr>
          <a:xfrm>
            <a:off x="619600" y="1893805"/>
            <a:ext cx="1402399" cy="1298720"/>
          </a:xfrm>
          <a:prstGeom prst="rect">
            <a:avLst/>
          </a:prstGeom>
        </p:spPr>
      </p:pic>
      <p:pic>
        <p:nvPicPr>
          <p:cNvPr id="9" name="Picture 8"/>
          <p:cNvPicPr>
            <a:picLocks noChangeAspect="1"/>
          </p:cNvPicPr>
          <p:nvPr/>
        </p:nvPicPr>
        <p:blipFill>
          <a:blip r:embed="rId9"/>
          <a:stretch>
            <a:fillRect/>
          </a:stretch>
        </p:blipFill>
        <p:spPr>
          <a:xfrm>
            <a:off x="210964" y="3693577"/>
            <a:ext cx="2219670" cy="2126343"/>
          </a:xfrm>
          <a:prstGeom prst="rect">
            <a:avLst/>
          </a:prstGeom>
        </p:spPr>
      </p:pic>
      <p:sp>
        <p:nvSpPr>
          <p:cNvPr id="10" name="Rectangle 9"/>
          <p:cNvSpPr/>
          <p:nvPr/>
        </p:nvSpPr>
        <p:spPr>
          <a:xfrm>
            <a:off x="3769199" y="5858987"/>
            <a:ext cx="5636057" cy="261610"/>
          </a:xfrm>
          <a:prstGeom prst="rect">
            <a:avLst/>
          </a:prstGeom>
        </p:spPr>
        <p:txBody>
          <a:bodyPr wrap="square">
            <a:spAutoFit/>
          </a:bodyPr>
          <a:lstStyle/>
          <a:p>
            <a:r>
              <a:rPr lang="en-US" sz="1100" dirty="0"/>
              <a:t>*International Compilation of Human Research Standards and Safe Harbor practices</a:t>
            </a:r>
          </a:p>
        </p:txBody>
      </p:sp>
    </p:spTree>
    <p:extLst>
      <p:ext uri="{BB962C8B-B14F-4D97-AF65-F5344CB8AC3E}">
        <p14:creationId xmlns:p14="http://schemas.microsoft.com/office/powerpoint/2010/main" val="397875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558439" y="1127343"/>
            <a:ext cx="3510405" cy="511061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5570965" y="3472295"/>
            <a:ext cx="3510405" cy="275055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61F5EC-7978-4DE1-8B4C-D3F149599248}"/>
              </a:ext>
            </a:extLst>
          </p:cNvPr>
          <p:cNvSpPr>
            <a:spLocks noGrp="1"/>
          </p:cNvSpPr>
          <p:nvPr>
            <p:ph type="title"/>
          </p:nvPr>
        </p:nvSpPr>
        <p:spPr/>
        <p:txBody>
          <a:bodyPr>
            <a:normAutofit/>
          </a:bodyPr>
          <a:lstStyle/>
          <a:p>
            <a:r>
              <a:rPr lang="en-US" dirty="0"/>
              <a:t>Establishment and Oversight: Phases</a:t>
            </a:r>
          </a:p>
        </p:txBody>
      </p:sp>
      <p:pic>
        <p:nvPicPr>
          <p:cNvPr id="6" name="Picture 5">
            <a:extLst>
              <a:ext uri="{FF2B5EF4-FFF2-40B4-BE49-F238E27FC236}">
                <a16:creationId xmlns:a16="http://schemas.microsoft.com/office/drawing/2014/main" id="{1B07AD76-0DA7-4B5B-A07B-22C019C66AD2}"/>
              </a:ext>
            </a:extLst>
          </p:cNvPr>
          <p:cNvPicPr/>
          <p:nvPr/>
        </p:nvPicPr>
        <p:blipFill>
          <a:blip r:embed="rId3" cstate="print">
            <a:alphaModFix amt="5000"/>
            <a:extLst>
              <a:ext uri="{28A0092B-C50C-407E-A947-70E740481C1C}">
                <a14:useLocalDpi xmlns:a14="http://schemas.microsoft.com/office/drawing/2010/main" val="0"/>
              </a:ext>
            </a:extLst>
          </a:blip>
          <a:srcRect/>
          <a:stretch>
            <a:fillRect/>
          </a:stretch>
        </p:blipFill>
        <p:spPr bwMode="auto">
          <a:xfrm>
            <a:off x="396035" y="718300"/>
            <a:ext cx="6823417" cy="6000975"/>
          </a:xfrm>
          <a:prstGeom prst="rect">
            <a:avLst/>
          </a:prstGeom>
          <a:noFill/>
          <a:effectLst>
            <a:innerShdw blurRad="114300">
              <a:prstClr val="black"/>
            </a:innerShdw>
          </a:effectLst>
        </p:spPr>
      </p:pic>
      <p:grpSp>
        <p:nvGrpSpPr>
          <p:cNvPr id="10" name="Group 9"/>
          <p:cNvGrpSpPr/>
          <p:nvPr/>
        </p:nvGrpSpPr>
        <p:grpSpPr>
          <a:xfrm>
            <a:off x="3157" y="1029735"/>
            <a:ext cx="5392444" cy="5049484"/>
            <a:chOff x="4074107" y="1029735"/>
            <a:chExt cx="5392444" cy="5049484"/>
          </a:xfrm>
        </p:grpSpPr>
        <p:pic>
          <p:nvPicPr>
            <p:cNvPr id="7" name="Picture 6">
              <a:extLst>
                <a:ext uri="{FF2B5EF4-FFF2-40B4-BE49-F238E27FC236}">
                  <a16:creationId xmlns:a16="http://schemas.microsoft.com/office/drawing/2014/main" id="{A0ABD6BC-5AC5-4904-AA71-5727BFB0AD7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2995"/>
            <a:stretch/>
          </p:blipFill>
          <p:spPr bwMode="auto">
            <a:xfrm>
              <a:off x="4074107" y="1029735"/>
              <a:ext cx="5392444" cy="1671596"/>
            </a:xfrm>
            <a:prstGeom prst="rect">
              <a:avLst/>
            </a:prstGeom>
            <a:noFill/>
            <a:extLst>
              <a:ext uri="{909E8E84-426E-40DD-AFC4-6F175D3DCCD1}">
                <a14:hiddenFill xmlns:a14="http://schemas.microsoft.com/office/drawing/2010/main">
                  <a:solidFill>
                    <a:srgbClr val="FFFFFF"/>
                  </a:solidFill>
                </a14:hiddenFill>
              </a:ext>
            </a:extLst>
          </p:spPr>
        </p:pic>
        <p:sp>
          <p:nvSpPr>
            <p:cNvPr id="4" name="Trapezoid 3"/>
            <p:cNvSpPr/>
            <p:nvPr/>
          </p:nvSpPr>
          <p:spPr>
            <a:xfrm>
              <a:off x="4759902" y="3486332"/>
              <a:ext cx="4020855" cy="526094"/>
            </a:xfrm>
            <a:prstGeom prst="trapezoid">
              <a:avLst>
                <a:gd name="adj" fmla="val 82143"/>
              </a:avLst>
            </a:prstGeom>
            <a:solidFill>
              <a:srgbClr val="FFC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759902" y="4012426"/>
              <a:ext cx="4020855" cy="764087"/>
            </a:xfrm>
            <a:prstGeom prst="rect">
              <a:avLst/>
            </a:prstGeom>
            <a:solidFill>
              <a:srgbClr val="FFC0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Phase 2: Mixed Virtual Federated and Centralized Model</a:t>
              </a:r>
            </a:p>
          </p:txBody>
        </p:sp>
        <p:sp>
          <p:nvSpPr>
            <p:cNvPr id="14" name="Trapezoid 13"/>
            <p:cNvSpPr/>
            <p:nvPr/>
          </p:nvSpPr>
          <p:spPr>
            <a:xfrm>
              <a:off x="4450385" y="4776513"/>
              <a:ext cx="4614809" cy="538619"/>
            </a:xfrm>
            <a:prstGeom prst="trapezoid">
              <a:avLst>
                <a:gd name="adj" fmla="val 55233"/>
              </a:avLst>
            </a:prstGeom>
            <a:solidFill>
              <a:schemeClr val="tx2">
                <a:lumMod val="40000"/>
                <a:lumOff val="6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450386" y="5315132"/>
              <a:ext cx="4614809" cy="764087"/>
            </a:xfrm>
            <a:prstGeom prst="rect">
              <a:avLst/>
            </a:prstGeom>
            <a:solidFill>
              <a:schemeClr val="tx2">
                <a:lumMod val="40000"/>
                <a:lumOff val="6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Phase 1: Virtual Federated Model</a:t>
              </a:r>
            </a:p>
          </p:txBody>
        </p:sp>
        <p:sp>
          <p:nvSpPr>
            <p:cNvPr id="16" name="Rectangle 15"/>
            <p:cNvSpPr/>
            <p:nvPr/>
          </p:nvSpPr>
          <p:spPr>
            <a:xfrm>
              <a:off x="5173249" y="2705525"/>
              <a:ext cx="3169085" cy="764087"/>
            </a:xfrm>
            <a:prstGeom prst="rect">
              <a:avLst/>
            </a:prstGeom>
            <a:solidFill>
              <a:schemeClr val="tx2">
                <a:lumMod val="40000"/>
                <a:lumOff val="6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Phase 3: Centralized Model</a:t>
              </a:r>
            </a:p>
          </p:txBody>
        </p:sp>
      </p:grpSp>
      <p:sp>
        <p:nvSpPr>
          <p:cNvPr id="18" name="Rounded Rectangle 17"/>
          <p:cNvSpPr/>
          <p:nvPr/>
        </p:nvSpPr>
        <p:spPr>
          <a:xfrm>
            <a:off x="5962389" y="5175178"/>
            <a:ext cx="2812094" cy="766255"/>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Irreversibly De-identified specimens</a:t>
            </a:r>
          </a:p>
        </p:txBody>
      </p:sp>
      <p:sp>
        <p:nvSpPr>
          <p:cNvPr id="20" name="TextBox 19"/>
          <p:cNvSpPr txBox="1"/>
          <p:nvPr/>
        </p:nvSpPr>
        <p:spPr>
          <a:xfrm>
            <a:off x="6309457" y="1169789"/>
            <a:ext cx="2313454"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Collection Methods</a:t>
            </a:r>
          </a:p>
        </p:txBody>
      </p:sp>
      <p:sp>
        <p:nvSpPr>
          <p:cNvPr id="21" name="Rounded Rectangle 20"/>
          <p:cNvSpPr/>
          <p:nvPr/>
        </p:nvSpPr>
        <p:spPr>
          <a:xfrm>
            <a:off x="5949862" y="3998940"/>
            <a:ext cx="2812094" cy="886211"/>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De-identified specimens</a:t>
            </a:r>
          </a:p>
          <a:p>
            <a:pPr algn="ctr"/>
            <a:r>
              <a:rPr lang="en-US" dirty="0">
                <a:solidFill>
                  <a:schemeClr val="tx1"/>
                </a:solidFill>
                <a:latin typeface="Arial" panose="020B0604020202020204" pitchFamily="34" charset="0"/>
                <a:cs typeface="Arial" panose="020B0604020202020204" pitchFamily="34" charset="0"/>
              </a:rPr>
              <a:t>linked to PII via honest broker</a:t>
            </a:r>
          </a:p>
        </p:txBody>
      </p:sp>
      <p:sp>
        <p:nvSpPr>
          <p:cNvPr id="23" name="Rounded Rectangle 22"/>
          <p:cNvSpPr/>
          <p:nvPr/>
        </p:nvSpPr>
        <p:spPr>
          <a:xfrm>
            <a:off x="5558438" y="1639329"/>
            <a:ext cx="3510405" cy="1809425"/>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311917" y="3565026"/>
            <a:ext cx="2018501"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Clinical discards</a:t>
            </a:r>
          </a:p>
        </p:txBody>
      </p:sp>
      <p:sp>
        <p:nvSpPr>
          <p:cNvPr id="25" name="TextBox 24"/>
          <p:cNvSpPr txBox="1"/>
          <p:nvPr/>
        </p:nvSpPr>
        <p:spPr>
          <a:xfrm>
            <a:off x="6098975" y="1702459"/>
            <a:ext cx="2749471"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Prospectively collected</a:t>
            </a:r>
          </a:p>
        </p:txBody>
      </p:sp>
      <p:sp>
        <p:nvSpPr>
          <p:cNvPr id="26" name="Rounded Rectangle 25"/>
          <p:cNvSpPr/>
          <p:nvPr/>
        </p:nvSpPr>
        <p:spPr>
          <a:xfrm>
            <a:off x="5949862" y="2226041"/>
            <a:ext cx="2812094" cy="886211"/>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Consent-driven specimen collection</a:t>
            </a:r>
          </a:p>
        </p:txBody>
      </p:sp>
      <p:sp>
        <p:nvSpPr>
          <p:cNvPr id="27" name="Left-Up Arrow 26"/>
          <p:cNvSpPr/>
          <p:nvPr/>
        </p:nvSpPr>
        <p:spPr>
          <a:xfrm rot="18434800">
            <a:off x="4710887" y="4357610"/>
            <a:ext cx="919587" cy="837804"/>
          </a:xfrm>
          <a:prstGeom prst="leftUpArrow">
            <a:avLst>
              <a:gd name="adj1" fmla="val 25000"/>
              <a:gd name="adj2" fmla="val 25778"/>
              <a:gd name="adj3" fmla="val 25000"/>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eft Arrow 27"/>
          <p:cNvSpPr/>
          <p:nvPr/>
        </p:nvSpPr>
        <p:spPr>
          <a:xfrm>
            <a:off x="4709807" y="2442576"/>
            <a:ext cx="685794" cy="400833"/>
          </a:xfrm>
          <a:prstGeom prst="left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268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3000</TotalTime>
  <Words>1894</Words>
  <Application>Microsoft Office PowerPoint</Application>
  <PresentationFormat>On-screen Show (4:3)</PresentationFormat>
  <Paragraphs>369</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Georgia</vt:lpstr>
      <vt:lpstr>Office Theme</vt:lpstr>
      <vt:lpstr>VA-ORD efforts establishing a COVID-19 biorepository network</vt:lpstr>
      <vt:lpstr>Agenda</vt:lpstr>
      <vt:lpstr>Charge</vt:lpstr>
      <vt:lpstr>Working Group Members</vt:lpstr>
      <vt:lpstr>Key Characteristics of the Biorepository System</vt:lpstr>
      <vt:lpstr>Vision and Purpose</vt:lpstr>
      <vt:lpstr>Guiding Principles</vt:lpstr>
      <vt:lpstr>Priorities and Values</vt:lpstr>
      <vt:lpstr>Establishment and Oversight: Phases</vt:lpstr>
      <vt:lpstr>Governance and Structure</vt:lpstr>
      <vt:lpstr>Establishment and Oversight: Management</vt:lpstr>
      <vt:lpstr> Establishment and Oversight: Workflow</vt:lpstr>
      <vt:lpstr>Governance Characteristics: Virtual Federated and mixed phases (1 and 2)</vt:lpstr>
      <vt:lpstr>Governance Characteristics: Centralized Phase 3</vt:lpstr>
      <vt:lpstr>Specimen Collection Protocol Development</vt:lpstr>
      <vt:lpstr>“Sweep” Remainder Clinical Specimens Protocol</vt:lpstr>
      <vt:lpstr>“Sweep” Remainder Clinical Specimens</vt:lpstr>
      <vt:lpstr>National Multisite Specimen Collection Protocol</vt:lpstr>
      <vt:lpstr>National Multisite Specimen Collection Protocol</vt:lpstr>
      <vt:lpstr>Specimen Collection Protocols--Summary</vt:lpstr>
      <vt:lpstr>Sample Collection </vt:lpstr>
      <vt:lpstr>Sample Collection </vt:lpstr>
      <vt:lpstr>Sample Collection </vt:lpstr>
      <vt:lpstr>Sample Collection: remnant serum/plasma samples </vt:lpstr>
      <vt:lpstr>Virtual Federated Biorepository (LIMS)</vt:lpstr>
      <vt:lpstr>Virtual Federated Biorepository (LIMS)</vt:lpstr>
      <vt:lpstr>Virtual Federated Biorepository (LIMS)</vt:lpstr>
      <vt:lpstr>Virtual Federated Biorepository (LIMS)</vt:lpstr>
      <vt:lpstr>In Summary</vt:lpstr>
      <vt:lpstr>Biorepository Input Needed</vt:lpstr>
      <vt:lpstr>THANK YOU AND QUESTIONS</vt:lpstr>
      <vt:lpstr>AVAILABILITY OF RECORDING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VA-ORD Efforts Establishing a COVID-19 Biorepository Network </dc:title>
  <dc:subject>VA-ORD Efforts Establishing a COVID-19 Biorepository Network </dc:subject>
  <dc:creator>Huang, Grant</dc:creator>
  <cp:keywords>VA-ORD Efforts Establishing a COVID-19 Biorepository Network </cp:keywords>
  <cp:lastModifiedBy>Rivera, Portia T</cp:lastModifiedBy>
  <cp:revision>112</cp:revision>
  <dcterms:created xsi:type="dcterms:W3CDTF">2020-03-18T22:05:48Z</dcterms:created>
  <dcterms:modified xsi:type="dcterms:W3CDTF">2020-06-03T17:47:47Z</dcterms:modified>
</cp:coreProperties>
</file>