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346" r:id="rId2"/>
    <p:sldId id="528" r:id="rId3"/>
    <p:sldId id="530" r:id="rId4"/>
    <p:sldId id="529" r:id="rId5"/>
    <p:sldId id="531" r:id="rId6"/>
    <p:sldId id="400" r:id="rId7"/>
    <p:sldId id="501" r:id="rId8"/>
    <p:sldId id="505" r:id="rId9"/>
    <p:sldId id="506" r:id="rId10"/>
    <p:sldId id="537" r:id="rId11"/>
    <p:sldId id="502" r:id="rId12"/>
    <p:sldId id="503" r:id="rId13"/>
    <p:sldId id="527" r:id="rId14"/>
    <p:sldId id="508" r:id="rId15"/>
    <p:sldId id="532" r:id="rId16"/>
    <p:sldId id="533" r:id="rId17"/>
    <p:sldId id="534" r:id="rId18"/>
    <p:sldId id="535" r:id="rId19"/>
    <p:sldId id="536" r:id="rId20"/>
    <p:sldId id="473" r:id="rId21"/>
    <p:sldId id="511" r:id="rId22"/>
    <p:sldId id="512" r:id="rId23"/>
    <p:sldId id="513" r:id="rId24"/>
    <p:sldId id="514" r:id="rId25"/>
    <p:sldId id="515" r:id="rId26"/>
    <p:sldId id="516" r:id="rId27"/>
    <p:sldId id="517" r:id="rId28"/>
    <p:sldId id="308" r:id="rId29"/>
    <p:sldId id="269" r:id="rId30"/>
    <p:sldId id="500" r:id="rId3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ngenecker, Petrice B." initials="LPB" lastIdx="8" clrIdx="0">
    <p:extLst/>
  </p:cmAuthor>
  <p:cmAuthor id="2" name="Charlotte Jeans" initials="" lastIdx="2" clrIdx="1"/>
  <p:cmAuthor id="3" name="Duche, Soundia" initials="DS" lastIdx="9"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35" autoAdjust="0"/>
    <p:restoredTop sz="93169" autoAdjust="0"/>
  </p:normalViewPr>
  <p:slideViewPr>
    <p:cSldViewPr>
      <p:cViewPr varScale="1">
        <p:scale>
          <a:sx n="104" d="100"/>
          <a:sy n="104" d="100"/>
        </p:scale>
        <p:origin x="1566" y="108"/>
      </p:cViewPr>
      <p:guideLst>
        <p:guide orient="horz" pos="2160"/>
        <p:guide pos="2880"/>
      </p:guideLst>
    </p:cSldViewPr>
  </p:slideViewPr>
  <p:outlineViewPr>
    <p:cViewPr>
      <p:scale>
        <a:sx n="33" d="100"/>
        <a:sy n="33" d="100"/>
      </p:scale>
      <p:origin x="0" y="-12996"/>
    </p:cViewPr>
  </p:outlineViewPr>
  <p:notesTextViewPr>
    <p:cViewPr>
      <p:scale>
        <a:sx n="3" d="2"/>
        <a:sy n="3" d="2"/>
      </p:scale>
      <p:origin x="0" y="0"/>
    </p:cViewPr>
  </p:notesTextViewPr>
  <p:sorterViewPr>
    <p:cViewPr>
      <p:scale>
        <a:sx n="75" d="100"/>
        <a:sy n="75" d="100"/>
      </p:scale>
      <p:origin x="0" y="0"/>
    </p:cViewPr>
  </p:sorterViewPr>
  <p:notesViewPr>
    <p:cSldViewPr>
      <p:cViewPr varScale="1">
        <p:scale>
          <a:sx n="90" d="100"/>
          <a:sy n="90" d="100"/>
        </p:scale>
        <p:origin x="3774" y="6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4A6B4D-BC5B-47CD-A7D3-C6A7BD6B1320}" type="doc">
      <dgm:prSet loTypeId="urn:microsoft.com/office/officeart/2005/8/layout/chevron1" loCatId="process" qsTypeId="urn:microsoft.com/office/officeart/2005/8/quickstyle/simple1" qsCatId="simple" csTypeId="urn:microsoft.com/office/officeart/2005/8/colors/colorful3" csCatId="colorful" phldr="1"/>
      <dgm:spPr/>
      <dgm:t>
        <a:bodyPr/>
        <a:lstStyle/>
        <a:p>
          <a:endParaRPr lang="en-US"/>
        </a:p>
      </dgm:t>
    </dgm:pt>
    <dgm:pt modelId="{5337D3C5-6B4D-41B0-AD7F-E526CDD36B2C}">
      <dgm:prSet phldrT="[Text]"/>
      <dgm:spPr>
        <a:solidFill>
          <a:srgbClr val="FF66FF"/>
        </a:solidFill>
      </dgm:spPr>
      <dgm:t>
        <a:bodyPr/>
        <a:lstStyle/>
        <a:p>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January 19, 2017</a:t>
          </a:r>
        </a:p>
      </dgm:t>
    </dgm:pt>
    <dgm:pt modelId="{9B9A361E-1C42-4B8D-B1A3-67231180FB31}" type="parTrans" cxnId="{7B3A638A-D45B-43EC-B75E-20A622298DB5}">
      <dgm:prSet/>
      <dgm:spPr/>
      <dgm:t>
        <a:bodyPr/>
        <a:lstStyle/>
        <a:p>
          <a:endParaRPr lang="en-US"/>
        </a:p>
      </dgm:t>
    </dgm:pt>
    <dgm:pt modelId="{A6700B03-548E-4C8A-BDEE-3406F696646F}" type="sibTrans" cxnId="{7B3A638A-D45B-43EC-B75E-20A622298DB5}">
      <dgm:prSet/>
      <dgm:spPr/>
      <dgm:t>
        <a:bodyPr/>
        <a:lstStyle/>
        <a:p>
          <a:endParaRPr lang="en-US"/>
        </a:p>
      </dgm:t>
    </dgm:pt>
    <dgm:pt modelId="{DBEFAC38-750D-4AC0-BB4A-7ADC30CA0EC9}">
      <dgm:prSet phldrT="[Text]"/>
      <dgm:spPr>
        <a:solidFill>
          <a:srgbClr val="81D5FF"/>
        </a:solidFill>
      </dgm:spPr>
      <dgm:t>
        <a:bodyPr/>
        <a:lstStyle/>
        <a:p>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January 22, 2018</a:t>
          </a:r>
        </a:p>
      </dgm:t>
    </dgm:pt>
    <dgm:pt modelId="{FC525753-AF52-4DD7-8653-3315C869EDF6}" type="parTrans" cxnId="{14C42D3B-77EE-4918-93AF-8AF193923A74}">
      <dgm:prSet/>
      <dgm:spPr/>
      <dgm:t>
        <a:bodyPr/>
        <a:lstStyle/>
        <a:p>
          <a:endParaRPr lang="en-US"/>
        </a:p>
      </dgm:t>
    </dgm:pt>
    <dgm:pt modelId="{4D535309-2B67-4D64-A87D-A8F36B99FC61}" type="sibTrans" cxnId="{14C42D3B-77EE-4918-93AF-8AF193923A74}">
      <dgm:prSet/>
      <dgm:spPr/>
      <dgm:t>
        <a:bodyPr/>
        <a:lstStyle/>
        <a:p>
          <a:endParaRPr lang="en-US"/>
        </a:p>
      </dgm:t>
    </dgm:pt>
    <dgm:pt modelId="{61DDF700-596F-47B8-9A7A-31BFE4CB0334}">
      <dgm:prSet phldrT="[Text]"/>
      <dgm:spPr>
        <a:solidFill>
          <a:schemeClr val="accent2"/>
        </a:solidFill>
      </dgm:spPr>
      <dgm:t>
        <a:bodyPr/>
        <a:lstStyle/>
        <a:p>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June 19, 2018</a:t>
          </a:r>
        </a:p>
      </dgm:t>
    </dgm:pt>
    <dgm:pt modelId="{5A10D95A-3EF0-4E24-92E9-FF71FC09F053}" type="parTrans" cxnId="{8BA05FE4-995F-473E-95CC-F46E66BCA79E}">
      <dgm:prSet/>
      <dgm:spPr/>
      <dgm:t>
        <a:bodyPr/>
        <a:lstStyle/>
        <a:p>
          <a:endParaRPr lang="en-US"/>
        </a:p>
      </dgm:t>
    </dgm:pt>
    <dgm:pt modelId="{D37224B7-7199-4790-9D81-1BBB8DF6A2AA}" type="sibTrans" cxnId="{8BA05FE4-995F-473E-95CC-F46E66BCA79E}">
      <dgm:prSet/>
      <dgm:spPr/>
      <dgm:t>
        <a:bodyPr/>
        <a:lstStyle/>
        <a:p>
          <a:endParaRPr lang="en-US"/>
        </a:p>
      </dgm:t>
    </dgm:pt>
    <dgm:pt modelId="{6D0F79B4-1D66-4592-AE1A-FA2BF90D9639}">
      <dgm:prSet phldrT="[Text]"/>
      <dgm:spPr>
        <a:solidFill>
          <a:schemeClr val="bg2">
            <a:lumMod val="50000"/>
          </a:schemeClr>
        </a:solidFill>
      </dgm:spPr>
      <dgm:t>
        <a:bodyPr/>
        <a:lstStyle/>
        <a:p>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July 19, 2018 to January 21, 2019</a:t>
          </a:r>
        </a:p>
      </dgm:t>
    </dgm:pt>
    <dgm:pt modelId="{2CA701D8-35F5-403C-BF68-19D2EA3639A0}" type="parTrans" cxnId="{1F6597CF-D0ED-4DB2-B1C7-BB144DEF1B09}">
      <dgm:prSet/>
      <dgm:spPr/>
      <dgm:t>
        <a:bodyPr/>
        <a:lstStyle/>
        <a:p>
          <a:endParaRPr lang="en-US"/>
        </a:p>
      </dgm:t>
    </dgm:pt>
    <dgm:pt modelId="{AD64EB1A-9FCB-4D74-A721-C98EC7C73551}" type="sibTrans" cxnId="{1F6597CF-D0ED-4DB2-B1C7-BB144DEF1B09}">
      <dgm:prSet/>
      <dgm:spPr/>
      <dgm:t>
        <a:bodyPr/>
        <a:lstStyle/>
        <a:p>
          <a:endParaRPr lang="en-US"/>
        </a:p>
      </dgm:t>
    </dgm:pt>
    <dgm:pt modelId="{8C02A19D-5F20-4C68-A684-3EE350834D72}">
      <dgm:prSet phldrT="[Text]"/>
      <dgm:spPr>
        <a:solidFill>
          <a:schemeClr val="accent4"/>
        </a:solidFill>
      </dgm:spPr>
      <dgm:t>
        <a:bodyPr/>
        <a:lstStyle/>
        <a:p>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January 21, 2019</a:t>
          </a:r>
        </a:p>
      </dgm:t>
    </dgm:pt>
    <dgm:pt modelId="{FC3A59ED-0929-42B5-ACA6-25910AD1674B}" type="parTrans" cxnId="{905A2C01-145F-4527-B168-2A54367CF1FF}">
      <dgm:prSet/>
      <dgm:spPr/>
      <dgm:t>
        <a:bodyPr/>
        <a:lstStyle/>
        <a:p>
          <a:endParaRPr lang="en-US"/>
        </a:p>
      </dgm:t>
    </dgm:pt>
    <dgm:pt modelId="{6E838D10-30B0-428B-BE94-B0611042A3B7}" type="sibTrans" cxnId="{905A2C01-145F-4527-B168-2A54367CF1FF}">
      <dgm:prSet/>
      <dgm:spPr/>
      <dgm:t>
        <a:bodyPr/>
        <a:lstStyle/>
        <a:p>
          <a:endParaRPr lang="en-US"/>
        </a:p>
      </dgm:t>
    </dgm:pt>
    <dgm:pt modelId="{E473B017-CC2D-4B69-9247-2112B07CC86F}">
      <dgm:prSet phldrT="[Text]"/>
      <dgm:spPr>
        <a:solidFill>
          <a:schemeClr val="accent6">
            <a:lumMod val="25000"/>
          </a:schemeClr>
        </a:solidFill>
      </dgm:spPr>
      <dgm:t>
        <a:bodyPr/>
        <a:lstStyle/>
        <a:p>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January 20, 2020</a:t>
          </a:r>
        </a:p>
      </dgm:t>
    </dgm:pt>
    <dgm:pt modelId="{7187D937-1C6A-4F68-A86C-5E6784A38BF3}" type="parTrans" cxnId="{5C350D4B-301A-42B7-9883-E8113CA55BA1}">
      <dgm:prSet/>
      <dgm:spPr/>
      <dgm:t>
        <a:bodyPr/>
        <a:lstStyle/>
        <a:p>
          <a:endParaRPr lang="en-US"/>
        </a:p>
      </dgm:t>
    </dgm:pt>
    <dgm:pt modelId="{37835524-78FC-4F31-8F09-0C032A5B5A2C}" type="sibTrans" cxnId="{5C350D4B-301A-42B7-9883-E8113CA55BA1}">
      <dgm:prSet/>
      <dgm:spPr/>
      <dgm:t>
        <a:bodyPr/>
        <a:lstStyle/>
        <a:p>
          <a:endParaRPr lang="en-US"/>
        </a:p>
      </dgm:t>
    </dgm:pt>
    <dgm:pt modelId="{D8914277-1695-4ACC-9A9E-8BE3653EC6FD}" type="pres">
      <dgm:prSet presAssocID="{CF4A6B4D-BC5B-47CD-A7D3-C6A7BD6B1320}" presName="Name0" presStyleCnt="0">
        <dgm:presLayoutVars>
          <dgm:dir/>
          <dgm:animLvl val="lvl"/>
          <dgm:resizeHandles val="exact"/>
        </dgm:presLayoutVars>
      </dgm:prSet>
      <dgm:spPr/>
    </dgm:pt>
    <dgm:pt modelId="{AB13DEDC-E580-402E-B214-0657B2F5D4F9}" type="pres">
      <dgm:prSet presAssocID="{5337D3C5-6B4D-41B0-AD7F-E526CDD36B2C}" presName="parTxOnly" presStyleLbl="node1" presStyleIdx="0" presStyleCnt="6" custScaleX="102006">
        <dgm:presLayoutVars>
          <dgm:chMax val="0"/>
          <dgm:chPref val="0"/>
          <dgm:bulletEnabled val="1"/>
        </dgm:presLayoutVars>
      </dgm:prSet>
      <dgm:spPr/>
    </dgm:pt>
    <dgm:pt modelId="{FEC0F803-F969-4700-AEAB-A7AC4DC9C611}" type="pres">
      <dgm:prSet presAssocID="{A6700B03-548E-4C8A-BDEE-3406F696646F}" presName="parTxOnlySpace" presStyleCnt="0"/>
      <dgm:spPr/>
    </dgm:pt>
    <dgm:pt modelId="{5E112E2C-5148-45F5-B4F9-507AC4199DCD}" type="pres">
      <dgm:prSet presAssocID="{DBEFAC38-750D-4AC0-BB4A-7ADC30CA0EC9}" presName="parTxOnly" presStyleLbl="node1" presStyleIdx="1" presStyleCnt="6" custScaleX="87288">
        <dgm:presLayoutVars>
          <dgm:chMax val="0"/>
          <dgm:chPref val="0"/>
          <dgm:bulletEnabled val="1"/>
        </dgm:presLayoutVars>
      </dgm:prSet>
      <dgm:spPr/>
    </dgm:pt>
    <dgm:pt modelId="{43567CB1-8285-41CE-9BF6-44598D1B923A}" type="pres">
      <dgm:prSet presAssocID="{4D535309-2B67-4D64-A87D-A8F36B99FC61}" presName="parTxOnlySpace" presStyleCnt="0"/>
      <dgm:spPr/>
    </dgm:pt>
    <dgm:pt modelId="{D06E5A3A-1235-4C0F-BAB1-AFD35A8CDE71}" type="pres">
      <dgm:prSet presAssocID="{61DDF700-596F-47B8-9A7A-31BFE4CB0334}" presName="parTxOnly" presStyleLbl="node1" presStyleIdx="2" presStyleCnt="6" custScaleX="87288">
        <dgm:presLayoutVars>
          <dgm:chMax val="0"/>
          <dgm:chPref val="0"/>
          <dgm:bulletEnabled val="1"/>
        </dgm:presLayoutVars>
      </dgm:prSet>
      <dgm:spPr/>
    </dgm:pt>
    <dgm:pt modelId="{0CE74E5E-B3C6-45BD-8015-1C19FA267FE4}" type="pres">
      <dgm:prSet presAssocID="{D37224B7-7199-4790-9D81-1BBB8DF6A2AA}" presName="parTxOnlySpace" presStyleCnt="0"/>
      <dgm:spPr/>
    </dgm:pt>
    <dgm:pt modelId="{3E4AB805-4C39-473A-BAA4-563EA52C0D64}" type="pres">
      <dgm:prSet presAssocID="{6D0F79B4-1D66-4592-AE1A-FA2BF90D9639}" presName="parTxOnly" presStyleLbl="node1" presStyleIdx="3" presStyleCnt="6" custScaleX="87288">
        <dgm:presLayoutVars>
          <dgm:chMax val="0"/>
          <dgm:chPref val="0"/>
          <dgm:bulletEnabled val="1"/>
        </dgm:presLayoutVars>
      </dgm:prSet>
      <dgm:spPr/>
    </dgm:pt>
    <dgm:pt modelId="{7C668993-332A-4479-8B12-4A5F0290CC91}" type="pres">
      <dgm:prSet presAssocID="{AD64EB1A-9FCB-4D74-A721-C98EC7C73551}" presName="parTxOnlySpace" presStyleCnt="0"/>
      <dgm:spPr/>
    </dgm:pt>
    <dgm:pt modelId="{31E1AA7E-2A59-4862-A445-3721A8156F34}" type="pres">
      <dgm:prSet presAssocID="{8C02A19D-5F20-4C68-A684-3EE350834D72}" presName="parTxOnly" presStyleLbl="node1" presStyleIdx="4" presStyleCnt="6" custScaleX="87288">
        <dgm:presLayoutVars>
          <dgm:chMax val="0"/>
          <dgm:chPref val="0"/>
          <dgm:bulletEnabled val="1"/>
        </dgm:presLayoutVars>
      </dgm:prSet>
      <dgm:spPr/>
    </dgm:pt>
    <dgm:pt modelId="{43B103A4-BD16-47FF-AC7C-2CB4B51CCABC}" type="pres">
      <dgm:prSet presAssocID="{6E838D10-30B0-428B-BE94-B0611042A3B7}" presName="parTxOnlySpace" presStyleCnt="0"/>
      <dgm:spPr/>
    </dgm:pt>
    <dgm:pt modelId="{BE4CAEB5-AC26-4759-A87C-0D7CD09F3742}" type="pres">
      <dgm:prSet presAssocID="{E473B017-CC2D-4B69-9247-2112B07CC86F}" presName="parTxOnly" presStyleLbl="node1" presStyleIdx="5" presStyleCnt="6" custScaleX="87288" custLinFactNeighborX="-15204" custLinFactNeighborY="690">
        <dgm:presLayoutVars>
          <dgm:chMax val="0"/>
          <dgm:chPref val="0"/>
          <dgm:bulletEnabled val="1"/>
        </dgm:presLayoutVars>
      </dgm:prSet>
      <dgm:spPr/>
    </dgm:pt>
  </dgm:ptLst>
  <dgm:cxnLst>
    <dgm:cxn modelId="{905A2C01-145F-4527-B168-2A54367CF1FF}" srcId="{CF4A6B4D-BC5B-47CD-A7D3-C6A7BD6B1320}" destId="{8C02A19D-5F20-4C68-A684-3EE350834D72}" srcOrd="4" destOrd="0" parTransId="{FC3A59ED-0929-42B5-ACA6-25910AD1674B}" sibTransId="{6E838D10-30B0-428B-BE94-B0611042A3B7}"/>
    <dgm:cxn modelId="{FD949930-D857-408C-B674-33B71DD98F53}" type="presOf" srcId="{DBEFAC38-750D-4AC0-BB4A-7ADC30CA0EC9}" destId="{5E112E2C-5148-45F5-B4F9-507AC4199DCD}" srcOrd="0" destOrd="0" presId="urn:microsoft.com/office/officeart/2005/8/layout/chevron1"/>
    <dgm:cxn modelId="{14C42D3B-77EE-4918-93AF-8AF193923A74}" srcId="{CF4A6B4D-BC5B-47CD-A7D3-C6A7BD6B1320}" destId="{DBEFAC38-750D-4AC0-BB4A-7ADC30CA0EC9}" srcOrd="1" destOrd="0" parTransId="{FC525753-AF52-4DD7-8653-3315C869EDF6}" sibTransId="{4D535309-2B67-4D64-A87D-A8F36B99FC61}"/>
    <dgm:cxn modelId="{7F1F995E-C706-434C-95CE-55C3A33F4DC2}" type="presOf" srcId="{CF4A6B4D-BC5B-47CD-A7D3-C6A7BD6B1320}" destId="{D8914277-1695-4ACC-9A9E-8BE3653EC6FD}" srcOrd="0" destOrd="0" presId="urn:microsoft.com/office/officeart/2005/8/layout/chevron1"/>
    <dgm:cxn modelId="{9C7C1D47-E1C1-4B3C-8F0F-8AED3838EEFE}" type="presOf" srcId="{61DDF700-596F-47B8-9A7A-31BFE4CB0334}" destId="{D06E5A3A-1235-4C0F-BAB1-AFD35A8CDE71}" srcOrd="0" destOrd="0" presId="urn:microsoft.com/office/officeart/2005/8/layout/chevron1"/>
    <dgm:cxn modelId="{5C350D4B-301A-42B7-9883-E8113CA55BA1}" srcId="{CF4A6B4D-BC5B-47CD-A7D3-C6A7BD6B1320}" destId="{E473B017-CC2D-4B69-9247-2112B07CC86F}" srcOrd="5" destOrd="0" parTransId="{7187D937-1C6A-4F68-A86C-5E6784A38BF3}" sibTransId="{37835524-78FC-4F31-8F09-0C032A5B5A2C}"/>
    <dgm:cxn modelId="{3C3CFF6B-B543-405A-845B-CB6BB0B50691}" type="presOf" srcId="{E473B017-CC2D-4B69-9247-2112B07CC86F}" destId="{BE4CAEB5-AC26-4759-A87C-0D7CD09F3742}" srcOrd="0" destOrd="0" presId="urn:microsoft.com/office/officeart/2005/8/layout/chevron1"/>
    <dgm:cxn modelId="{B5A00B7A-1292-4A0C-88F4-C81E71BD9184}" type="presOf" srcId="{6D0F79B4-1D66-4592-AE1A-FA2BF90D9639}" destId="{3E4AB805-4C39-473A-BAA4-563EA52C0D64}" srcOrd="0" destOrd="0" presId="urn:microsoft.com/office/officeart/2005/8/layout/chevron1"/>
    <dgm:cxn modelId="{7B3A638A-D45B-43EC-B75E-20A622298DB5}" srcId="{CF4A6B4D-BC5B-47CD-A7D3-C6A7BD6B1320}" destId="{5337D3C5-6B4D-41B0-AD7F-E526CDD36B2C}" srcOrd="0" destOrd="0" parTransId="{9B9A361E-1C42-4B8D-B1A3-67231180FB31}" sibTransId="{A6700B03-548E-4C8A-BDEE-3406F696646F}"/>
    <dgm:cxn modelId="{1FDFB68C-25CC-4341-8A6E-5B4FC498A798}" type="presOf" srcId="{5337D3C5-6B4D-41B0-AD7F-E526CDD36B2C}" destId="{AB13DEDC-E580-402E-B214-0657B2F5D4F9}" srcOrd="0" destOrd="0" presId="urn:microsoft.com/office/officeart/2005/8/layout/chevron1"/>
    <dgm:cxn modelId="{AC169CBD-363A-4879-9984-C1E1AE92BF66}" type="presOf" srcId="{8C02A19D-5F20-4C68-A684-3EE350834D72}" destId="{31E1AA7E-2A59-4862-A445-3721A8156F34}" srcOrd="0" destOrd="0" presId="urn:microsoft.com/office/officeart/2005/8/layout/chevron1"/>
    <dgm:cxn modelId="{1F6597CF-D0ED-4DB2-B1C7-BB144DEF1B09}" srcId="{CF4A6B4D-BC5B-47CD-A7D3-C6A7BD6B1320}" destId="{6D0F79B4-1D66-4592-AE1A-FA2BF90D9639}" srcOrd="3" destOrd="0" parTransId="{2CA701D8-35F5-403C-BF68-19D2EA3639A0}" sibTransId="{AD64EB1A-9FCB-4D74-A721-C98EC7C73551}"/>
    <dgm:cxn modelId="{8BA05FE4-995F-473E-95CC-F46E66BCA79E}" srcId="{CF4A6B4D-BC5B-47CD-A7D3-C6A7BD6B1320}" destId="{61DDF700-596F-47B8-9A7A-31BFE4CB0334}" srcOrd="2" destOrd="0" parTransId="{5A10D95A-3EF0-4E24-92E9-FF71FC09F053}" sibTransId="{D37224B7-7199-4790-9D81-1BBB8DF6A2AA}"/>
    <dgm:cxn modelId="{73EAADAA-7521-4C25-9367-3E5472B2328E}" type="presParOf" srcId="{D8914277-1695-4ACC-9A9E-8BE3653EC6FD}" destId="{AB13DEDC-E580-402E-B214-0657B2F5D4F9}" srcOrd="0" destOrd="0" presId="urn:microsoft.com/office/officeart/2005/8/layout/chevron1"/>
    <dgm:cxn modelId="{0F8DCC97-246D-4E7A-9128-D92CAC4B0BFC}" type="presParOf" srcId="{D8914277-1695-4ACC-9A9E-8BE3653EC6FD}" destId="{FEC0F803-F969-4700-AEAB-A7AC4DC9C611}" srcOrd="1" destOrd="0" presId="urn:microsoft.com/office/officeart/2005/8/layout/chevron1"/>
    <dgm:cxn modelId="{BCFACFCD-9D12-47B5-8F3F-B12A9A4E5911}" type="presParOf" srcId="{D8914277-1695-4ACC-9A9E-8BE3653EC6FD}" destId="{5E112E2C-5148-45F5-B4F9-507AC4199DCD}" srcOrd="2" destOrd="0" presId="urn:microsoft.com/office/officeart/2005/8/layout/chevron1"/>
    <dgm:cxn modelId="{1D1B753B-3DB3-4C40-BE8C-62D28DBCAE4B}" type="presParOf" srcId="{D8914277-1695-4ACC-9A9E-8BE3653EC6FD}" destId="{43567CB1-8285-41CE-9BF6-44598D1B923A}" srcOrd="3" destOrd="0" presId="urn:microsoft.com/office/officeart/2005/8/layout/chevron1"/>
    <dgm:cxn modelId="{9BD19993-F6A9-4A22-8AD6-3940752B20FD}" type="presParOf" srcId="{D8914277-1695-4ACC-9A9E-8BE3653EC6FD}" destId="{D06E5A3A-1235-4C0F-BAB1-AFD35A8CDE71}" srcOrd="4" destOrd="0" presId="urn:microsoft.com/office/officeart/2005/8/layout/chevron1"/>
    <dgm:cxn modelId="{36F3318B-81A3-4C05-BF4D-5AE9F2739F62}" type="presParOf" srcId="{D8914277-1695-4ACC-9A9E-8BE3653EC6FD}" destId="{0CE74E5E-B3C6-45BD-8015-1C19FA267FE4}" srcOrd="5" destOrd="0" presId="urn:microsoft.com/office/officeart/2005/8/layout/chevron1"/>
    <dgm:cxn modelId="{70F0CC55-2733-428E-9D50-2CDDB55FD00D}" type="presParOf" srcId="{D8914277-1695-4ACC-9A9E-8BE3653EC6FD}" destId="{3E4AB805-4C39-473A-BAA4-563EA52C0D64}" srcOrd="6" destOrd="0" presId="urn:microsoft.com/office/officeart/2005/8/layout/chevron1"/>
    <dgm:cxn modelId="{47767E51-B1F0-45CA-949E-C445C7E77CC4}" type="presParOf" srcId="{D8914277-1695-4ACC-9A9E-8BE3653EC6FD}" destId="{7C668993-332A-4479-8B12-4A5F0290CC91}" srcOrd="7" destOrd="0" presId="urn:microsoft.com/office/officeart/2005/8/layout/chevron1"/>
    <dgm:cxn modelId="{743A2C91-2055-4453-8A27-E01F3CA8F623}" type="presParOf" srcId="{D8914277-1695-4ACC-9A9E-8BE3653EC6FD}" destId="{31E1AA7E-2A59-4862-A445-3721A8156F34}" srcOrd="8" destOrd="0" presId="urn:microsoft.com/office/officeart/2005/8/layout/chevron1"/>
    <dgm:cxn modelId="{163E8244-DC01-4CBA-8787-407B96CB7B44}" type="presParOf" srcId="{D8914277-1695-4ACC-9A9E-8BE3653EC6FD}" destId="{43B103A4-BD16-47FF-AC7C-2CB4B51CCABC}" srcOrd="9" destOrd="0" presId="urn:microsoft.com/office/officeart/2005/8/layout/chevron1"/>
    <dgm:cxn modelId="{C56FFCCE-AE59-45EE-A0E6-38F690BDDC09}" type="presParOf" srcId="{D8914277-1695-4ACC-9A9E-8BE3653EC6FD}" destId="{BE4CAEB5-AC26-4759-A87C-0D7CD09F3742}"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3DEDC-E580-402E-B214-0657B2F5D4F9}">
      <dsp:nvSpPr>
        <dsp:cNvPr id="0" name=""/>
        <dsp:cNvSpPr/>
      </dsp:nvSpPr>
      <dsp:spPr>
        <a:xfrm>
          <a:off x="3124" y="1672961"/>
          <a:ext cx="1892394" cy="742071"/>
        </a:xfrm>
        <a:prstGeom prst="chevron">
          <a:avLst/>
        </a:prstGeom>
        <a:solidFill>
          <a:srgbClr val="FF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January 19, 2017</a:t>
          </a:r>
        </a:p>
      </dsp:txBody>
      <dsp:txXfrm>
        <a:off x="374160" y="1672961"/>
        <a:ext cx="1150323" cy="742071"/>
      </dsp:txXfrm>
    </dsp:sp>
    <dsp:sp modelId="{5E112E2C-5148-45F5-B4F9-507AC4199DCD}">
      <dsp:nvSpPr>
        <dsp:cNvPr id="0" name=""/>
        <dsp:cNvSpPr/>
      </dsp:nvSpPr>
      <dsp:spPr>
        <a:xfrm>
          <a:off x="1710000" y="1672961"/>
          <a:ext cx="1619349" cy="742071"/>
        </a:xfrm>
        <a:prstGeom prst="chevron">
          <a:avLst/>
        </a:prstGeom>
        <a:solidFill>
          <a:srgbClr val="81D5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January 22, 2018</a:t>
          </a:r>
        </a:p>
      </dsp:txBody>
      <dsp:txXfrm>
        <a:off x="2081036" y="1672961"/>
        <a:ext cx="877278" cy="742071"/>
      </dsp:txXfrm>
    </dsp:sp>
    <dsp:sp modelId="{D06E5A3A-1235-4C0F-BAB1-AFD35A8CDE71}">
      <dsp:nvSpPr>
        <dsp:cNvPr id="0" name=""/>
        <dsp:cNvSpPr/>
      </dsp:nvSpPr>
      <dsp:spPr>
        <a:xfrm>
          <a:off x="3143832" y="1672961"/>
          <a:ext cx="1619349" cy="742071"/>
        </a:xfrm>
        <a:prstGeom prst="chevr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June 19, 2018</a:t>
          </a:r>
        </a:p>
      </dsp:txBody>
      <dsp:txXfrm>
        <a:off x="3514868" y="1672961"/>
        <a:ext cx="877278" cy="742071"/>
      </dsp:txXfrm>
    </dsp:sp>
    <dsp:sp modelId="{3E4AB805-4C39-473A-BAA4-563EA52C0D64}">
      <dsp:nvSpPr>
        <dsp:cNvPr id="0" name=""/>
        <dsp:cNvSpPr/>
      </dsp:nvSpPr>
      <dsp:spPr>
        <a:xfrm>
          <a:off x="4577663" y="1672961"/>
          <a:ext cx="1619349" cy="742071"/>
        </a:xfrm>
        <a:prstGeom prst="chevron">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July 19, 2018 to January 21, 2019</a:t>
          </a:r>
        </a:p>
      </dsp:txBody>
      <dsp:txXfrm>
        <a:off x="4948699" y="1672961"/>
        <a:ext cx="877278" cy="742071"/>
      </dsp:txXfrm>
    </dsp:sp>
    <dsp:sp modelId="{31E1AA7E-2A59-4862-A445-3721A8156F34}">
      <dsp:nvSpPr>
        <dsp:cNvPr id="0" name=""/>
        <dsp:cNvSpPr/>
      </dsp:nvSpPr>
      <dsp:spPr>
        <a:xfrm>
          <a:off x="6011495" y="1672961"/>
          <a:ext cx="1619349" cy="742071"/>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January 21, 2019</a:t>
          </a:r>
        </a:p>
      </dsp:txBody>
      <dsp:txXfrm>
        <a:off x="6382531" y="1672961"/>
        <a:ext cx="877278" cy="742071"/>
      </dsp:txXfrm>
    </dsp:sp>
    <dsp:sp modelId="{BE4CAEB5-AC26-4759-A87C-0D7CD09F3742}">
      <dsp:nvSpPr>
        <dsp:cNvPr id="0" name=""/>
        <dsp:cNvSpPr/>
      </dsp:nvSpPr>
      <dsp:spPr>
        <a:xfrm>
          <a:off x="7417120" y="1678081"/>
          <a:ext cx="1619349" cy="742071"/>
        </a:xfrm>
        <a:prstGeom prst="chevron">
          <a:avLst/>
        </a:prstGeom>
        <a:solidFill>
          <a:schemeClr val="accent6">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January 20, 2020</a:t>
          </a:r>
        </a:p>
      </dsp:txBody>
      <dsp:txXfrm>
        <a:off x="7788156" y="1678081"/>
        <a:ext cx="877278" cy="74207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829967"/>
            <a:ext cx="2971800" cy="464820"/>
          </a:xfrm>
          <a:prstGeom prst="rect">
            <a:avLst/>
          </a:prstGeom>
        </p:spPr>
        <p:txBody>
          <a:bodyPr vert="horz" lIns="93164" tIns="46582" rIns="93164" bIns="46582" rtlCol="0" anchor="b"/>
          <a:lstStyle>
            <a:lvl1pPr algn="r">
              <a:defRPr sz="1200"/>
            </a:lvl1pPr>
          </a:lstStyle>
          <a:p>
            <a:fld id="{8D1F3C7B-FC70-4711-BC45-E540C48E6FE3}" type="slidenum">
              <a:rPr lang="en-US" smtClean="0"/>
              <a:t>‹#›</a:t>
            </a:fld>
            <a:endParaRPr lang="en-US"/>
          </a:p>
        </p:txBody>
      </p:sp>
    </p:spTree>
    <p:extLst>
      <p:ext uri="{BB962C8B-B14F-4D97-AF65-F5344CB8AC3E}">
        <p14:creationId xmlns:p14="http://schemas.microsoft.com/office/powerpoint/2010/main" val="2424957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64" tIns="46582" rIns="93164" bIns="46582"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64" tIns="46582" rIns="93164" bIns="46582" rtlCol="0" anchor="b"/>
          <a:lstStyle>
            <a:lvl1pPr algn="r">
              <a:defRPr sz="1200"/>
            </a:lvl1pPr>
          </a:lstStyle>
          <a:p>
            <a:fld id="{D34EA58A-39E5-4D21-9D36-B59FED999BAC}" type="slidenum">
              <a:rPr lang="en-US" smtClean="0"/>
              <a:t>‹#›</a:t>
            </a:fld>
            <a:endParaRPr lang="en-US" dirty="0"/>
          </a:p>
        </p:txBody>
      </p:sp>
    </p:spTree>
    <p:extLst>
      <p:ext uri="{BB962C8B-B14F-4D97-AF65-F5344CB8AC3E}">
        <p14:creationId xmlns:p14="http://schemas.microsoft.com/office/powerpoint/2010/main" val="28971387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lstStyle/>
          <a:p>
            <a:pPr>
              <a:lnSpc>
                <a:spcPct val="150000"/>
              </a:lnSpc>
            </a:pPr>
            <a:endParaRPr lang="en-US" dirty="0">
              <a:ea typeface="ＭＳ Ｐゴシック" charset="-128"/>
            </a:endParaRPr>
          </a:p>
          <a:p>
            <a:pPr>
              <a:lnSpc>
                <a:spcPct val="150000"/>
              </a:lnSpc>
            </a:pPr>
            <a:endParaRPr lang="en-US" dirty="0">
              <a:ea typeface="ＭＳ Ｐゴシック" charset="-128"/>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B0A8AC77-AA18-4B2E-A059-F88CAA9F3832}" type="slidenum">
              <a:rPr lang="en-US" smtClean="0">
                <a:solidFill>
                  <a:prstClr val="black"/>
                </a:solidFill>
              </a:rPr>
              <a:pPr/>
              <a:t>1</a:t>
            </a:fld>
            <a:endParaRPr lang="en-US" dirty="0">
              <a:solidFill>
                <a:prstClr val="black"/>
              </a:solidFill>
            </a:endParaRPr>
          </a:p>
        </p:txBody>
      </p:sp>
      <p:sp>
        <p:nvSpPr>
          <p:cNvPr id="2" name="Date Placeholder 1"/>
          <p:cNvSpPr>
            <a:spLocks noGrp="1"/>
          </p:cNvSpPr>
          <p:nvPr>
            <p:ph type="dt" idx="10"/>
          </p:nvPr>
        </p:nvSpPr>
        <p:spPr/>
        <p:txBody>
          <a:bodyPr/>
          <a:lstStyle/>
          <a:p>
            <a:pPr>
              <a:defRPr/>
            </a:pPr>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10</a:t>
            </a:fld>
            <a:endParaRPr lang="en-US" dirty="0"/>
          </a:p>
        </p:txBody>
      </p:sp>
    </p:spTree>
    <p:extLst>
      <p:ext uri="{BB962C8B-B14F-4D97-AF65-F5344CB8AC3E}">
        <p14:creationId xmlns:p14="http://schemas.microsoft.com/office/powerpoint/2010/main" val="884592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11</a:t>
            </a:fld>
            <a:endParaRPr lang="en-US" dirty="0"/>
          </a:p>
        </p:txBody>
      </p:sp>
    </p:spTree>
    <p:extLst>
      <p:ext uri="{BB962C8B-B14F-4D97-AF65-F5344CB8AC3E}">
        <p14:creationId xmlns:p14="http://schemas.microsoft.com/office/powerpoint/2010/main" val="60514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EA58A-39E5-4D21-9D36-B59FED999BAC}" type="slidenum">
              <a:rPr lang="en-US" smtClean="0"/>
              <a:t>12</a:t>
            </a:fld>
            <a:endParaRPr lang="en-US" dirty="0"/>
          </a:p>
        </p:txBody>
      </p:sp>
    </p:spTree>
    <p:extLst>
      <p:ext uri="{BB962C8B-B14F-4D97-AF65-F5344CB8AC3E}">
        <p14:creationId xmlns:p14="http://schemas.microsoft.com/office/powerpoint/2010/main" val="878284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13</a:t>
            </a:fld>
            <a:endParaRPr lang="en-US" dirty="0"/>
          </a:p>
        </p:txBody>
      </p:sp>
    </p:spTree>
    <p:extLst>
      <p:ext uri="{BB962C8B-B14F-4D97-AF65-F5344CB8AC3E}">
        <p14:creationId xmlns:p14="http://schemas.microsoft.com/office/powerpoint/2010/main" val="3211337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EA58A-39E5-4D21-9D36-B59FED999BAC}" type="slidenum">
              <a:rPr lang="en-US" smtClean="0"/>
              <a:t>14</a:t>
            </a:fld>
            <a:endParaRPr lang="en-US" dirty="0"/>
          </a:p>
        </p:txBody>
      </p:sp>
    </p:spTree>
    <p:extLst>
      <p:ext uri="{BB962C8B-B14F-4D97-AF65-F5344CB8AC3E}">
        <p14:creationId xmlns:p14="http://schemas.microsoft.com/office/powerpoint/2010/main" val="3394109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EA58A-39E5-4D21-9D36-B59FED999B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6642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16</a:t>
            </a:fld>
            <a:endParaRPr lang="en-US" dirty="0"/>
          </a:p>
        </p:txBody>
      </p:sp>
    </p:spTree>
    <p:extLst>
      <p:ext uri="{BB962C8B-B14F-4D97-AF65-F5344CB8AC3E}">
        <p14:creationId xmlns:p14="http://schemas.microsoft.com/office/powerpoint/2010/main" val="2740665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17</a:t>
            </a:fld>
            <a:endParaRPr lang="en-US" dirty="0"/>
          </a:p>
        </p:txBody>
      </p:sp>
    </p:spTree>
    <p:extLst>
      <p:ext uri="{BB962C8B-B14F-4D97-AF65-F5344CB8AC3E}">
        <p14:creationId xmlns:p14="http://schemas.microsoft.com/office/powerpoint/2010/main" val="1916942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18</a:t>
            </a:fld>
            <a:endParaRPr lang="en-US" dirty="0"/>
          </a:p>
        </p:txBody>
      </p:sp>
    </p:spTree>
    <p:extLst>
      <p:ext uri="{BB962C8B-B14F-4D97-AF65-F5344CB8AC3E}">
        <p14:creationId xmlns:p14="http://schemas.microsoft.com/office/powerpoint/2010/main" val="1201101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19</a:t>
            </a:fld>
            <a:endParaRPr lang="en-US" dirty="0"/>
          </a:p>
        </p:txBody>
      </p:sp>
    </p:spTree>
    <p:extLst>
      <p:ext uri="{BB962C8B-B14F-4D97-AF65-F5344CB8AC3E}">
        <p14:creationId xmlns:p14="http://schemas.microsoft.com/office/powerpoint/2010/main" val="3302591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EA58A-39E5-4D21-9D36-B59FED999BAC}" type="slidenum">
              <a:rPr lang="en-US" smtClean="0"/>
              <a:t>2</a:t>
            </a:fld>
            <a:endParaRPr lang="en-US" dirty="0"/>
          </a:p>
        </p:txBody>
      </p:sp>
    </p:spTree>
    <p:extLst>
      <p:ext uri="{BB962C8B-B14F-4D97-AF65-F5344CB8AC3E}">
        <p14:creationId xmlns:p14="http://schemas.microsoft.com/office/powerpoint/2010/main" val="3824129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EA58A-39E5-4D21-9D36-B59FED999BAC}" type="slidenum">
              <a:rPr lang="en-US" smtClean="0"/>
              <a:t>20</a:t>
            </a:fld>
            <a:endParaRPr lang="en-US" dirty="0"/>
          </a:p>
        </p:txBody>
      </p:sp>
    </p:spTree>
    <p:extLst>
      <p:ext uri="{BB962C8B-B14F-4D97-AF65-F5344CB8AC3E}">
        <p14:creationId xmlns:p14="http://schemas.microsoft.com/office/powerpoint/2010/main" val="2470443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21</a:t>
            </a:fld>
            <a:endParaRPr lang="en-US" dirty="0"/>
          </a:p>
        </p:txBody>
      </p:sp>
    </p:spTree>
    <p:extLst>
      <p:ext uri="{BB962C8B-B14F-4D97-AF65-F5344CB8AC3E}">
        <p14:creationId xmlns:p14="http://schemas.microsoft.com/office/powerpoint/2010/main" val="3313222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22</a:t>
            </a:fld>
            <a:endParaRPr lang="en-US" dirty="0"/>
          </a:p>
        </p:txBody>
      </p:sp>
    </p:spTree>
    <p:extLst>
      <p:ext uri="{BB962C8B-B14F-4D97-AF65-F5344CB8AC3E}">
        <p14:creationId xmlns:p14="http://schemas.microsoft.com/office/powerpoint/2010/main" val="574305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23</a:t>
            </a:fld>
            <a:endParaRPr lang="en-US" dirty="0"/>
          </a:p>
        </p:txBody>
      </p:sp>
    </p:spTree>
    <p:extLst>
      <p:ext uri="{BB962C8B-B14F-4D97-AF65-F5344CB8AC3E}">
        <p14:creationId xmlns:p14="http://schemas.microsoft.com/office/powerpoint/2010/main" val="284838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24</a:t>
            </a:fld>
            <a:endParaRPr lang="en-US" dirty="0"/>
          </a:p>
        </p:txBody>
      </p:sp>
    </p:spTree>
    <p:extLst>
      <p:ext uri="{BB962C8B-B14F-4D97-AF65-F5344CB8AC3E}">
        <p14:creationId xmlns:p14="http://schemas.microsoft.com/office/powerpoint/2010/main" val="1815550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25</a:t>
            </a:fld>
            <a:endParaRPr lang="en-US" dirty="0"/>
          </a:p>
        </p:txBody>
      </p:sp>
    </p:spTree>
    <p:extLst>
      <p:ext uri="{BB962C8B-B14F-4D97-AF65-F5344CB8AC3E}">
        <p14:creationId xmlns:p14="http://schemas.microsoft.com/office/powerpoint/2010/main" val="361342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26</a:t>
            </a:fld>
            <a:endParaRPr lang="en-US" dirty="0"/>
          </a:p>
        </p:txBody>
      </p:sp>
    </p:spTree>
    <p:extLst>
      <p:ext uri="{BB962C8B-B14F-4D97-AF65-F5344CB8AC3E}">
        <p14:creationId xmlns:p14="http://schemas.microsoft.com/office/powerpoint/2010/main" val="5595164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27</a:t>
            </a:fld>
            <a:endParaRPr lang="en-US" dirty="0"/>
          </a:p>
        </p:txBody>
      </p:sp>
    </p:spTree>
    <p:extLst>
      <p:ext uri="{BB962C8B-B14F-4D97-AF65-F5344CB8AC3E}">
        <p14:creationId xmlns:p14="http://schemas.microsoft.com/office/powerpoint/2010/main" val="967763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28</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44283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EA58A-39E5-4D21-9D36-B59FED999BAC}" type="slidenum">
              <a:rPr lang="en-US" smtClean="0"/>
              <a:t>29</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254650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3</a:t>
            </a:fld>
            <a:endParaRPr lang="en-US" dirty="0"/>
          </a:p>
        </p:txBody>
      </p:sp>
    </p:spTree>
    <p:extLst>
      <p:ext uri="{BB962C8B-B14F-4D97-AF65-F5344CB8AC3E}">
        <p14:creationId xmlns:p14="http://schemas.microsoft.com/office/powerpoint/2010/main" val="2623127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EA58A-39E5-4D21-9D36-B59FED999BAC}" type="slidenum">
              <a:rPr lang="en-US" smtClean="0"/>
              <a:t>30</a:t>
            </a:fld>
            <a:endParaRPr lang="en-US" dirty="0"/>
          </a:p>
        </p:txBody>
      </p:sp>
    </p:spTree>
    <p:extLst>
      <p:ext uri="{BB962C8B-B14F-4D97-AF65-F5344CB8AC3E}">
        <p14:creationId xmlns:p14="http://schemas.microsoft.com/office/powerpoint/2010/main" val="2319724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4</a:t>
            </a:fld>
            <a:endParaRPr lang="en-US" dirty="0"/>
          </a:p>
        </p:txBody>
      </p:sp>
    </p:spTree>
    <p:extLst>
      <p:ext uri="{BB962C8B-B14F-4D97-AF65-F5344CB8AC3E}">
        <p14:creationId xmlns:p14="http://schemas.microsoft.com/office/powerpoint/2010/main" val="2940137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B850CD8-3DC0-4D51-9F0F-9FA8CBAFAED7}" type="slidenum">
              <a:rPr lang="en-US" smtClean="0">
                <a:solidFill>
                  <a:prstClr val="black"/>
                </a:solidFill>
              </a:rPr>
              <a:pPr>
                <a:defRPr/>
              </a:pPr>
              <a:t>5</a:t>
            </a:fld>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844674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EA58A-39E5-4D21-9D36-B59FED999BAC}" type="slidenum">
              <a:rPr lang="en-US" smtClean="0"/>
              <a:t>6</a:t>
            </a:fld>
            <a:endParaRPr lang="en-US" dirty="0"/>
          </a:p>
        </p:txBody>
      </p:sp>
    </p:spTree>
    <p:extLst>
      <p:ext uri="{BB962C8B-B14F-4D97-AF65-F5344CB8AC3E}">
        <p14:creationId xmlns:p14="http://schemas.microsoft.com/office/powerpoint/2010/main" val="3378554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7</a:t>
            </a:fld>
            <a:endParaRPr lang="en-US" dirty="0"/>
          </a:p>
        </p:txBody>
      </p:sp>
    </p:spTree>
    <p:extLst>
      <p:ext uri="{BB962C8B-B14F-4D97-AF65-F5344CB8AC3E}">
        <p14:creationId xmlns:p14="http://schemas.microsoft.com/office/powerpoint/2010/main" val="1509947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8</a:t>
            </a:fld>
            <a:endParaRPr lang="en-US" dirty="0"/>
          </a:p>
        </p:txBody>
      </p:sp>
    </p:spTree>
    <p:extLst>
      <p:ext uri="{BB962C8B-B14F-4D97-AF65-F5344CB8AC3E}">
        <p14:creationId xmlns:p14="http://schemas.microsoft.com/office/powerpoint/2010/main" val="2669168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9</a:t>
            </a:fld>
            <a:endParaRPr lang="en-US" dirty="0"/>
          </a:p>
        </p:txBody>
      </p:sp>
    </p:spTree>
    <p:extLst>
      <p:ext uri="{BB962C8B-B14F-4D97-AF65-F5344CB8AC3E}">
        <p14:creationId xmlns:p14="http://schemas.microsoft.com/office/powerpoint/2010/main" val="19982364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ackground cover.pd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38880" y="3178162"/>
            <a:ext cx="7772400" cy="730127"/>
          </a:xfrm>
        </p:spPr>
        <p:txBody>
          <a:bodyPr>
            <a:normAutofit/>
          </a:bodyPr>
          <a:lstStyle>
            <a:lvl1pPr algn="l">
              <a:defRPr sz="3400" b="1">
                <a:latin typeface="Calibri"/>
                <a:cs typeface="Calibri"/>
              </a:defRPr>
            </a:lvl1pPr>
          </a:lstStyle>
          <a:p>
            <a:r>
              <a:rPr lang="en-US" dirty="0"/>
              <a:t>Click to edit Master title style</a:t>
            </a:r>
          </a:p>
        </p:txBody>
      </p:sp>
      <p:sp>
        <p:nvSpPr>
          <p:cNvPr id="3" name="Subtitle 2"/>
          <p:cNvSpPr>
            <a:spLocks noGrp="1"/>
          </p:cNvSpPr>
          <p:nvPr>
            <p:ph type="subTitle" idx="1"/>
          </p:nvPr>
        </p:nvSpPr>
        <p:spPr>
          <a:xfrm>
            <a:off x="357696" y="4004454"/>
            <a:ext cx="7753584" cy="914813"/>
          </a:xfrm>
        </p:spPr>
        <p:txBody>
          <a:bodyPr>
            <a:noAutofit/>
          </a:bodyPr>
          <a:lstStyle>
            <a:lvl1pPr marL="0" indent="0" algn="l">
              <a:buNone/>
              <a:defRPr sz="28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2" descr="Z:\Identity\Logo\R&amp;Dhoriz.jpg"/>
          <p:cNvPicPr>
            <a:picLocks noChangeAspect="1" noChangeArrowheads="1"/>
          </p:cNvPicPr>
          <p:nvPr userDrawn="1"/>
        </p:nvPicPr>
        <p:blipFill>
          <a:blip r:embed="rId3"/>
          <a:srcRect l="16805"/>
          <a:stretch>
            <a:fillRect/>
          </a:stretch>
        </p:blipFill>
        <p:spPr bwMode="auto">
          <a:xfrm>
            <a:off x="177272" y="6229568"/>
            <a:ext cx="1882309" cy="437563"/>
          </a:xfrm>
          <a:prstGeom prst="rect">
            <a:avLst/>
          </a:prstGeom>
          <a:noFill/>
        </p:spPr>
      </p:pic>
    </p:spTree>
    <p:extLst>
      <p:ext uri="{BB962C8B-B14F-4D97-AF65-F5344CB8AC3E}">
        <p14:creationId xmlns:p14="http://schemas.microsoft.com/office/powerpoint/2010/main" val="342539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935650"/>
            <a:ext cx="8229600" cy="4190513"/>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2367873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17110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23322"/>
            <a:ext cx="4038600" cy="4202841"/>
          </a:xfrm>
        </p:spPr>
        <p:txBody>
          <a:bodyPr>
            <a:normAutofit/>
          </a:bodyPr>
          <a:lstStyle>
            <a:lvl1pPr>
              <a:spcAft>
                <a:spcPts val="1200"/>
              </a:spcAft>
              <a:defRPr sz="2800"/>
            </a:lvl1pPr>
            <a:lvl2pPr>
              <a:spcAft>
                <a:spcPts val="1200"/>
              </a:spcAft>
              <a:defRPr sz="2400"/>
            </a:lvl2pPr>
            <a:lvl3pPr>
              <a:spcAft>
                <a:spcPts val="1200"/>
              </a:spcAft>
              <a:defRPr sz="2200"/>
            </a:lvl3pPr>
            <a:lvl4pPr>
              <a:spcAft>
                <a:spcPts val="1200"/>
              </a:spcAft>
              <a:defRPr sz="2200"/>
            </a:lvl4pPr>
            <a:lvl5pPr>
              <a:spcAft>
                <a:spcPts val="1200"/>
              </a:spcAft>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
        <p:nvSpPr>
          <p:cNvPr id="7" name="Content Placeholder 2"/>
          <p:cNvSpPr>
            <a:spLocks noGrp="1"/>
          </p:cNvSpPr>
          <p:nvPr>
            <p:ph sz="half" idx="10"/>
          </p:nvPr>
        </p:nvSpPr>
        <p:spPr>
          <a:xfrm>
            <a:off x="4831958" y="1927805"/>
            <a:ext cx="4038600" cy="4202841"/>
          </a:xfrm>
        </p:spPr>
        <p:txBody>
          <a:bodyPr>
            <a:normAutofit/>
          </a:bodyPr>
          <a:lstStyle>
            <a:lvl1pPr>
              <a:spcAft>
                <a:spcPts val="1200"/>
              </a:spcAft>
              <a:defRPr sz="2800"/>
            </a:lvl1pPr>
            <a:lvl2pPr>
              <a:spcAft>
                <a:spcPts val="1200"/>
              </a:spcAft>
              <a:defRPr sz="2400"/>
            </a:lvl2pPr>
            <a:lvl3pPr>
              <a:spcAft>
                <a:spcPts val="1200"/>
              </a:spcAft>
              <a:defRPr sz="2200"/>
            </a:lvl3pPr>
            <a:lvl4pPr>
              <a:spcAft>
                <a:spcPts val="1200"/>
              </a:spcAft>
              <a:defRPr sz="2200"/>
            </a:lvl4pPr>
            <a:lvl5pPr>
              <a:spcAft>
                <a:spcPts val="1200"/>
              </a:spcAft>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1266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682602"/>
            <a:ext cx="5486400" cy="613568"/>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4"/>
          <p:cNvSpPr>
            <a:spLocks noGrp="1"/>
          </p:cNvSpPr>
          <p:nvPr>
            <p:ph type="title"/>
          </p:nvPr>
        </p:nvSpPr>
        <p:spPr/>
        <p:txBody>
          <a:bodyPr/>
          <a:lstStyle/>
          <a:p>
            <a:r>
              <a:rPr lang="en-US" dirty="0"/>
              <a:t>Click to edit Master title style</a:t>
            </a:r>
          </a:p>
        </p:txBody>
      </p:sp>
      <p:sp>
        <p:nvSpPr>
          <p:cNvPr id="7"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314715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357971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2534" y="2760397"/>
            <a:ext cx="6798733" cy="1125803"/>
          </a:xfrm>
          <a:prstGeom prst="rect">
            <a:avLst/>
          </a:prstGeom>
        </p:spPr>
        <p:txBody>
          <a:bodyPr>
            <a:normAutofit/>
          </a:bodyPr>
          <a:lstStyle>
            <a:lvl1pPr algn="l">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642533" y="3886200"/>
            <a:ext cx="6798733" cy="1422400"/>
          </a:xfrm>
          <a:prstGeom prst="rect">
            <a:avLst/>
          </a:prstGeo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0"/>
          </p:nvPr>
        </p:nvSpPr>
        <p:spPr>
          <a:xfrm>
            <a:off x="1643063" y="5308600"/>
            <a:ext cx="6797675" cy="804863"/>
          </a:xfrm>
          <a:prstGeom prst="rect">
            <a:avLst/>
          </a:prstGeom>
        </p:spPr>
        <p:txBody>
          <a:bodyPr/>
          <a:lstStyle>
            <a:lvl1pPr>
              <a:buNone/>
              <a:defRPr sz="14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58850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descr="background interior.pdf"/>
          <p:cNvPicPr>
            <a:picLocks noChangeAspect="1"/>
          </p:cNvPicPr>
          <p:nvPr/>
        </p:nvPicPr>
        <p:blipFill>
          <a:blip r:embed="rId9"/>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2906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849438"/>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30" name="Picture 4" descr="Department of Veterans Affairs, Veterans Health Administration, Office of Health Information"/>
          <p:cNvPicPr>
            <a:picLocks noChangeAspect="1" noChangeArrowheads="1"/>
          </p:cNvPicPr>
          <p:nvPr userDrawn="1"/>
        </p:nvPicPr>
        <p:blipFill>
          <a:blip r:embed="rId10"/>
          <a:srcRect/>
          <a:stretch>
            <a:fillRect/>
          </a:stretch>
        </p:blipFill>
        <p:spPr bwMode="auto">
          <a:xfrm>
            <a:off x="911225" y="495300"/>
            <a:ext cx="165100" cy="165100"/>
          </a:xfrm>
          <a:prstGeom prst="rect">
            <a:avLst/>
          </a:prstGeom>
          <a:noFill/>
          <a:ln w="9525">
            <a:noFill/>
            <a:miter lim="800000"/>
            <a:headEnd/>
            <a:tailEnd/>
          </a:ln>
        </p:spPr>
      </p:pic>
      <p:sp>
        <p:nvSpPr>
          <p:cNvPr id="10"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endParaRPr lang="en-US" dirty="0">
              <a:ea typeface="ＭＳ Ｐゴシック" charset="-128"/>
            </a:endParaRPr>
          </a:p>
        </p:txBody>
      </p:sp>
    </p:spTree>
    <p:extLst>
      <p:ext uri="{BB962C8B-B14F-4D97-AF65-F5344CB8AC3E}">
        <p14:creationId xmlns:p14="http://schemas.microsoft.com/office/powerpoint/2010/main" val="3322374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p:txStyles>
    <p:title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p:titleStyle>
    <p:bodyStyle>
      <a:lvl1pPr marL="342900" indent="-342900" algn="l" defTabSz="457200" rtl="0" eaLnBrk="0" fontAlgn="base" hangingPunct="0">
        <a:spcBef>
          <a:spcPts val="0"/>
        </a:spcBef>
        <a:spcAft>
          <a:spcPts val="1200"/>
        </a:spcAft>
        <a:buFont typeface="Arial" pitchFamily="34" charset="0"/>
        <a:buChar char="•"/>
        <a:defRPr sz="2800" kern="1200">
          <a:solidFill>
            <a:schemeClr val="tx1"/>
          </a:solidFill>
          <a:latin typeface="Tahoma" pitchFamily="34" charset="0"/>
          <a:ea typeface="Tahoma" pitchFamily="34" charset="0"/>
          <a:cs typeface="Tahoma" pitchFamily="34" charset="0"/>
        </a:defRPr>
      </a:lvl1pPr>
      <a:lvl2pPr marL="742950" indent="-285750" algn="l" defTabSz="457200" rtl="0" eaLnBrk="0" fontAlgn="base" hangingPunct="0">
        <a:spcBef>
          <a:spcPts val="0"/>
        </a:spcBef>
        <a:spcAft>
          <a:spcPts val="1200"/>
        </a:spcAft>
        <a:buFont typeface="Arial" pitchFamily="34" charset="0"/>
        <a:buChar char="•"/>
        <a:defRPr sz="2400" kern="1200">
          <a:solidFill>
            <a:schemeClr val="tx1"/>
          </a:solidFill>
          <a:latin typeface="Tahoma" pitchFamily="34" charset="0"/>
          <a:ea typeface="Tahoma" pitchFamily="34" charset="0"/>
          <a:cs typeface="Tahoma" pitchFamily="34" charset="0"/>
        </a:defRPr>
      </a:lvl2pPr>
      <a:lvl3pPr marL="1143000" indent="-228600" algn="l" defTabSz="457200" rtl="0" eaLnBrk="0" fontAlgn="base" hangingPunct="0">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3pPr>
      <a:lvl4pPr marL="1600200" indent="-228600" algn="l" defTabSz="457200" rtl="0" eaLnBrk="0" fontAlgn="base" hangingPunct="0">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vapulse.net/groups/vha-office-of-research-oversight" TargetMode="External"/><Relationship Id="rId3" Type="http://schemas.openxmlformats.org/officeDocument/2006/relationships/hyperlink" Target="https://www.research.va.gov/resources/policies/default.cfm" TargetMode="External"/><Relationship Id="rId7" Type="http://schemas.openxmlformats.org/officeDocument/2006/relationships/hyperlink" Target="https://www.research.va.gov/programs/orppe/education/webinars/default.cf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research.va.gov/programs/orppe/policy/faq.cfm" TargetMode="External"/><Relationship Id="rId11" Type="http://schemas.openxmlformats.org/officeDocument/2006/relationships/hyperlink" Target="mailto:OROPE@va.gov" TargetMode="External"/><Relationship Id="rId5" Type="http://schemas.openxmlformats.org/officeDocument/2006/relationships/hyperlink" Target="https://www.research.va.gov/programs/orppe/policy/draft/default.cfm" TargetMode="External"/><Relationship Id="rId10" Type="http://schemas.openxmlformats.org/officeDocument/2006/relationships/hyperlink" Target="https://www.va.gov/ORO/orochecklists.asp" TargetMode="External"/><Relationship Id="rId4" Type="http://schemas.openxmlformats.org/officeDocument/2006/relationships/hyperlink" Target="https://www.research.va.gov/programs/orppe/default.cfm" TargetMode="External"/><Relationship Id="rId9" Type="http://schemas.openxmlformats.org/officeDocument/2006/relationships/hyperlink" Target="mailto:vhacoordregulatory@va.gov"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lassmarker.com/online-test/start/?quiz=rea5c1c05a9041bc"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research.va.gov/programs/pride/cirb/forms/115a.doc"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research.va.gov/programs/pride/cirb/forms/114a.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www.research.va.gov/resources/policies/" TargetMode="External"/><Relationship Id="rId3" Type="http://schemas.openxmlformats.org/officeDocument/2006/relationships/hyperlink" Target="https://www.gpo.gov/fdsys/pkg/FR-2018-06-19/pdf/2018-13187.pdf" TargetMode="External"/><Relationship Id="rId7" Type="http://schemas.openxmlformats.org/officeDocument/2006/relationships/hyperlink" Target="https://www.va.gov/vhapublications/ViewPublication.asp?pub_ID=8191"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va.gov/vhapublications/ViewPublication.asp?pub_ID=8171" TargetMode="External"/><Relationship Id="rId5" Type="http://schemas.openxmlformats.org/officeDocument/2006/relationships/hyperlink" Target="https://www.gpo.gov/fdsys/pkg/CFR-2002-title38-vol1/pdf/CFR-2002-title38-vol1-part16.pdf" TargetMode="External"/><Relationship Id="rId4" Type="http://schemas.openxmlformats.org/officeDocument/2006/relationships/hyperlink" Target="https://www.gpo.gov/fdsys/pkg/FR-2017-01-19/pdf/2017-01058.pdf" TargetMode="External"/><Relationship Id="rId9" Type="http://schemas.openxmlformats.org/officeDocument/2006/relationships/hyperlink" Target="https://www.research.va.gov/pride/cyberseminars/default.cf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hyperlink" Target="mailto:priscilla.craig@va.gov" TargetMode="External"/><Relationship Id="rId3" Type="http://schemas.openxmlformats.org/officeDocument/2006/relationships/hyperlink" Target="mailto:Mary.klote@va.gov" TargetMode="External"/><Relationship Id="rId7" Type="http://schemas.openxmlformats.org/officeDocument/2006/relationships/hyperlink" Target="mailto:c.karen.jeans@va.gov"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mailto:Annette.Anderson3@va.gov" TargetMode="External"/><Relationship Id="rId5" Type="http://schemas.openxmlformats.org/officeDocument/2006/relationships/hyperlink" Target="http://www.va.gov/oro/" TargetMode="External"/><Relationship Id="rId10" Type="http://schemas.openxmlformats.org/officeDocument/2006/relationships/hyperlink" Target="mailto:soundia.duche@va.gov" TargetMode="External"/><Relationship Id="rId4" Type="http://schemas.openxmlformats.org/officeDocument/2006/relationships/hyperlink" Target="mailto:kristina.borror@va.gov" TargetMode="External"/><Relationship Id="rId9" Type="http://schemas.openxmlformats.org/officeDocument/2006/relationships/hyperlink" Target="mailto:Paska.Permana@va.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357188" y="4181229"/>
            <a:ext cx="8805120" cy="1622438"/>
          </a:xfrm>
        </p:spPr>
        <p:txBody>
          <a:bodyPr>
            <a:normAutofit fontScale="90000"/>
          </a:bodyPr>
          <a:lstStyle/>
          <a:p>
            <a:pPr marL="4763" indent="-4763">
              <a:spcBef>
                <a:spcPct val="20000"/>
              </a:spcBef>
              <a:defRPr/>
            </a:pPr>
            <a:br>
              <a:rPr lang="en-US" sz="3400" spc="100" dirty="0">
                <a:latin typeface="Tahoma" pitchFamily="34" charset="0"/>
                <a:cs typeface="Tahoma" pitchFamily="34" charset="0"/>
              </a:rPr>
            </a:br>
            <a:br>
              <a:rPr lang="en-US" sz="3400" spc="100" dirty="0">
                <a:latin typeface="Tahoma" pitchFamily="34" charset="0"/>
                <a:cs typeface="Tahoma" pitchFamily="34" charset="0"/>
              </a:rPr>
            </a:br>
            <a:br>
              <a:rPr lang="en-US" sz="3400" spc="100" dirty="0">
                <a:latin typeface="Tahoma" pitchFamily="34" charset="0"/>
                <a:cs typeface="Tahoma" pitchFamily="34" charset="0"/>
              </a:rPr>
            </a:br>
            <a:br>
              <a:rPr lang="en-US" sz="3400" spc="100" dirty="0">
                <a:latin typeface="Tahoma" pitchFamily="34" charset="0"/>
                <a:cs typeface="Tahoma" pitchFamily="34" charset="0"/>
              </a:rPr>
            </a:br>
            <a:r>
              <a:rPr lang="en-US" sz="3400" spc="100" dirty="0">
                <a:latin typeface="Tahoma" pitchFamily="34" charset="0"/>
                <a:cs typeface="Tahoma" pitchFamily="34" charset="0"/>
              </a:rPr>
              <a:t>Town Hall:</a:t>
            </a:r>
            <a:br>
              <a:rPr lang="en-US" sz="3400" spc="100" dirty="0">
                <a:latin typeface="Tahoma" pitchFamily="34" charset="0"/>
                <a:cs typeface="Tahoma" pitchFamily="34" charset="0"/>
              </a:rPr>
            </a:br>
            <a:r>
              <a:rPr lang="en-US" sz="3400" spc="100" dirty="0">
                <a:latin typeface="Tahoma" pitchFamily="34" charset="0"/>
                <a:cs typeface="Tahoma" pitchFamily="34" charset="0"/>
              </a:rPr>
              <a:t>Life under the Revised Common Rule</a:t>
            </a:r>
            <a:br>
              <a:rPr lang="en-US" sz="3400" spc="100" dirty="0">
                <a:latin typeface="Tahoma" pitchFamily="34" charset="0"/>
                <a:cs typeface="Tahoma" pitchFamily="34" charset="0"/>
              </a:rPr>
            </a:br>
            <a:br>
              <a:rPr lang="en-US" sz="3400" spc="100" dirty="0">
                <a:latin typeface="Tahoma" pitchFamily="34" charset="0"/>
                <a:cs typeface="Tahoma" pitchFamily="34" charset="0"/>
              </a:rPr>
            </a:br>
            <a:r>
              <a:rPr lang="en-US" sz="3400" spc="100" dirty="0">
                <a:latin typeface="Tahoma" pitchFamily="34" charset="0"/>
                <a:cs typeface="Tahoma" pitchFamily="34" charset="0"/>
              </a:rPr>
              <a:t>	</a:t>
            </a:r>
            <a:endParaRPr lang="en-US" sz="3100" b="0" spc="100" dirty="0">
              <a:latin typeface="Tahoma" pitchFamily="34" charset="0"/>
              <a:cs typeface="Tahoma" pitchFamily="34" charset="0"/>
            </a:endParaRPr>
          </a:p>
        </p:txBody>
      </p:sp>
      <p:sp>
        <p:nvSpPr>
          <p:cNvPr id="7171" name="Subtitle 2"/>
          <p:cNvSpPr>
            <a:spLocks noGrp="1"/>
          </p:cNvSpPr>
          <p:nvPr>
            <p:ph type="subTitle" idx="1"/>
          </p:nvPr>
        </p:nvSpPr>
        <p:spPr>
          <a:xfrm>
            <a:off x="357188" y="4948024"/>
            <a:ext cx="7753350" cy="1093088"/>
          </a:xfrm>
        </p:spPr>
        <p:txBody>
          <a:bodyPr/>
          <a:lstStyle/>
          <a:p>
            <a:pPr eaLnBrk="1" hangingPunct="1">
              <a:buFont typeface="Arial" charset="0"/>
              <a:buNone/>
              <a:defRPr/>
            </a:pPr>
            <a:r>
              <a:rPr lang="en-US" sz="2000" spc="100" dirty="0">
                <a:latin typeface="Tahoma" panose="020B0604030504040204" pitchFamily="34" charset="0"/>
              </a:rPr>
              <a:t>Hosted by ORPP&amp;E and ORO P&amp;E </a:t>
            </a:r>
          </a:p>
        </p:txBody>
      </p:sp>
      <p:sp>
        <p:nvSpPr>
          <p:cNvPr id="4" name="TextBox 3"/>
          <p:cNvSpPr txBox="1"/>
          <p:nvPr/>
        </p:nvSpPr>
        <p:spPr>
          <a:xfrm>
            <a:off x="5715000" y="5610225"/>
            <a:ext cx="3102429" cy="430887"/>
          </a:xfrm>
          <a:prstGeom prst="rect">
            <a:avLst/>
          </a:prstGeom>
          <a:noFill/>
        </p:spPr>
        <p:txBody>
          <a:bodyPr wrap="square">
            <a:spAutoFit/>
          </a:bodyPr>
          <a:lstStyle/>
          <a:p>
            <a:pPr defTabSz="457200" fontAlgn="base">
              <a:spcBef>
                <a:spcPct val="0"/>
              </a:spcBef>
              <a:spcAft>
                <a:spcPct val="0"/>
              </a:spcAft>
              <a:defRPr/>
            </a:pPr>
            <a:r>
              <a:rPr lang="en-US" sz="2200" b="1" dirty="0">
                <a:solidFill>
                  <a:prstClr val="white"/>
                </a:solidFill>
                <a:latin typeface="Tahoma" pitchFamily="34" charset="0"/>
                <a:ea typeface="ＭＳ Ｐゴシック" pitchFamily="1" charset="-128"/>
                <a:cs typeface="Tahoma" pitchFamily="34" charset="0"/>
              </a:rPr>
              <a:t>June 26, 2019</a:t>
            </a:r>
          </a:p>
        </p:txBody>
      </p:sp>
      <p:sp>
        <p:nvSpPr>
          <p:cNvPr id="5" name="TextBox 4">
            <a:extLst>
              <a:ext uri="{FF2B5EF4-FFF2-40B4-BE49-F238E27FC236}">
                <a16:creationId xmlns:a16="http://schemas.microsoft.com/office/drawing/2014/main" id="{2E4EAE64-B11D-481C-BB6D-0B4DF16A926A}"/>
              </a:ext>
            </a:extLst>
          </p:cNvPr>
          <p:cNvSpPr txBox="1"/>
          <p:nvPr/>
        </p:nvSpPr>
        <p:spPr>
          <a:xfrm>
            <a:off x="6400800" y="3056716"/>
            <a:ext cx="2416629" cy="817245"/>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dirty="0"/>
              <a:t>Dial in: (213) 929-4232</a:t>
            </a:r>
          </a:p>
          <a:p>
            <a:r>
              <a:rPr lang="en-US" sz="1400" dirty="0"/>
              <a:t>Access Code: 187-335-702</a:t>
            </a:r>
          </a:p>
          <a:p>
            <a:r>
              <a:rPr lang="en-US" sz="1400" dirty="0"/>
              <a:t>Slides in “Handout” Tab</a:t>
            </a:r>
          </a:p>
        </p:txBody>
      </p:sp>
    </p:spTree>
    <p:extLst>
      <p:ext uri="{BB962C8B-B14F-4D97-AF65-F5344CB8AC3E}">
        <p14:creationId xmlns:p14="http://schemas.microsoft.com/office/powerpoint/2010/main" val="1368124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C5139-85C5-4933-B907-A2118ABC592F}"/>
              </a:ext>
            </a:extLst>
          </p:cNvPr>
          <p:cNvSpPr>
            <a:spLocks noGrp="1"/>
          </p:cNvSpPr>
          <p:nvPr>
            <p:ph type="title"/>
          </p:nvPr>
        </p:nvSpPr>
        <p:spPr/>
        <p:txBody>
          <a:bodyPr/>
          <a:lstStyle/>
          <a:p>
            <a:r>
              <a:rPr lang="en-US" dirty="0"/>
              <a:t>Poll 4:  Learning about ORD policies</a:t>
            </a:r>
          </a:p>
        </p:txBody>
      </p:sp>
      <p:sp>
        <p:nvSpPr>
          <p:cNvPr id="3" name="Content Placeholder 2">
            <a:extLst>
              <a:ext uri="{FF2B5EF4-FFF2-40B4-BE49-F238E27FC236}">
                <a16:creationId xmlns:a16="http://schemas.microsoft.com/office/drawing/2014/main" id="{1910299A-B106-4158-87C1-47E99D23ADD5}"/>
              </a:ext>
            </a:extLst>
          </p:cNvPr>
          <p:cNvSpPr>
            <a:spLocks noGrp="1"/>
          </p:cNvSpPr>
          <p:nvPr>
            <p:ph idx="1"/>
          </p:nvPr>
        </p:nvSpPr>
        <p:spPr/>
        <p:txBody>
          <a:bodyPr/>
          <a:lstStyle/>
          <a:p>
            <a:pPr marL="0" indent="0">
              <a:buNone/>
            </a:pPr>
            <a:r>
              <a:rPr lang="en-US" dirty="0"/>
              <a:t>In what way would you prefer to learn about ORD Policy? (select one)</a:t>
            </a:r>
          </a:p>
          <a:p>
            <a:r>
              <a:rPr lang="en-US" sz="2400" dirty="0" err="1"/>
              <a:t>Cyberseminars</a:t>
            </a:r>
            <a:endParaRPr lang="en-US" sz="2400" dirty="0"/>
          </a:p>
          <a:p>
            <a:r>
              <a:rPr lang="en-US" sz="2400" dirty="0"/>
              <a:t>Email consultation</a:t>
            </a:r>
          </a:p>
          <a:p>
            <a:r>
              <a:rPr lang="en-US" sz="2400" dirty="0"/>
              <a:t>FAQs</a:t>
            </a:r>
          </a:p>
          <a:p>
            <a:r>
              <a:rPr lang="en-US" sz="2400" dirty="0"/>
              <a:t>Formal guidance documents</a:t>
            </a:r>
          </a:p>
          <a:p>
            <a:r>
              <a:rPr lang="en-US" sz="2400" dirty="0"/>
              <a:t>Telephone consultation</a:t>
            </a:r>
          </a:p>
        </p:txBody>
      </p:sp>
    </p:spTree>
    <p:extLst>
      <p:ext uri="{BB962C8B-B14F-4D97-AF65-F5344CB8AC3E}">
        <p14:creationId xmlns:p14="http://schemas.microsoft.com/office/powerpoint/2010/main" val="2184936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9CB2D-B19D-4294-9207-50EA0A117B0C}"/>
              </a:ext>
            </a:extLst>
          </p:cNvPr>
          <p:cNvSpPr>
            <a:spLocks noGrp="1"/>
          </p:cNvSpPr>
          <p:nvPr>
            <p:ph type="title"/>
          </p:nvPr>
        </p:nvSpPr>
        <p:spPr/>
        <p:txBody>
          <a:bodyPr/>
          <a:lstStyle/>
          <a:p>
            <a:r>
              <a:rPr lang="en-US" dirty="0"/>
              <a:t>ORD and ORO Resources</a:t>
            </a:r>
          </a:p>
        </p:txBody>
      </p:sp>
      <p:sp>
        <p:nvSpPr>
          <p:cNvPr id="3" name="Content Placeholder 2">
            <a:extLst>
              <a:ext uri="{FF2B5EF4-FFF2-40B4-BE49-F238E27FC236}">
                <a16:creationId xmlns:a16="http://schemas.microsoft.com/office/drawing/2014/main" id="{2A8C7631-5C39-41EA-A535-CFB98D11B828}"/>
              </a:ext>
            </a:extLst>
          </p:cNvPr>
          <p:cNvSpPr>
            <a:spLocks noGrp="1"/>
          </p:cNvSpPr>
          <p:nvPr>
            <p:ph idx="1"/>
          </p:nvPr>
        </p:nvSpPr>
        <p:spPr/>
        <p:txBody>
          <a:bodyPr/>
          <a:lstStyle/>
          <a:p>
            <a:r>
              <a:rPr lang="en-US" sz="1600" dirty="0"/>
              <a:t>ORD Guidance Documents:  </a:t>
            </a:r>
            <a:r>
              <a:rPr lang="en-US" sz="1600" dirty="0">
                <a:hlinkClick r:id="rId3"/>
              </a:rPr>
              <a:t>https://www.research.va.gov/resources/policies/default.cfm</a:t>
            </a:r>
            <a:endParaRPr lang="en-US" sz="1600" dirty="0"/>
          </a:p>
          <a:p>
            <a:r>
              <a:rPr lang="en-US" sz="1600" dirty="0"/>
              <a:t>ORPP&amp;E Webpage: </a:t>
            </a:r>
            <a:r>
              <a:rPr lang="en-US" sz="1600" dirty="0">
                <a:hlinkClick r:id="rId4"/>
              </a:rPr>
              <a:t>https://www.research.va.gov/programs/orppe/default.cfm</a:t>
            </a:r>
            <a:endParaRPr lang="en-US" sz="1600" dirty="0"/>
          </a:p>
          <a:p>
            <a:r>
              <a:rPr lang="en-US" sz="1600" dirty="0"/>
              <a:t>Moon Shoot Documents/Sample Documents:  </a:t>
            </a:r>
            <a:r>
              <a:rPr lang="en-US" sz="1600" dirty="0">
                <a:hlinkClick r:id="rId5"/>
              </a:rPr>
              <a:t>https://www.research.va.gov/programs/orppe/policy/draft/default.cfm</a:t>
            </a:r>
            <a:endParaRPr lang="en-US" sz="1600" dirty="0"/>
          </a:p>
          <a:p>
            <a:r>
              <a:rPr lang="en-US" sz="1600" dirty="0"/>
              <a:t>ORPP&amp;E FAQs:  </a:t>
            </a:r>
            <a:r>
              <a:rPr lang="en-US" sz="1600" dirty="0">
                <a:hlinkClick r:id="rId6"/>
              </a:rPr>
              <a:t>https://www.research.va.gov/programs/orppe/policy/faq.cfm</a:t>
            </a:r>
            <a:endParaRPr lang="en-US" sz="1600" dirty="0"/>
          </a:p>
          <a:p>
            <a:r>
              <a:rPr lang="en-US" sz="1600" dirty="0"/>
              <a:t>ORPP&amp;E Webinar Recordings:  </a:t>
            </a:r>
            <a:r>
              <a:rPr lang="en-US" sz="1600" dirty="0">
                <a:hlinkClick r:id="rId7"/>
              </a:rPr>
              <a:t>https://www.research.va.gov/programs/orppe/education/webinars/default.cfm</a:t>
            </a:r>
            <a:endParaRPr lang="en-US" sz="1600" dirty="0"/>
          </a:p>
          <a:p>
            <a:r>
              <a:rPr lang="en-US" sz="1600" dirty="0"/>
              <a:t>ORO-P&amp;E Webinar Recordings:  </a:t>
            </a:r>
            <a:r>
              <a:rPr lang="en-US" sz="1600" u="sng" dirty="0">
                <a:hlinkClick r:id="rId8"/>
              </a:rPr>
              <a:t>https://www.vapulse.net/groups/vha-office-of-research-oversight</a:t>
            </a:r>
            <a:endParaRPr lang="en-US" sz="1600" dirty="0"/>
          </a:p>
          <a:p>
            <a:r>
              <a:rPr lang="en-US" sz="1600" dirty="0"/>
              <a:t>ORPP&amp;E Regulatory Mailbox: </a:t>
            </a:r>
            <a:r>
              <a:rPr lang="en-US" sz="1600" dirty="0">
                <a:hlinkClick r:id="rId9"/>
              </a:rPr>
              <a:t>vhacoordregulatory@va.gov</a:t>
            </a:r>
            <a:endParaRPr lang="en-US" sz="1600" dirty="0"/>
          </a:p>
          <a:p>
            <a:r>
              <a:rPr lang="en-US" sz="1600" dirty="0"/>
              <a:t>ORO Checklists and Audit Tools:  </a:t>
            </a:r>
            <a:r>
              <a:rPr lang="en-US" sz="1600" u="sng" dirty="0">
                <a:hlinkClick r:id="rId10"/>
              </a:rPr>
              <a:t>https://www.va.gov/ORO/orochecklists.asp</a:t>
            </a:r>
            <a:endParaRPr lang="en-US" sz="1600" dirty="0"/>
          </a:p>
          <a:p>
            <a:r>
              <a:rPr lang="en-US" sz="1600" dirty="0"/>
              <a:t>ORO P&amp;E Mailbox:  </a:t>
            </a:r>
            <a:r>
              <a:rPr lang="en-US" sz="1600" u="sng" dirty="0">
                <a:hlinkClick r:id="rId11"/>
              </a:rPr>
              <a:t>OROPE@va.gov</a:t>
            </a:r>
            <a:r>
              <a:rPr lang="en-US" sz="1600" dirty="0"/>
              <a:t> </a:t>
            </a:r>
          </a:p>
          <a:p>
            <a:endParaRPr lang="en-US" sz="1600" dirty="0"/>
          </a:p>
        </p:txBody>
      </p:sp>
    </p:spTree>
    <p:extLst>
      <p:ext uri="{BB962C8B-B14F-4D97-AF65-F5344CB8AC3E}">
        <p14:creationId xmlns:p14="http://schemas.microsoft.com/office/powerpoint/2010/main" val="2108311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4" name="Title 1"/>
          <p:cNvSpPr txBox="1">
            <a:spLocks/>
          </p:cNvSpPr>
          <p:nvPr/>
        </p:nvSpPr>
        <p:spPr bwMode="auto">
          <a:xfrm>
            <a:off x="338880" y="2971800"/>
            <a:ext cx="8236160" cy="13389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4763" indent="-4763" algn="ctr">
              <a:spcBef>
                <a:spcPct val="20000"/>
              </a:spcBef>
              <a:defRPr/>
            </a:pPr>
            <a:r>
              <a:rPr lang="en-US" spc="100" dirty="0">
                <a:solidFill>
                  <a:prstClr val="black"/>
                </a:solidFill>
              </a:rPr>
              <a:t>Updates</a:t>
            </a:r>
          </a:p>
        </p:txBody>
      </p:sp>
      <p:grpSp>
        <p:nvGrpSpPr>
          <p:cNvPr id="7" name="Group 6">
            <a:extLst>
              <a:ext uri="{FF2B5EF4-FFF2-40B4-BE49-F238E27FC236}">
                <a16:creationId xmlns:a16="http://schemas.microsoft.com/office/drawing/2014/main" id="{25B2B2A8-BF13-4146-9DFD-AD72193CCAB3}"/>
              </a:ext>
            </a:extLst>
          </p:cNvPr>
          <p:cNvGrpSpPr/>
          <p:nvPr/>
        </p:nvGrpSpPr>
        <p:grpSpPr>
          <a:xfrm>
            <a:off x="1703329" y="4419600"/>
            <a:ext cx="5977791" cy="830997"/>
            <a:chOff x="1697364" y="4316699"/>
            <a:chExt cx="5977791" cy="830997"/>
          </a:xfrm>
        </p:grpSpPr>
        <p:sp>
          <p:nvSpPr>
            <p:cNvPr id="3" name="TextBox 2">
              <a:extLst>
                <a:ext uri="{FF2B5EF4-FFF2-40B4-BE49-F238E27FC236}">
                  <a16:creationId xmlns:a16="http://schemas.microsoft.com/office/drawing/2014/main" id="{CD9F97FC-3C0F-4233-BCD1-00467EB59247}"/>
                </a:ext>
              </a:extLst>
            </p:cNvPr>
            <p:cNvSpPr txBox="1"/>
            <p:nvPr/>
          </p:nvSpPr>
          <p:spPr>
            <a:xfrm>
              <a:off x="1697364" y="4316699"/>
              <a:ext cx="2533386" cy="830997"/>
            </a:xfrm>
            <a:prstGeom prst="rect">
              <a:avLst/>
            </a:prstGeom>
            <a:noFill/>
          </p:spPr>
          <p:txBody>
            <a:bodyPr wrap="non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Molly Klote, MD</a:t>
              </a:r>
            </a:p>
            <a:p>
              <a:r>
                <a:rPr lang="en-US" sz="2400" dirty="0">
                  <a:latin typeface="Tahoma" panose="020B0604030504040204" pitchFamily="34" charset="0"/>
                  <a:ea typeface="Tahoma" panose="020B0604030504040204" pitchFamily="34" charset="0"/>
                  <a:cs typeface="Tahoma" panose="020B0604030504040204" pitchFamily="34" charset="0"/>
                </a:rPr>
                <a:t>Director, ORPP&amp;E</a:t>
              </a:r>
            </a:p>
          </p:txBody>
        </p:sp>
        <p:sp>
          <p:nvSpPr>
            <p:cNvPr id="5" name="TextBox 4">
              <a:extLst>
                <a:ext uri="{FF2B5EF4-FFF2-40B4-BE49-F238E27FC236}">
                  <a16:creationId xmlns:a16="http://schemas.microsoft.com/office/drawing/2014/main" id="{CD06E5DC-A570-42C4-85C1-FF87022376A5}"/>
                </a:ext>
              </a:extLst>
            </p:cNvPr>
            <p:cNvSpPr txBox="1"/>
            <p:nvPr/>
          </p:nvSpPr>
          <p:spPr>
            <a:xfrm>
              <a:off x="4664844" y="4316699"/>
              <a:ext cx="3010311" cy="830997"/>
            </a:xfrm>
            <a:prstGeom prst="rect">
              <a:avLst/>
            </a:prstGeom>
            <a:noFill/>
          </p:spPr>
          <p:txBody>
            <a:bodyPr wrap="non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Kristina Borror, Ph.D.</a:t>
              </a:r>
            </a:p>
            <a:p>
              <a:r>
                <a:rPr lang="en-US" sz="2400" dirty="0">
                  <a:latin typeface="Tahoma" panose="020B0604030504040204" pitchFamily="34" charset="0"/>
                  <a:ea typeface="Tahoma" panose="020B0604030504040204" pitchFamily="34" charset="0"/>
                  <a:cs typeface="Tahoma" panose="020B0604030504040204" pitchFamily="34" charset="0"/>
                </a:rPr>
                <a:t>Director, ORO-P&amp;E</a:t>
              </a:r>
            </a:p>
          </p:txBody>
        </p:sp>
        <p:sp>
          <p:nvSpPr>
            <p:cNvPr id="6" name="TextBox 5">
              <a:extLst>
                <a:ext uri="{FF2B5EF4-FFF2-40B4-BE49-F238E27FC236}">
                  <a16:creationId xmlns:a16="http://schemas.microsoft.com/office/drawing/2014/main" id="{0BD6D268-4276-4CE1-8A7F-C9A0608A32E3}"/>
                </a:ext>
              </a:extLst>
            </p:cNvPr>
            <p:cNvSpPr txBox="1"/>
            <p:nvPr/>
          </p:nvSpPr>
          <p:spPr>
            <a:xfrm>
              <a:off x="4167816" y="4501364"/>
              <a:ext cx="394660" cy="461665"/>
            </a:xfrm>
            <a:prstGeom prst="rect">
              <a:avLst/>
            </a:prstGeom>
            <a:noFill/>
          </p:spPr>
          <p:txBody>
            <a:bodyPr wrap="non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&amp;</a:t>
              </a:r>
            </a:p>
          </p:txBody>
        </p:sp>
      </p:grpSp>
    </p:spTree>
    <p:extLst>
      <p:ext uri="{BB962C8B-B14F-4D97-AF65-F5344CB8AC3E}">
        <p14:creationId xmlns:p14="http://schemas.microsoft.com/office/powerpoint/2010/main" val="2197120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DA3AB-6118-4F37-911B-89EFCB38C607}"/>
              </a:ext>
            </a:extLst>
          </p:cNvPr>
          <p:cNvSpPr>
            <a:spLocks noGrp="1"/>
          </p:cNvSpPr>
          <p:nvPr>
            <p:ph type="title"/>
          </p:nvPr>
        </p:nvSpPr>
        <p:spPr/>
        <p:txBody>
          <a:bodyPr/>
          <a:lstStyle/>
          <a:p>
            <a:r>
              <a:rPr lang="en-US" dirty="0"/>
              <a:t>ORO Experience</a:t>
            </a:r>
          </a:p>
        </p:txBody>
      </p:sp>
      <p:sp>
        <p:nvSpPr>
          <p:cNvPr id="3" name="Content Placeholder 2">
            <a:extLst>
              <a:ext uri="{FF2B5EF4-FFF2-40B4-BE49-F238E27FC236}">
                <a16:creationId xmlns:a16="http://schemas.microsoft.com/office/drawing/2014/main" id="{2E4C8D54-6E3E-4C6B-893A-A47B7E0021F8}"/>
              </a:ext>
            </a:extLst>
          </p:cNvPr>
          <p:cNvSpPr>
            <a:spLocks noGrp="1"/>
          </p:cNvSpPr>
          <p:nvPr>
            <p:ph idx="1"/>
          </p:nvPr>
        </p:nvSpPr>
        <p:spPr/>
        <p:txBody>
          <a:bodyPr/>
          <a:lstStyle/>
          <a:p>
            <a:r>
              <a:rPr lang="en-US" dirty="0"/>
              <a:t>Issues Found</a:t>
            </a:r>
          </a:p>
          <a:p>
            <a:pPr lvl="1"/>
            <a:r>
              <a:rPr lang="en-US" dirty="0"/>
              <a:t>SOPs</a:t>
            </a:r>
          </a:p>
          <a:p>
            <a:pPr lvl="1"/>
            <a:r>
              <a:rPr lang="en-US" dirty="0"/>
              <a:t>Waiver of informed consent</a:t>
            </a:r>
          </a:p>
          <a:p>
            <a:pPr lvl="1"/>
            <a:r>
              <a:rPr lang="en-US" dirty="0"/>
              <a:t>Informed consent requirements/elements</a:t>
            </a:r>
          </a:p>
          <a:p>
            <a:pPr lvl="1"/>
            <a:r>
              <a:rPr lang="en-US" dirty="0"/>
              <a:t>Exemption determination</a:t>
            </a:r>
          </a:p>
          <a:p>
            <a:r>
              <a:rPr lang="en-US" dirty="0"/>
              <a:t>Developed a self-test on 2018 Common Rule:</a:t>
            </a:r>
          </a:p>
          <a:p>
            <a:pPr lvl="1"/>
            <a:r>
              <a:rPr lang="en-US" u="sng" dirty="0">
                <a:hlinkClick r:id="rId3"/>
              </a:rPr>
              <a:t>https://www.classmarker.com/online-test/start/?quiz=rea5c1c05a9041bc</a:t>
            </a:r>
            <a:endParaRPr lang="en-US" dirty="0"/>
          </a:p>
          <a:p>
            <a:pPr lvl="1"/>
            <a:endParaRPr lang="en-US" dirty="0"/>
          </a:p>
        </p:txBody>
      </p:sp>
    </p:spTree>
    <p:extLst>
      <p:ext uri="{BB962C8B-B14F-4D97-AF65-F5344CB8AC3E}">
        <p14:creationId xmlns:p14="http://schemas.microsoft.com/office/powerpoint/2010/main" val="1626888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4" name="Title 1"/>
          <p:cNvSpPr txBox="1">
            <a:spLocks/>
          </p:cNvSpPr>
          <p:nvPr/>
        </p:nvSpPr>
        <p:spPr bwMode="auto">
          <a:xfrm>
            <a:off x="338880" y="3178162"/>
            <a:ext cx="8236160" cy="13389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4763" indent="-4763" algn="ctr">
              <a:spcBef>
                <a:spcPct val="20000"/>
              </a:spcBef>
              <a:defRPr/>
            </a:pPr>
            <a:r>
              <a:rPr lang="en-US" spc="100" dirty="0">
                <a:solidFill>
                  <a:prstClr val="black"/>
                </a:solidFill>
              </a:rPr>
              <a:t>Profiling Practices</a:t>
            </a:r>
          </a:p>
        </p:txBody>
      </p:sp>
    </p:spTree>
    <p:extLst>
      <p:ext uri="{BB962C8B-B14F-4D97-AF65-F5344CB8AC3E}">
        <p14:creationId xmlns:p14="http://schemas.microsoft.com/office/powerpoint/2010/main" val="1341780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4" name="Title 1"/>
          <p:cNvSpPr txBox="1">
            <a:spLocks/>
          </p:cNvSpPr>
          <p:nvPr/>
        </p:nvSpPr>
        <p:spPr bwMode="auto">
          <a:xfrm>
            <a:off x="1397160" y="3240871"/>
            <a:ext cx="6177120" cy="1004231"/>
          </a:xfrm>
          <a:prstGeom prst="rect">
            <a:avLst/>
          </a:prstGeom>
          <a:noFill/>
          <a:ln w="9525">
            <a:noFill/>
            <a:miter lim="800000"/>
            <a:headEnd/>
            <a:tailEnd/>
          </a:ln>
        </p:spPr>
        <p:txBody>
          <a:bodyPr vert="horz" wrap="square" lIns="68580" tIns="34290" rIns="68580" bIns="34290" numCol="1" anchor="b" anchorCtr="0" compatLnSpc="1">
            <a:prstTxWarp prst="textNoShape">
              <a:avLst/>
            </a:prstTxWarp>
            <a:noAutofit/>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3572" indent="-3572" algn="ctr">
              <a:spcBef>
                <a:spcPct val="20000"/>
              </a:spcBef>
              <a:defRPr/>
            </a:pPr>
            <a:r>
              <a:rPr lang="en-US" spc="75" dirty="0">
                <a:solidFill>
                  <a:prstClr val="black"/>
                </a:solidFill>
              </a:rPr>
              <a:t>The 2018 Requirements (Revised Common Rule) Implementation Strategy</a:t>
            </a:r>
          </a:p>
        </p:txBody>
      </p:sp>
      <p:sp>
        <p:nvSpPr>
          <p:cNvPr id="3" name="TextBox 2">
            <a:extLst>
              <a:ext uri="{FF2B5EF4-FFF2-40B4-BE49-F238E27FC236}">
                <a16:creationId xmlns:a16="http://schemas.microsoft.com/office/drawing/2014/main" id="{965F71F4-758C-452D-80E1-DD54EAAC906A}"/>
              </a:ext>
            </a:extLst>
          </p:cNvPr>
          <p:cNvSpPr txBox="1"/>
          <p:nvPr/>
        </p:nvSpPr>
        <p:spPr>
          <a:xfrm>
            <a:off x="1306138" y="4343401"/>
            <a:ext cx="6175345" cy="1200329"/>
          </a:xfrm>
          <a:prstGeom prst="rect">
            <a:avLst/>
          </a:prstGeom>
          <a:noFill/>
        </p:spPr>
        <p:txBody>
          <a:bodyPr wrap="none" rtlCol="0">
            <a:spAutoFit/>
          </a:bodyPr>
          <a:lstStyle/>
          <a:p>
            <a:pPr algn="ct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Paska A. Permana, Ph.D.</a:t>
            </a:r>
          </a:p>
          <a:p>
            <a:pPr algn="ct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Human Research Protection Program Officer</a:t>
            </a:r>
          </a:p>
          <a:p>
            <a:pPr algn="ct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Phoenix VA Healthcare System</a:t>
            </a:r>
          </a:p>
        </p:txBody>
      </p:sp>
    </p:spTree>
    <p:extLst>
      <p:ext uri="{BB962C8B-B14F-4D97-AF65-F5344CB8AC3E}">
        <p14:creationId xmlns:p14="http://schemas.microsoft.com/office/powerpoint/2010/main" val="4013915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534D3-1B6A-4A54-B5CF-65B369D90161}"/>
              </a:ext>
            </a:extLst>
          </p:cNvPr>
          <p:cNvSpPr>
            <a:spLocks noGrp="1"/>
          </p:cNvSpPr>
          <p:nvPr>
            <p:ph type="title"/>
          </p:nvPr>
        </p:nvSpPr>
        <p:spPr/>
        <p:txBody>
          <a:bodyPr/>
          <a:lstStyle/>
          <a:p>
            <a:r>
              <a:rPr lang="en-US" dirty="0"/>
              <a:t>Educate, Educate, and more Education</a:t>
            </a:r>
          </a:p>
        </p:txBody>
      </p:sp>
      <p:sp>
        <p:nvSpPr>
          <p:cNvPr id="3" name="Content Placeholder 2">
            <a:extLst>
              <a:ext uri="{FF2B5EF4-FFF2-40B4-BE49-F238E27FC236}">
                <a16:creationId xmlns:a16="http://schemas.microsoft.com/office/drawing/2014/main" id="{F6409CAB-8C40-4C44-B779-EE2CE13C35E3}"/>
              </a:ext>
            </a:extLst>
          </p:cNvPr>
          <p:cNvSpPr>
            <a:spLocks noGrp="1"/>
          </p:cNvSpPr>
          <p:nvPr>
            <p:ph idx="1"/>
          </p:nvPr>
        </p:nvSpPr>
        <p:spPr/>
        <p:txBody>
          <a:bodyPr/>
          <a:lstStyle/>
          <a:p>
            <a:r>
              <a:rPr lang="en-US" sz="2000" dirty="0"/>
              <a:t>Research Admin staff: </a:t>
            </a:r>
          </a:p>
          <a:p>
            <a:pPr lvl="1"/>
            <a:r>
              <a:rPr lang="en-US" sz="2000" dirty="0"/>
              <a:t>Weekly or biweekly; discussions</a:t>
            </a:r>
          </a:p>
          <a:p>
            <a:r>
              <a:rPr lang="en-US" sz="2000" dirty="0"/>
              <a:t>Research Committees (IRB, R&amp;DC, SRS):</a:t>
            </a:r>
          </a:p>
          <a:p>
            <a:pPr lvl="1"/>
            <a:r>
              <a:rPr lang="en-US" sz="2000" dirty="0"/>
              <a:t>During monthly meetings; 10-15min presentation </a:t>
            </a:r>
          </a:p>
          <a:p>
            <a:r>
              <a:rPr lang="en-US" sz="2000" dirty="0"/>
              <a:t>CRCs: </a:t>
            </a:r>
          </a:p>
          <a:p>
            <a:pPr lvl="1"/>
            <a:r>
              <a:rPr lang="en-US" sz="2000" dirty="0"/>
              <a:t>During monthly meetings; 20-25min presentation</a:t>
            </a:r>
          </a:p>
          <a:p>
            <a:r>
              <a:rPr lang="en-US" sz="2000" dirty="0"/>
              <a:t>Investigators: </a:t>
            </a:r>
          </a:p>
          <a:p>
            <a:pPr lvl="1"/>
            <a:r>
              <a:rPr lang="en-US" sz="2000" dirty="0"/>
              <a:t>During study preparation prior to submission for committee review (ongoing)</a:t>
            </a:r>
          </a:p>
          <a:p>
            <a:endParaRPr lang="en-US" sz="1800" dirty="0"/>
          </a:p>
        </p:txBody>
      </p:sp>
    </p:spTree>
    <p:extLst>
      <p:ext uri="{BB962C8B-B14F-4D97-AF65-F5344CB8AC3E}">
        <p14:creationId xmlns:p14="http://schemas.microsoft.com/office/powerpoint/2010/main" val="3995268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9F55D-F3CC-420F-9671-1E3843952E60}"/>
              </a:ext>
            </a:extLst>
          </p:cNvPr>
          <p:cNvSpPr>
            <a:spLocks noGrp="1"/>
          </p:cNvSpPr>
          <p:nvPr>
            <p:ph type="title"/>
          </p:nvPr>
        </p:nvSpPr>
        <p:spPr/>
        <p:txBody>
          <a:bodyPr/>
          <a:lstStyle/>
          <a:p>
            <a:r>
              <a:rPr lang="en-US" dirty="0"/>
              <a:t>Educational Topics - Examples</a:t>
            </a:r>
          </a:p>
        </p:txBody>
      </p:sp>
      <p:sp>
        <p:nvSpPr>
          <p:cNvPr id="3" name="Content Placeholder 2">
            <a:extLst>
              <a:ext uri="{FF2B5EF4-FFF2-40B4-BE49-F238E27FC236}">
                <a16:creationId xmlns:a16="http://schemas.microsoft.com/office/drawing/2014/main" id="{2BACB71C-FFFF-498E-A71A-AFDBE85DA96A}"/>
              </a:ext>
            </a:extLst>
          </p:cNvPr>
          <p:cNvSpPr>
            <a:spLocks noGrp="1"/>
          </p:cNvSpPr>
          <p:nvPr>
            <p:ph idx="1"/>
          </p:nvPr>
        </p:nvSpPr>
        <p:spPr/>
        <p:txBody>
          <a:bodyPr/>
          <a:lstStyle/>
          <a:p>
            <a:r>
              <a:rPr lang="en-US" sz="2000" dirty="0"/>
              <a:t>Directive 1200.05 (Research Admin, IRB, R&amp;DC, Investigators, CRCs):</a:t>
            </a:r>
          </a:p>
          <a:p>
            <a:pPr lvl="1"/>
            <a:r>
              <a:rPr lang="en-US" sz="2000" dirty="0"/>
              <a:t>ICF, waiver of ICF</a:t>
            </a:r>
          </a:p>
          <a:p>
            <a:pPr lvl="1"/>
            <a:r>
              <a:rPr lang="en-US" sz="2000" dirty="0"/>
              <a:t>IRB-Exempt process</a:t>
            </a:r>
          </a:p>
          <a:p>
            <a:pPr lvl="1"/>
            <a:r>
              <a:rPr lang="en-US" sz="2000" dirty="0"/>
              <a:t>Studies no longer requiring CR</a:t>
            </a:r>
          </a:p>
          <a:p>
            <a:r>
              <a:rPr lang="en-US" sz="2000" dirty="0"/>
              <a:t>Directive 1200.01 (Research Admin, R&amp;DC, IRB):</a:t>
            </a:r>
          </a:p>
          <a:p>
            <a:pPr lvl="1"/>
            <a:r>
              <a:rPr lang="en-US" sz="2000" dirty="0"/>
              <a:t>Responsibilities, e.g. COI, subcommittees</a:t>
            </a:r>
          </a:p>
          <a:p>
            <a:pPr lvl="1"/>
            <a:r>
              <a:rPr lang="en-US" sz="2000" dirty="0"/>
              <a:t>Review requirements/process: e.g. non-Veteran, designated review</a:t>
            </a:r>
          </a:p>
          <a:p>
            <a:r>
              <a:rPr lang="en-US" sz="2000" dirty="0"/>
              <a:t>Directive 1200.08 (Research Admin, SRS)</a:t>
            </a:r>
          </a:p>
          <a:p>
            <a:endParaRPr lang="en-US" sz="1500" dirty="0"/>
          </a:p>
        </p:txBody>
      </p:sp>
    </p:spTree>
    <p:extLst>
      <p:ext uri="{BB962C8B-B14F-4D97-AF65-F5344CB8AC3E}">
        <p14:creationId xmlns:p14="http://schemas.microsoft.com/office/powerpoint/2010/main" val="3429619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91A48-DBEE-4B5D-ACFE-08EA3CC79093}"/>
              </a:ext>
            </a:extLst>
          </p:cNvPr>
          <p:cNvSpPr>
            <a:spLocks noGrp="1"/>
          </p:cNvSpPr>
          <p:nvPr>
            <p:ph type="title"/>
          </p:nvPr>
        </p:nvSpPr>
        <p:spPr/>
        <p:txBody>
          <a:bodyPr/>
          <a:lstStyle/>
          <a:p>
            <a:r>
              <a:rPr lang="en-US" dirty="0"/>
              <a:t>Revision of Policies and Procedures</a:t>
            </a:r>
          </a:p>
        </p:txBody>
      </p:sp>
      <p:sp>
        <p:nvSpPr>
          <p:cNvPr id="3" name="Content Placeholder 2">
            <a:extLst>
              <a:ext uri="{FF2B5EF4-FFF2-40B4-BE49-F238E27FC236}">
                <a16:creationId xmlns:a16="http://schemas.microsoft.com/office/drawing/2014/main" id="{81009483-2E4E-4883-8FDB-1339477FB168}"/>
              </a:ext>
            </a:extLst>
          </p:cNvPr>
          <p:cNvSpPr>
            <a:spLocks noGrp="1"/>
          </p:cNvSpPr>
          <p:nvPr>
            <p:ph idx="1"/>
          </p:nvPr>
        </p:nvSpPr>
        <p:spPr/>
        <p:txBody>
          <a:bodyPr/>
          <a:lstStyle/>
          <a:p>
            <a:r>
              <a:rPr lang="en-US" sz="2400" dirty="0"/>
              <a:t>Policies and procedures:</a:t>
            </a:r>
          </a:p>
          <a:p>
            <a:pPr lvl="1"/>
            <a:r>
              <a:rPr lang="en-US" dirty="0"/>
              <a:t>Forms</a:t>
            </a:r>
          </a:p>
          <a:p>
            <a:pPr lvl="1"/>
            <a:r>
              <a:rPr lang="en-US" dirty="0"/>
              <a:t>SOP</a:t>
            </a:r>
          </a:p>
          <a:p>
            <a:pPr lvl="1"/>
            <a:r>
              <a:rPr lang="en-US" dirty="0"/>
              <a:t>Database tracking:</a:t>
            </a:r>
          </a:p>
          <a:p>
            <a:pPr lvl="2"/>
            <a:r>
              <a:rPr lang="en-US" sz="2400" dirty="0"/>
              <a:t>Studies under pre-2018 Requirements</a:t>
            </a:r>
          </a:p>
          <a:p>
            <a:pPr lvl="2"/>
            <a:r>
              <a:rPr lang="en-US" sz="2400" dirty="0"/>
              <a:t>Studies under 2018 Requirements</a:t>
            </a:r>
          </a:p>
          <a:p>
            <a:pPr marL="685800" lvl="2" indent="0">
              <a:buNone/>
            </a:pP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949770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09FE3-887A-41E6-9E96-60A23E19A8DC}"/>
              </a:ext>
            </a:extLst>
          </p:cNvPr>
          <p:cNvSpPr>
            <a:spLocks noGrp="1"/>
          </p:cNvSpPr>
          <p:nvPr>
            <p:ph type="title"/>
          </p:nvPr>
        </p:nvSpPr>
        <p:spPr/>
        <p:txBody>
          <a:bodyPr/>
          <a:lstStyle/>
          <a:p>
            <a:r>
              <a:rPr lang="en-US" dirty="0"/>
              <a:t>Where Are We Right Now?</a:t>
            </a:r>
          </a:p>
        </p:txBody>
      </p:sp>
      <p:sp>
        <p:nvSpPr>
          <p:cNvPr id="3" name="Content Placeholder 2">
            <a:extLst>
              <a:ext uri="{FF2B5EF4-FFF2-40B4-BE49-F238E27FC236}">
                <a16:creationId xmlns:a16="http://schemas.microsoft.com/office/drawing/2014/main" id="{7C39D09F-AE0C-47FF-B335-E4E83C877BBE}"/>
              </a:ext>
            </a:extLst>
          </p:cNvPr>
          <p:cNvSpPr>
            <a:spLocks noGrp="1"/>
          </p:cNvSpPr>
          <p:nvPr>
            <p:ph idx="1"/>
          </p:nvPr>
        </p:nvSpPr>
        <p:spPr/>
        <p:txBody>
          <a:bodyPr/>
          <a:lstStyle/>
          <a:p>
            <a:r>
              <a:rPr lang="en-US" sz="2400" dirty="0"/>
              <a:t>Current status:</a:t>
            </a:r>
          </a:p>
          <a:p>
            <a:pPr lvl="1"/>
            <a:r>
              <a:rPr lang="en-US" dirty="0"/>
              <a:t>10 human research submitted under 2018 requirements:</a:t>
            </a:r>
          </a:p>
          <a:p>
            <a:pPr lvl="2"/>
            <a:r>
              <a:rPr lang="en-US" sz="2400" dirty="0"/>
              <a:t>2 have received ACOS/R Notices to Proceed</a:t>
            </a:r>
          </a:p>
          <a:p>
            <a:pPr lvl="2"/>
            <a:r>
              <a:rPr lang="en-US" sz="2400" dirty="0"/>
              <a:t>1 IRB-Exempt</a:t>
            </a:r>
          </a:p>
          <a:p>
            <a:pPr lvl="2"/>
            <a:r>
              <a:rPr lang="en-US" sz="2400" dirty="0"/>
              <a:t>7 under committee review</a:t>
            </a:r>
          </a:p>
          <a:p>
            <a:endParaRPr lang="en-US" dirty="0"/>
          </a:p>
        </p:txBody>
      </p:sp>
    </p:spTree>
    <p:extLst>
      <p:ext uri="{BB962C8B-B14F-4D97-AF65-F5344CB8AC3E}">
        <p14:creationId xmlns:p14="http://schemas.microsoft.com/office/powerpoint/2010/main" val="4284652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76794-13CF-4233-82EB-6A35EB00BAB5}"/>
              </a:ext>
            </a:extLst>
          </p:cNvPr>
          <p:cNvSpPr>
            <a:spLocks noGrp="1"/>
          </p:cNvSpPr>
          <p:nvPr>
            <p:ph type="title"/>
          </p:nvPr>
        </p:nvSpPr>
        <p:spPr/>
        <p:txBody>
          <a:bodyPr/>
          <a:lstStyle/>
          <a:p>
            <a:r>
              <a:rPr lang="en-US" dirty="0"/>
              <a:t>Presenters</a:t>
            </a:r>
          </a:p>
        </p:txBody>
      </p:sp>
      <p:sp>
        <p:nvSpPr>
          <p:cNvPr id="5" name="TextBox 4">
            <a:extLst>
              <a:ext uri="{FF2B5EF4-FFF2-40B4-BE49-F238E27FC236}">
                <a16:creationId xmlns:a16="http://schemas.microsoft.com/office/drawing/2014/main" id="{17C842FC-85C0-41BF-907E-0591045CE502}"/>
              </a:ext>
            </a:extLst>
          </p:cNvPr>
          <p:cNvSpPr txBox="1"/>
          <p:nvPr/>
        </p:nvSpPr>
        <p:spPr>
          <a:xfrm>
            <a:off x="6324600" y="457200"/>
            <a:ext cx="2416629" cy="817245"/>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dirty="0"/>
              <a:t>Dial in: (213) 929-4232</a:t>
            </a:r>
          </a:p>
          <a:p>
            <a:r>
              <a:rPr lang="en-US" sz="1400" dirty="0"/>
              <a:t>Access Code: 187-335-702</a:t>
            </a:r>
          </a:p>
          <a:p>
            <a:r>
              <a:rPr lang="en-US" sz="1400" dirty="0"/>
              <a:t>Slides in “Handout” Tab</a:t>
            </a:r>
          </a:p>
        </p:txBody>
      </p:sp>
      <p:sp>
        <p:nvSpPr>
          <p:cNvPr id="3" name="TextBox 2">
            <a:extLst>
              <a:ext uri="{FF2B5EF4-FFF2-40B4-BE49-F238E27FC236}">
                <a16:creationId xmlns:a16="http://schemas.microsoft.com/office/drawing/2014/main" id="{E8F740E3-4196-4209-B418-088654B1FF4B}"/>
              </a:ext>
            </a:extLst>
          </p:cNvPr>
          <p:cNvSpPr txBox="1"/>
          <p:nvPr/>
        </p:nvSpPr>
        <p:spPr>
          <a:xfrm>
            <a:off x="685800" y="1803284"/>
            <a:ext cx="7620000" cy="4832092"/>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Molly Klote, MD</a:t>
            </a:r>
          </a:p>
          <a:p>
            <a:pPr marL="457200" indent="-4572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C. Karen Jeans, PhD, CCRN</a:t>
            </a:r>
          </a:p>
          <a:p>
            <a:pPr marL="457200" indent="-4572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Soundia Duche, MA, MS</a:t>
            </a:r>
          </a:p>
          <a:p>
            <a:pPr marL="457200" indent="-4572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Kristina Borror, PhD</a:t>
            </a:r>
          </a:p>
          <a:p>
            <a:pPr marL="457200" indent="-4572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Priscilla Craig</a:t>
            </a:r>
          </a:p>
          <a:p>
            <a:pPr marL="457200" indent="-4572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Annette Anderson, MS</a:t>
            </a:r>
          </a:p>
          <a:p>
            <a:pPr marL="457200" indent="-4572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Paska Permana, PhD</a:t>
            </a:r>
          </a:p>
          <a:p>
            <a:endParaRPr lang="en-US" sz="2800" dirty="0">
              <a:latin typeface="Tahoma" panose="020B0604030504040204" pitchFamily="34" charset="0"/>
              <a:ea typeface="Tahoma" panose="020B0604030504040204" pitchFamily="34" charset="0"/>
              <a:cs typeface="Tahoma" panose="020B0604030504040204" pitchFamily="34" charset="0"/>
            </a:endParaRPr>
          </a:p>
          <a:p>
            <a:r>
              <a:rPr lang="en-US" sz="2800" dirty="0">
                <a:latin typeface="Tahoma" panose="020B0604030504040204" pitchFamily="34" charset="0"/>
                <a:ea typeface="Tahoma" panose="020B0604030504040204" pitchFamily="34" charset="0"/>
                <a:cs typeface="Tahoma" panose="020B0604030504040204" pitchFamily="34" charset="0"/>
              </a:rPr>
              <a:t>Titles and contact information can be found on the last slide</a:t>
            </a:r>
          </a:p>
          <a:p>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41036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4" name="Title 1"/>
          <p:cNvSpPr txBox="1">
            <a:spLocks/>
          </p:cNvSpPr>
          <p:nvPr/>
        </p:nvSpPr>
        <p:spPr bwMode="auto">
          <a:xfrm>
            <a:off x="338880" y="3178162"/>
            <a:ext cx="8236160" cy="13389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4763" indent="-4763" algn="ctr">
              <a:spcBef>
                <a:spcPct val="20000"/>
              </a:spcBef>
              <a:defRPr/>
            </a:pPr>
            <a:r>
              <a:rPr lang="en-US" spc="100" dirty="0">
                <a:solidFill>
                  <a:prstClr val="black"/>
                </a:solidFill>
              </a:rPr>
              <a:t>Continuing Review &amp;</a:t>
            </a:r>
          </a:p>
          <a:p>
            <a:pPr marL="4763" indent="-4763" algn="ctr">
              <a:spcBef>
                <a:spcPct val="20000"/>
              </a:spcBef>
              <a:defRPr/>
            </a:pPr>
            <a:r>
              <a:rPr lang="en-US" spc="100" dirty="0">
                <a:solidFill>
                  <a:prstClr val="black"/>
                </a:solidFill>
              </a:rPr>
              <a:t>Transitioning Research</a:t>
            </a:r>
          </a:p>
        </p:txBody>
      </p:sp>
      <p:sp>
        <p:nvSpPr>
          <p:cNvPr id="5" name="TextBox 4">
            <a:extLst>
              <a:ext uri="{FF2B5EF4-FFF2-40B4-BE49-F238E27FC236}">
                <a16:creationId xmlns:a16="http://schemas.microsoft.com/office/drawing/2014/main" id="{8B34810E-E9F0-44AB-A926-7B2B6B4423F0}"/>
              </a:ext>
            </a:extLst>
          </p:cNvPr>
          <p:cNvSpPr txBox="1"/>
          <p:nvPr/>
        </p:nvSpPr>
        <p:spPr>
          <a:xfrm>
            <a:off x="680786" y="4648200"/>
            <a:ext cx="7307257" cy="1200329"/>
          </a:xfrm>
          <a:prstGeom prst="rect">
            <a:avLst/>
          </a:prstGeom>
          <a:noFill/>
        </p:spPr>
        <p:txBody>
          <a:bodyPr wrap="non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Annette Anderson, MS</a:t>
            </a:r>
          </a:p>
          <a:p>
            <a:pPr algn="ctr"/>
            <a:r>
              <a:rPr lang="en-US" sz="2400" dirty="0">
                <a:latin typeface="Tahoma" panose="020B0604030504040204" pitchFamily="34" charset="0"/>
                <a:ea typeface="Tahoma" panose="020B0604030504040204" pitchFamily="34" charset="0"/>
                <a:cs typeface="Tahoma" panose="020B0604030504040204" pitchFamily="34" charset="0"/>
              </a:rPr>
              <a:t>VA Central IRB Administrator</a:t>
            </a:r>
          </a:p>
          <a:p>
            <a:pPr algn="ctr"/>
            <a:r>
              <a:rPr lang="en-US" sz="2400" dirty="0">
                <a:latin typeface="Tahoma" panose="020B0604030504040204" pitchFamily="34" charset="0"/>
                <a:ea typeface="Tahoma" panose="020B0604030504040204" pitchFamily="34" charset="0"/>
                <a:cs typeface="Tahoma" panose="020B0604030504040204" pitchFamily="34" charset="0"/>
              </a:rPr>
              <a:t>Office of Research Protections, Policy, and Education</a:t>
            </a:r>
          </a:p>
        </p:txBody>
      </p:sp>
    </p:spTree>
    <p:extLst>
      <p:ext uri="{BB962C8B-B14F-4D97-AF65-F5344CB8AC3E}">
        <p14:creationId xmlns:p14="http://schemas.microsoft.com/office/powerpoint/2010/main" val="1997634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D0D82-0F4F-4968-A291-B040C1BE7DE9}"/>
              </a:ext>
            </a:extLst>
          </p:cNvPr>
          <p:cNvSpPr>
            <a:spLocks noGrp="1"/>
          </p:cNvSpPr>
          <p:nvPr>
            <p:ph type="title"/>
          </p:nvPr>
        </p:nvSpPr>
        <p:spPr/>
        <p:txBody>
          <a:bodyPr/>
          <a:lstStyle/>
          <a:p>
            <a:r>
              <a:rPr lang="en-US" sz="3200" dirty="0"/>
              <a:t>VA CIRB Forms:  Continuing Review and Transitioning Research to the 2018 Rule</a:t>
            </a:r>
          </a:p>
        </p:txBody>
      </p:sp>
      <p:sp>
        <p:nvSpPr>
          <p:cNvPr id="3" name="Content Placeholder 2">
            <a:extLst>
              <a:ext uri="{FF2B5EF4-FFF2-40B4-BE49-F238E27FC236}">
                <a16:creationId xmlns:a16="http://schemas.microsoft.com/office/drawing/2014/main" id="{1A021546-B50F-4627-A19A-21862D06A577}"/>
              </a:ext>
            </a:extLst>
          </p:cNvPr>
          <p:cNvSpPr>
            <a:spLocks noGrp="1"/>
          </p:cNvSpPr>
          <p:nvPr>
            <p:ph idx="1"/>
          </p:nvPr>
        </p:nvSpPr>
        <p:spPr/>
        <p:txBody>
          <a:bodyPr/>
          <a:lstStyle/>
          <a:p>
            <a:r>
              <a:rPr lang="en-US" sz="2000" dirty="0"/>
              <a:t>PISC Studies that require continuing review must complete </a:t>
            </a:r>
            <a:r>
              <a:rPr lang="en-US" sz="2000" dirty="0">
                <a:hlinkClick r:id="rId3"/>
              </a:rPr>
              <a:t>VA CIRB Form 115a, “Application for Continuing Review:  Principal Investigator/Study Chair”</a:t>
            </a:r>
            <a:endParaRPr lang="en-US" sz="2000" dirty="0"/>
          </a:p>
          <a:p>
            <a:pPr lvl="1"/>
            <a:r>
              <a:rPr lang="en-US" sz="1600" dirty="0"/>
              <a:t>No significant changes to the application based on the revisions to the Common Rule</a:t>
            </a:r>
          </a:p>
          <a:p>
            <a:r>
              <a:rPr lang="en-US" sz="2000" dirty="0"/>
              <a:t>VA CIRB Reviewers complete </a:t>
            </a:r>
            <a:r>
              <a:rPr lang="en-US" sz="2000" dirty="0">
                <a:hlinkClick r:id="rId4"/>
              </a:rPr>
              <a:t>VA CIRB Form 114a, “Reviewer Checklist for Continuing Review:  Principal Investigator/Study Chair”</a:t>
            </a:r>
            <a:endParaRPr lang="en-US" sz="2000" dirty="0"/>
          </a:p>
          <a:p>
            <a:r>
              <a:rPr lang="en-US" sz="2000" dirty="0"/>
              <a:t>VA CIRB Form 114a covers three activities for studies subject to the pre-2018 rule and the 2018 rule:</a:t>
            </a:r>
          </a:p>
          <a:p>
            <a:pPr lvl="1"/>
            <a:r>
              <a:rPr lang="en-US" sz="1800" dirty="0"/>
              <a:t>Continuing review and approval of expedited studies undergoing CR</a:t>
            </a:r>
          </a:p>
          <a:p>
            <a:pPr lvl="1"/>
            <a:r>
              <a:rPr lang="en-US" sz="1800" dirty="0"/>
              <a:t>Continuing review and recommendation for continued approval of studies undergoing convened board review</a:t>
            </a:r>
          </a:p>
          <a:p>
            <a:pPr lvl="1"/>
            <a:r>
              <a:rPr lang="en-US" sz="1800" dirty="0"/>
              <a:t>Transition of pre-2018 studies meeting specific VA CIRB criteria</a:t>
            </a:r>
          </a:p>
        </p:txBody>
      </p:sp>
    </p:spTree>
    <p:extLst>
      <p:ext uri="{BB962C8B-B14F-4D97-AF65-F5344CB8AC3E}">
        <p14:creationId xmlns:p14="http://schemas.microsoft.com/office/powerpoint/2010/main" val="4137100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691C1-CB81-4CD2-8103-3055EDA9B213}"/>
              </a:ext>
            </a:extLst>
          </p:cNvPr>
          <p:cNvSpPr>
            <a:spLocks noGrp="1"/>
          </p:cNvSpPr>
          <p:nvPr>
            <p:ph type="title"/>
          </p:nvPr>
        </p:nvSpPr>
        <p:spPr/>
        <p:txBody>
          <a:bodyPr/>
          <a:lstStyle/>
          <a:p>
            <a:r>
              <a:rPr lang="en-US" dirty="0"/>
              <a:t>VA CIRB Form 114a:  Section 1</a:t>
            </a:r>
            <a:br>
              <a:rPr lang="en-US" dirty="0"/>
            </a:br>
            <a:r>
              <a:rPr lang="en-US" dirty="0"/>
              <a:t>Project and Reviewer Identification</a:t>
            </a:r>
          </a:p>
        </p:txBody>
      </p:sp>
      <p:pic>
        <p:nvPicPr>
          <p:cNvPr id="4" name="Content Placeholder 3">
            <a:extLst>
              <a:ext uri="{FF2B5EF4-FFF2-40B4-BE49-F238E27FC236}">
                <a16:creationId xmlns:a16="http://schemas.microsoft.com/office/drawing/2014/main" id="{C7500D08-6CDF-4E8B-9F42-E437A9EC4F89}"/>
              </a:ext>
            </a:extLst>
          </p:cNvPr>
          <p:cNvPicPr>
            <a:picLocks noGrp="1" noChangeAspect="1"/>
          </p:cNvPicPr>
          <p:nvPr>
            <p:ph idx="1"/>
          </p:nvPr>
        </p:nvPicPr>
        <p:blipFill>
          <a:blip r:embed="rId3"/>
          <a:stretch>
            <a:fillRect/>
          </a:stretch>
        </p:blipFill>
        <p:spPr>
          <a:xfrm>
            <a:off x="1447800" y="1752600"/>
            <a:ext cx="5818560" cy="4657009"/>
          </a:xfrm>
          <a:prstGeom prst="rect">
            <a:avLst/>
          </a:prstGeom>
        </p:spPr>
      </p:pic>
    </p:spTree>
    <p:extLst>
      <p:ext uri="{BB962C8B-B14F-4D97-AF65-F5344CB8AC3E}">
        <p14:creationId xmlns:p14="http://schemas.microsoft.com/office/powerpoint/2010/main" val="2503784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665FA-5CCA-4BD2-920F-D098657F9C27}"/>
              </a:ext>
            </a:extLst>
          </p:cNvPr>
          <p:cNvSpPr>
            <a:spLocks noGrp="1"/>
          </p:cNvSpPr>
          <p:nvPr>
            <p:ph type="title"/>
          </p:nvPr>
        </p:nvSpPr>
        <p:spPr/>
        <p:txBody>
          <a:bodyPr/>
          <a:lstStyle/>
          <a:p>
            <a:r>
              <a:rPr lang="en-US" dirty="0"/>
              <a:t>VA CIRB Form 114a:  Section 7</a:t>
            </a:r>
            <a:br>
              <a:rPr lang="en-US" dirty="0"/>
            </a:br>
            <a:r>
              <a:rPr lang="en-US" dirty="0"/>
              <a:t>Determining if CR is Required Next Cycle</a:t>
            </a:r>
          </a:p>
        </p:txBody>
      </p:sp>
      <p:pic>
        <p:nvPicPr>
          <p:cNvPr id="4" name="Content Placeholder 3">
            <a:extLst>
              <a:ext uri="{FF2B5EF4-FFF2-40B4-BE49-F238E27FC236}">
                <a16:creationId xmlns:a16="http://schemas.microsoft.com/office/drawing/2014/main" id="{1DC34B36-E79C-46FA-9DBE-887E937A0B9B}"/>
              </a:ext>
            </a:extLst>
          </p:cNvPr>
          <p:cNvPicPr>
            <a:picLocks noGrp="1" noChangeAspect="1"/>
          </p:cNvPicPr>
          <p:nvPr>
            <p:ph idx="1"/>
          </p:nvPr>
        </p:nvPicPr>
        <p:blipFill>
          <a:blip r:embed="rId3"/>
          <a:stretch>
            <a:fillRect/>
          </a:stretch>
        </p:blipFill>
        <p:spPr>
          <a:xfrm>
            <a:off x="2057400" y="1718348"/>
            <a:ext cx="4502881" cy="5139652"/>
          </a:xfrm>
          <a:prstGeom prst="rect">
            <a:avLst/>
          </a:prstGeom>
        </p:spPr>
      </p:pic>
    </p:spTree>
    <p:extLst>
      <p:ext uri="{BB962C8B-B14F-4D97-AF65-F5344CB8AC3E}">
        <p14:creationId xmlns:p14="http://schemas.microsoft.com/office/powerpoint/2010/main" val="1365671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C6549-19D4-454E-BE57-B75402CE932B}"/>
              </a:ext>
            </a:extLst>
          </p:cNvPr>
          <p:cNvSpPr>
            <a:spLocks noGrp="1"/>
          </p:cNvSpPr>
          <p:nvPr>
            <p:ph type="title"/>
          </p:nvPr>
        </p:nvSpPr>
        <p:spPr/>
        <p:txBody>
          <a:bodyPr/>
          <a:lstStyle/>
          <a:p>
            <a:r>
              <a:rPr lang="en-US" dirty="0"/>
              <a:t>VA CIRB Form 114a:  Section 8</a:t>
            </a:r>
            <a:br>
              <a:rPr lang="en-US" dirty="0"/>
            </a:br>
            <a:r>
              <a:rPr lang="en-US" dirty="0"/>
              <a:t>Transition Approval for pre-2018 Studies</a:t>
            </a:r>
          </a:p>
        </p:txBody>
      </p:sp>
      <p:pic>
        <p:nvPicPr>
          <p:cNvPr id="5" name="Picture 4">
            <a:extLst>
              <a:ext uri="{FF2B5EF4-FFF2-40B4-BE49-F238E27FC236}">
                <a16:creationId xmlns:a16="http://schemas.microsoft.com/office/drawing/2014/main" id="{444DCE4F-5FBC-4A3B-AB88-032CEEC3EC0B}"/>
              </a:ext>
            </a:extLst>
          </p:cNvPr>
          <p:cNvPicPr>
            <a:picLocks noChangeAspect="1"/>
          </p:cNvPicPr>
          <p:nvPr/>
        </p:nvPicPr>
        <p:blipFill>
          <a:blip r:embed="rId3"/>
          <a:stretch>
            <a:fillRect/>
          </a:stretch>
        </p:blipFill>
        <p:spPr>
          <a:xfrm>
            <a:off x="1622173" y="1828800"/>
            <a:ext cx="5362575" cy="4048125"/>
          </a:xfrm>
          <a:prstGeom prst="rect">
            <a:avLst/>
          </a:prstGeom>
        </p:spPr>
      </p:pic>
    </p:spTree>
    <p:extLst>
      <p:ext uri="{BB962C8B-B14F-4D97-AF65-F5344CB8AC3E}">
        <p14:creationId xmlns:p14="http://schemas.microsoft.com/office/powerpoint/2010/main" val="3739961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891EE0C-987C-4572-8B5F-9821C7E74E47}"/>
              </a:ext>
            </a:extLst>
          </p:cNvPr>
          <p:cNvSpPr>
            <a:spLocks noGrp="1"/>
          </p:cNvSpPr>
          <p:nvPr>
            <p:ph type="title"/>
          </p:nvPr>
        </p:nvSpPr>
        <p:spPr>
          <a:xfrm>
            <a:off x="457200" y="274638"/>
            <a:ext cx="8229600" cy="1290637"/>
          </a:xfrm>
        </p:spPr>
        <p:txBody>
          <a:bodyPr/>
          <a:lstStyle/>
          <a:p>
            <a:r>
              <a:rPr lang="en-US" dirty="0"/>
              <a:t>VA CIRB Form 114a:  Section 8 (cont.)</a:t>
            </a:r>
            <a:br>
              <a:rPr lang="en-US" dirty="0"/>
            </a:br>
            <a:r>
              <a:rPr lang="en-US" dirty="0"/>
              <a:t>Transition Approval for pre-2018 Studies</a:t>
            </a:r>
          </a:p>
        </p:txBody>
      </p:sp>
      <p:pic>
        <p:nvPicPr>
          <p:cNvPr id="15" name="Picture 14">
            <a:extLst>
              <a:ext uri="{FF2B5EF4-FFF2-40B4-BE49-F238E27FC236}">
                <a16:creationId xmlns:a16="http://schemas.microsoft.com/office/drawing/2014/main" id="{F87FBC44-2BAB-4FED-8CB7-5E743BB84830}"/>
              </a:ext>
            </a:extLst>
          </p:cNvPr>
          <p:cNvPicPr>
            <a:picLocks noChangeAspect="1"/>
          </p:cNvPicPr>
          <p:nvPr/>
        </p:nvPicPr>
        <p:blipFill>
          <a:blip r:embed="rId3"/>
          <a:stretch>
            <a:fillRect/>
          </a:stretch>
        </p:blipFill>
        <p:spPr>
          <a:xfrm>
            <a:off x="2167545" y="4863878"/>
            <a:ext cx="4808909" cy="1956022"/>
          </a:xfrm>
          <a:prstGeom prst="rect">
            <a:avLst/>
          </a:prstGeom>
        </p:spPr>
      </p:pic>
      <p:pic>
        <p:nvPicPr>
          <p:cNvPr id="16" name="Picture 15">
            <a:extLst>
              <a:ext uri="{FF2B5EF4-FFF2-40B4-BE49-F238E27FC236}">
                <a16:creationId xmlns:a16="http://schemas.microsoft.com/office/drawing/2014/main" id="{430033C0-E85B-44B5-A200-3E3B007FFEB1}"/>
              </a:ext>
            </a:extLst>
          </p:cNvPr>
          <p:cNvPicPr>
            <a:picLocks noChangeAspect="1"/>
          </p:cNvPicPr>
          <p:nvPr/>
        </p:nvPicPr>
        <p:blipFill>
          <a:blip r:embed="rId4"/>
          <a:stretch>
            <a:fillRect/>
          </a:stretch>
        </p:blipFill>
        <p:spPr>
          <a:xfrm>
            <a:off x="2129445" y="1747838"/>
            <a:ext cx="4808909" cy="3186009"/>
          </a:xfrm>
          <a:prstGeom prst="rect">
            <a:avLst/>
          </a:prstGeom>
        </p:spPr>
      </p:pic>
    </p:spTree>
    <p:extLst>
      <p:ext uri="{BB962C8B-B14F-4D97-AF65-F5344CB8AC3E}">
        <p14:creationId xmlns:p14="http://schemas.microsoft.com/office/powerpoint/2010/main" val="2432614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C75A3-6BC2-4BAA-A5A5-04108D1C7E23}"/>
              </a:ext>
            </a:extLst>
          </p:cNvPr>
          <p:cNvSpPr>
            <a:spLocks noGrp="1"/>
          </p:cNvSpPr>
          <p:nvPr>
            <p:ph type="title"/>
          </p:nvPr>
        </p:nvSpPr>
        <p:spPr/>
        <p:txBody>
          <a:bodyPr/>
          <a:lstStyle/>
          <a:p>
            <a:r>
              <a:rPr lang="en-US" sz="2800" dirty="0"/>
              <a:t>VA CIRB Form 114a:  Section 9</a:t>
            </a:r>
            <a:br>
              <a:rPr lang="en-US" sz="2800" dirty="0"/>
            </a:br>
            <a:r>
              <a:rPr lang="en-US" sz="2800" dirty="0"/>
              <a:t>Reviewer Recommendation or Approval Decision</a:t>
            </a:r>
          </a:p>
        </p:txBody>
      </p:sp>
      <p:pic>
        <p:nvPicPr>
          <p:cNvPr id="7" name="Content Placeholder 6">
            <a:extLst>
              <a:ext uri="{FF2B5EF4-FFF2-40B4-BE49-F238E27FC236}">
                <a16:creationId xmlns:a16="http://schemas.microsoft.com/office/drawing/2014/main" id="{FCFB9D92-0016-482E-967C-AEC193904A77}"/>
              </a:ext>
            </a:extLst>
          </p:cNvPr>
          <p:cNvPicPr>
            <a:picLocks noGrp="1" noChangeAspect="1"/>
          </p:cNvPicPr>
          <p:nvPr>
            <p:ph idx="1"/>
          </p:nvPr>
        </p:nvPicPr>
        <p:blipFill>
          <a:blip r:embed="rId3"/>
          <a:stretch>
            <a:fillRect/>
          </a:stretch>
        </p:blipFill>
        <p:spPr>
          <a:xfrm>
            <a:off x="1776434" y="1935163"/>
            <a:ext cx="5591132" cy="4191000"/>
          </a:xfrm>
          <a:prstGeom prst="rect">
            <a:avLst/>
          </a:prstGeom>
        </p:spPr>
      </p:pic>
    </p:spTree>
    <p:extLst>
      <p:ext uri="{BB962C8B-B14F-4D97-AF65-F5344CB8AC3E}">
        <p14:creationId xmlns:p14="http://schemas.microsoft.com/office/powerpoint/2010/main" val="1625411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A1F6-543A-4B54-AD72-D7E55F800E7B}"/>
              </a:ext>
            </a:extLst>
          </p:cNvPr>
          <p:cNvSpPr>
            <a:spLocks noGrp="1"/>
          </p:cNvSpPr>
          <p:nvPr>
            <p:ph type="title"/>
          </p:nvPr>
        </p:nvSpPr>
        <p:spPr/>
        <p:txBody>
          <a:bodyPr/>
          <a:lstStyle/>
          <a:p>
            <a:r>
              <a:rPr lang="en-US" sz="2800" dirty="0"/>
              <a:t>VA CIRB Form 114a:  Section 9 (cont.)</a:t>
            </a:r>
            <a:br>
              <a:rPr lang="en-US" sz="2800" dirty="0"/>
            </a:br>
            <a:r>
              <a:rPr lang="en-US" sz="2800" dirty="0"/>
              <a:t>Reviewer Recommendation or Approval Decision</a:t>
            </a:r>
          </a:p>
        </p:txBody>
      </p:sp>
      <p:pic>
        <p:nvPicPr>
          <p:cNvPr id="4" name="Content Placeholder 3">
            <a:extLst>
              <a:ext uri="{FF2B5EF4-FFF2-40B4-BE49-F238E27FC236}">
                <a16:creationId xmlns:a16="http://schemas.microsoft.com/office/drawing/2014/main" id="{74C92C93-8D72-458D-96CA-4AE456650A10}"/>
              </a:ext>
            </a:extLst>
          </p:cNvPr>
          <p:cNvPicPr>
            <a:picLocks noGrp="1" noChangeAspect="1"/>
          </p:cNvPicPr>
          <p:nvPr>
            <p:ph idx="1"/>
          </p:nvPr>
        </p:nvPicPr>
        <p:blipFill>
          <a:blip r:embed="rId3"/>
          <a:stretch>
            <a:fillRect/>
          </a:stretch>
        </p:blipFill>
        <p:spPr>
          <a:xfrm>
            <a:off x="1676400" y="1905000"/>
            <a:ext cx="5391150" cy="3514725"/>
          </a:xfrm>
          <a:prstGeom prst="rect">
            <a:avLst/>
          </a:prstGeom>
        </p:spPr>
      </p:pic>
    </p:spTree>
    <p:extLst>
      <p:ext uri="{BB962C8B-B14F-4D97-AF65-F5344CB8AC3E}">
        <p14:creationId xmlns:p14="http://schemas.microsoft.com/office/powerpoint/2010/main" val="2651294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4" name="Title 1"/>
          <p:cNvSpPr txBox="1">
            <a:spLocks/>
          </p:cNvSpPr>
          <p:nvPr/>
        </p:nvSpPr>
        <p:spPr bwMode="auto">
          <a:xfrm>
            <a:off x="338880" y="3178162"/>
            <a:ext cx="8236160" cy="13389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4763" indent="-4763" algn="ctr">
              <a:spcBef>
                <a:spcPct val="20000"/>
              </a:spcBef>
              <a:defRPr/>
            </a:pPr>
            <a:r>
              <a:rPr lang="en-US" spc="100" dirty="0">
                <a:solidFill>
                  <a:prstClr val="black"/>
                </a:solidFill>
              </a:rPr>
              <a:t>Open Q&amp;A Session</a:t>
            </a:r>
            <a:endParaRPr lang="en-US" sz="3100" spc="100" dirty="0">
              <a:solidFill>
                <a:prstClr val="black"/>
              </a:solidFill>
            </a:endParaRPr>
          </a:p>
        </p:txBody>
      </p:sp>
    </p:spTree>
    <p:extLst>
      <p:ext uri="{BB962C8B-B14F-4D97-AF65-F5344CB8AC3E}">
        <p14:creationId xmlns:p14="http://schemas.microsoft.com/office/powerpoint/2010/main" val="1732207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Links</a:t>
            </a:r>
          </a:p>
        </p:txBody>
      </p:sp>
      <p:sp>
        <p:nvSpPr>
          <p:cNvPr id="3" name="Content Placeholder 2"/>
          <p:cNvSpPr>
            <a:spLocks noGrp="1"/>
          </p:cNvSpPr>
          <p:nvPr>
            <p:ph idx="1"/>
          </p:nvPr>
        </p:nvSpPr>
        <p:spPr>
          <a:xfrm>
            <a:off x="152400" y="1752600"/>
            <a:ext cx="8229600" cy="4190513"/>
          </a:xfrm>
        </p:spPr>
        <p:txBody>
          <a:bodyPr/>
          <a:lstStyle/>
          <a:p>
            <a:pPr>
              <a:spcAft>
                <a:spcPts val="3000"/>
              </a:spcAft>
            </a:pPr>
            <a:r>
              <a:rPr lang="en-US" sz="1600" dirty="0">
                <a:hlinkClick r:id="rId3"/>
              </a:rPr>
              <a:t>Final Rule for the Delay (published June 19, 2018)</a:t>
            </a:r>
            <a:endParaRPr lang="en-US" sz="1600" dirty="0"/>
          </a:p>
          <a:p>
            <a:pPr>
              <a:spcAft>
                <a:spcPts val="3000"/>
              </a:spcAft>
            </a:pPr>
            <a:r>
              <a:rPr lang="en-US" sz="1600" dirty="0">
                <a:hlinkClick r:id="rId4"/>
              </a:rPr>
              <a:t>Revised Common Rule (published January 19, 2017)</a:t>
            </a:r>
            <a:endParaRPr lang="en-US" sz="1600" dirty="0"/>
          </a:p>
          <a:p>
            <a:pPr lvl="1">
              <a:spcAft>
                <a:spcPts val="3000"/>
              </a:spcAft>
            </a:pPr>
            <a:r>
              <a:rPr lang="en-US" sz="1400" dirty="0"/>
              <a:t>Pages 7259 to 7274 contain the Text of the Final Rule</a:t>
            </a:r>
          </a:p>
          <a:p>
            <a:pPr>
              <a:spcAft>
                <a:spcPts val="3000"/>
              </a:spcAft>
            </a:pPr>
            <a:r>
              <a:rPr lang="en-US" sz="1600" dirty="0">
                <a:hlinkClick r:id="rId5"/>
              </a:rPr>
              <a:t>Current Common Rule</a:t>
            </a:r>
            <a:endParaRPr lang="en-US" sz="1600" dirty="0"/>
          </a:p>
          <a:p>
            <a:pPr>
              <a:spcAft>
                <a:spcPts val="3000"/>
              </a:spcAft>
            </a:pPr>
            <a:r>
              <a:rPr lang="en-US" sz="1600" dirty="0">
                <a:hlinkClick r:id="rId6"/>
              </a:rPr>
              <a:t>VHA Directive 1200.05</a:t>
            </a:r>
            <a:endParaRPr lang="en-US" sz="1600" dirty="0"/>
          </a:p>
          <a:p>
            <a:pPr>
              <a:spcAft>
                <a:spcPts val="3000"/>
              </a:spcAft>
            </a:pPr>
            <a:r>
              <a:rPr lang="en-US" sz="1600" dirty="0">
                <a:hlinkClick r:id="rId7"/>
              </a:rPr>
              <a:t>VHA Directive 1200.01</a:t>
            </a:r>
            <a:endParaRPr lang="en-US" sz="1600" dirty="0"/>
          </a:p>
          <a:p>
            <a:pPr>
              <a:spcAft>
                <a:spcPts val="3000"/>
              </a:spcAft>
            </a:pPr>
            <a:r>
              <a:rPr lang="en-US" sz="1600" dirty="0">
                <a:hlinkClick r:id="rId8"/>
              </a:rPr>
              <a:t>ORD Policies and Guidance Documents</a:t>
            </a:r>
            <a:endParaRPr lang="en-US" sz="1600" dirty="0"/>
          </a:p>
          <a:p>
            <a:pPr>
              <a:spcAft>
                <a:spcPts val="3000"/>
              </a:spcAft>
            </a:pPr>
            <a:r>
              <a:rPr lang="en-US" sz="1600" dirty="0">
                <a:hlinkClick r:id="rId9"/>
              </a:rPr>
              <a:t>ORPP&amp;E </a:t>
            </a:r>
            <a:r>
              <a:rPr lang="en-US" sz="1600" dirty="0" err="1">
                <a:hlinkClick r:id="rId9"/>
              </a:rPr>
              <a:t>Cyberseminars</a:t>
            </a:r>
            <a:endParaRPr lang="en-US" sz="1600" dirty="0"/>
          </a:p>
        </p:txBody>
      </p:sp>
    </p:spTree>
    <p:extLst>
      <p:ext uri="{BB962C8B-B14F-4D97-AF65-F5344CB8AC3E}">
        <p14:creationId xmlns:p14="http://schemas.microsoft.com/office/powerpoint/2010/main" val="3479404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72170-1735-491A-AE2A-28EDC604E4A0}"/>
              </a:ext>
            </a:extLst>
          </p:cNvPr>
          <p:cNvSpPr>
            <a:spLocks noGrp="1"/>
          </p:cNvSpPr>
          <p:nvPr>
            <p:ph type="title"/>
          </p:nvPr>
        </p:nvSpPr>
        <p:spPr/>
        <p:txBody>
          <a:bodyPr/>
          <a:lstStyle/>
          <a:p>
            <a:r>
              <a:rPr lang="en-US" sz="2800" dirty="0">
                <a:ea typeface="Tahoma" panose="020B0604030504040204" pitchFamily="34" charset="0"/>
              </a:rPr>
              <a:t>Timeline:  The 2018 Requirements of the Federal Policy for the Protection of Human Subjects (the Revised Common Rule)</a:t>
            </a:r>
          </a:p>
        </p:txBody>
      </p:sp>
      <p:grpSp>
        <p:nvGrpSpPr>
          <p:cNvPr id="19" name="Group 18">
            <a:extLst>
              <a:ext uri="{FF2B5EF4-FFF2-40B4-BE49-F238E27FC236}">
                <a16:creationId xmlns:a16="http://schemas.microsoft.com/office/drawing/2014/main" id="{340766A7-9F9D-43A1-AC10-98364DDB0EE8}"/>
              </a:ext>
            </a:extLst>
          </p:cNvPr>
          <p:cNvGrpSpPr/>
          <p:nvPr/>
        </p:nvGrpSpPr>
        <p:grpSpPr>
          <a:xfrm>
            <a:off x="76200" y="282298"/>
            <a:ext cx="9067800" cy="5347735"/>
            <a:chOff x="346988" y="-789768"/>
            <a:chExt cx="9067800" cy="5347735"/>
          </a:xfrm>
        </p:grpSpPr>
        <p:graphicFrame>
          <p:nvGraphicFramePr>
            <p:cNvPr id="4" name="Diagram 3">
              <a:extLst>
                <a:ext uri="{FF2B5EF4-FFF2-40B4-BE49-F238E27FC236}">
                  <a16:creationId xmlns:a16="http://schemas.microsoft.com/office/drawing/2014/main" id="{CF7DF067-DA81-44F4-A50F-7B2E486F2EAA}"/>
                </a:ext>
              </a:extLst>
            </p:cNvPr>
            <p:cNvGraphicFramePr/>
            <p:nvPr>
              <p:extLst/>
            </p:nvPr>
          </p:nvGraphicFramePr>
          <p:xfrm>
            <a:off x="346988" y="-789768"/>
            <a:ext cx="9067800" cy="4087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6">
              <a:extLst>
                <a:ext uri="{FF2B5EF4-FFF2-40B4-BE49-F238E27FC236}">
                  <a16:creationId xmlns:a16="http://schemas.microsoft.com/office/drawing/2014/main" id="{04A510B4-D404-43E0-94C8-55FA3270C538}"/>
                </a:ext>
              </a:extLst>
            </p:cNvPr>
            <p:cNvSpPr/>
            <p:nvPr/>
          </p:nvSpPr>
          <p:spPr>
            <a:xfrm>
              <a:off x="356328" y="1789029"/>
              <a:ext cx="1639669" cy="2768938"/>
            </a:xfrm>
            <a:prstGeom prst="roundRect">
              <a:avLst/>
            </a:prstGeom>
            <a:ln w="12700">
              <a:solidFill>
                <a:srgbClr val="FF66F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Final Rule revising the Common Rule published with effective date of January 19, 2018 except for cooperative research provisions</a:t>
              </a:r>
            </a:p>
          </p:txBody>
        </p:sp>
      </p:grpSp>
      <p:sp>
        <p:nvSpPr>
          <p:cNvPr id="3" name="TextBox 2">
            <a:extLst>
              <a:ext uri="{FF2B5EF4-FFF2-40B4-BE49-F238E27FC236}">
                <a16:creationId xmlns:a16="http://schemas.microsoft.com/office/drawing/2014/main" id="{CEB367A8-7084-497E-B7EE-6280141571E2}"/>
              </a:ext>
            </a:extLst>
          </p:cNvPr>
          <p:cNvSpPr txBox="1"/>
          <p:nvPr/>
        </p:nvSpPr>
        <p:spPr>
          <a:xfrm>
            <a:off x="152400" y="5780782"/>
            <a:ext cx="8839199" cy="954107"/>
          </a:xfrm>
          <a:prstGeom prst="rect">
            <a:avLst/>
          </a:prstGeom>
          <a:noFill/>
        </p:spPr>
        <p:txBody>
          <a:bodyPr wrap="square" rtlCol="0">
            <a:spAutoFit/>
          </a:bodyPr>
          <a:lstStyle/>
          <a:p>
            <a:r>
              <a:rPr lang="en-US" sz="1400" dirty="0"/>
              <a:t>*</a:t>
            </a:r>
            <a:r>
              <a:rPr lang="en-US" sz="1400" dirty="0">
                <a:latin typeface="Tahoma" panose="020B0604030504040204" pitchFamily="34" charset="0"/>
                <a:ea typeface="Tahoma" panose="020B0604030504040204" pitchFamily="34" charset="0"/>
                <a:cs typeface="Tahoma" panose="020B0604030504040204" pitchFamily="34" charset="0"/>
              </a:rPr>
              <a:t>The cooperative research provisions require use of a single IRB for institutions engaged in cooperative research by Federal departments conducting or supporting the research unless single IRB review is required by law or the Federal department conducting or supporting the research determines and documents that the use of a single IRB is not appropriate for the particular context.</a:t>
            </a:r>
          </a:p>
        </p:txBody>
      </p:sp>
      <p:pic>
        <p:nvPicPr>
          <p:cNvPr id="17" name="Picture 2" descr="Image result for we are here">
            <a:extLst>
              <a:ext uri="{FF2B5EF4-FFF2-40B4-BE49-F238E27FC236}">
                <a16:creationId xmlns:a16="http://schemas.microsoft.com/office/drawing/2014/main" id="{B3133211-EA52-4D96-ADC7-64945CB01D6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62800" y="1209266"/>
            <a:ext cx="564971" cy="854989"/>
          </a:xfrm>
          <a:prstGeom prst="rect">
            <a:avLst/>
          </a:prstGeom>
          <a:noFill/>
          <a:extLst>
            <a:ext uri="{909E8E84-426E-40DD-AFC4-6F175D3DCCD1}">
              <a14:hiddenFill xmlns:a14="http://schemas.microsoft.com/office/drawing/2010/main">
                <a:solidFill>
                  <a:srgbClr val="FFFFFF"/>
                </a:solidFill>
              </a14:hiddenFill>
            </a:ext>
          </a:extLst>
        </p:spPr>
      </p:pic>
      <p:sp>
        <p:nvSpPr>
          <p:cNvPr id="28" name="Rounded Rectangle 6">
            <a:extLst>
              <a:ext uri="{FF2B5EF4-FFF2-40B4-BE49-F238E27FC236}">
                <a16:creationId xmlns:a16="http://schemas.microsoft.com/office/drawing/2014/main" id="{BD7116AC-8884-488B-BB52-1F2CDFE2BB9F}"/>
              </a:ext>
            </a:extLst>
          </p:cNvPr>
          <p:cNvSpPr/>
          <p:nvPr/>
        </p:nvSpPr>
        <p:spPr>
          <a:xfrm>
            <a:off x="1725211" y="2854302"/>
            <a:ext cx="1617681" cy="2783511"/>
          </a:xfrm>
          <a:prstGeom prst="roundRect">
            <a:avLst/>
          </a:prstGeom>
          <a:ln w="12700">
            <a:solidFill>
              <a:srgbClr val="FF66F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Interim Final Rule published to delay effective and compliance date to July 19, 2018</a:t>
            </a:r>
          </a:p>
        </p:txBody>
      </p:sp>
      <p:sp>
        <p:nvSpPr>
          <p:cNvPr id="30" name="Rounded Rectangle 6">
            <a:extLst>
              <a:ext uri="{FF2B5EF4-FFF2-40B4-BE49-F238E27FC236}">
                <a16:creationId xmlns:a16="http://schemas.microsoft.com/office/drawing/2014/main" id="{54D9175D-581A-403A-92F2-2688E3211DB7}"/>
              </a:ext>
            </a:extLst>
          </p:cNvPr>
          <p:cNvSpPr/>
          <p:nvPr/>
        </p:nvSpPr>
        <p:spPr>
          <a:xfrm>
            <a:off x="3342893" y="2854303"/>
            <a:ext cx="1480973" cy="2784497"/>
          </a:xfrm>
          <a:prstGeom prst="roundRect">
            <a:avLst/>
          </a:prstGeom>
          <a:ln w="12700">
            <a:solidFill>
              <a:srgbClr val="FF66F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Final Rule published to delay compliance date to January 21, 2019 while permitting use of three-burden reducing provisions during a delay period </a:t>
            </a:r>
          </a:p>
        </p:txBody>
      </p:sp>
      <p:sp>
        <p:nvSpPr>
          <p:cNvPr id="31" name="Rounded Rectangle 6">
            <a:extLst>
              <a:ext uri="{FF2B5EF4-FFF2-40B4-BE49-F238E27FC236}">
                <a16:creationId xmlns:a16="http://schemas.microsoft.com/office/drawing/2014/main" id="{EDC37CDA-6575-4A34-8F48-DE92F3185362}"/>
              </a:ext>
            </a:extLst>
          </p:cNvPr>
          <p:cNvSpPr/>
          <p:nvPr/>
        </p:nvSpPr>
        <p:spPr>
          <a:xfrm>
            <a:off x="4823868" y="2853317"/>
            <a:ext cx="1379664" cy="2784497"/>
          </a:xfrm>
          <a:prstGeom prst="roundRect">
            <a:avLst/>
          </a:prstGeom>
          <a:ln w="12700">
            <a:solidFill>
              <a:srgbClr val="FF66F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Delay period in effect except for use of the three burden-reducing provisions </a:t>
            </a:r>
          </a:p>
          <a:p>
            <a:pPr algn="ctr"/>
            <a:r>
              <a:rPr lang="en-US" sz="1200">
                <a:solidFill>
                  <a:schemeClr val="tx1"/>
                </a:solidFill>
                <a:latin typeface="Tahoma" panose="020B0604030504040204" pitchFamily="34" charset="0"/>
                <a:ea typeface="Tahoma" panose="020B0604030504040204" pitchFamily="34" charset="0"/>
                <a:cs typeface="Tahoma" panose="020B0604030504040204" pitchFamily="34" charset="0"/>
              </a:rPr>
              <a:t>(ORD </a:t>
            </a: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did not allow use of allowance of no continuing review of certain categories of research during </a:t>
            </a:r>
            <a:r>
              <a:rPr lang="en-US" sz="1200">
                <a:solidFill>
                  <a:schemeClr val="tx1"/>
                </a:solidFill>
                <a:latin typeface="Tahoma" panose="020B0604030504040204" pitchFamily="34" charset="0"/>
                <a:ea typeface="Tahoma" panose="020B0604030504040204" pitchFamily="34" charset="0"/>
                <a:cs typeface="Tahoma" panose="020B0604030504040204" pitchFamily="34" charset="0"/>
              </a:rPr>
              <a:t>this period.) </a:t>
            </a:r>
            <a:endParaRPr lang="en-US"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2" name="Rounded Rectangle 6">
            <a:extLst>
              <a:ext uri="{FF2B5EF4-FFF2-40B4-BE49-F238E27FC236}">
                <a16:creationId xmlns:a16="http://schemas.microsoft.com/office/drawing/2014/main" id="{99544410-6114-43E0-BA72-F64BFBC337D8}"/>
              </a:ext>
            </a:extLst>
          </p:cNvPr>
          <p:cNvSpPr/>
          <p:nvPr/>
        </p:nvSpPr>
        <p:spPr>
          <a:xfrm>
            <a:off x="7848601" y="2853317"/>
            <a:ext cx="1295399" cy="2776716"/>
          </a:xfrm>
          <a:prstGeom prst="roundRect">
            <a:avLst/>
          </a:prstGeom>
          <a:ln w="12700">
            <a:solidFill>
              <a:srgbClr val="FF66F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Compliance date of cooperative research provisions (38 CFR </a:t>
            </a:r>
            <a:r>
              <a:rPr lang="en-US" sz="1400" dirty="0">
                <a:latin typeface="Tahoma" panose="020B0604030504040204" pitchFamily="34" charset="0"/>
                <a:ea typeface="Tahoma" panose="020B0604030504040204" pitchFamily="34" charset="0"/>
                <a:cs typeface="Tahoma" panose="020B0604030504040204" pitchFamily="34" charset="0"/>
              </a:rPr>
              <a:t>§16.114(b))</a:t>
            </a: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3" name="Rounded Rectangle 6">
            <a:extLst>
              <a:ext uri="{FF2B5EF4-FFF2-40B4-BE49-F238E27FC236}">
                <a16:creationId xmlns:a16="http://schemas.microsoft.com/office/drawing/2014/main" id="{C35A7ECF-A291-49CE-ADD7-27A90F7E1774}"/>
              </a:ext>
            </a:extLst>
          </p:cNvPr>
          <p:cNvSpPr/>
          <p:nvPr/>
        </p:nvSpPr>
        <p:spPr>
          <a:xfrm>
            <a:off x="6203532" y="2861095"/>
            <a:ext cx="1645068" cy="2776717"/>
          </a:xfrm>
          <a:prstGeom prst="roundRect">
            <a:avLst/>
          </a:prstGeom>
          <a:ln w="12700">
            <a:solidFill>
              <a:srgbClr val="FF66F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Effective and compliance date for the 2018 Requirements except for the cooperative research provisions</a:t>
            </a:r>
          </a:p>
        </p:txBody>
      </p:sp>
    </p:spTree>
    <p:extLst>
      <p:ext uri="{BB962C8B-B14F-4D97-AF65-F5344CB8AC3E}">
        <p14:creationId xmlns:p14="http://schemas.microsoft.com/office/powerpoint/2010/main" val="11837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76794-13CF-4233-82EB-6A35EB00BAB5}"/>
              </a:ext>
            </a:extLst>
          </p:cNvPr>
          <p:cNvSpPr>
            <a:spLocks noGrp="1"/>
          </p:cNvSpPr>
          <p:nvPr>
            <p:ph type="title"/>
          </p:nvPr>
        </p:nvSpPr>
        <p:spPr/>
        <p:txBody>
          <a:bodyPr/>
          <a:lstStyle/>
          <a:p>
            <a:r>
              <a:rPr lang="en-US" dirty="0"/>
              <a:t>Presenter Contact Information</a:t>
            </a:r>
          </a:p>
        </p:txBody>
      </p:sp>
      <p:graphicFrame>
        <p:nvGraphicFramePr>
          <p:cNvPr id="11" name="Content Placeholder 10">
            <a:extLst>
              <a:ext uri="{FF2B5EF4-FFF2-40B4-BE49-F238E27FC236}">
                <a16:creationId xmlns:a16="http://schemas.microsoft.com/office/drawing/2014/main" id="{F2766ADF-498B-403D-BB7D-D192CFC403A2}"/>
              </a:ext>
            </a:extLst>
          </p:cNvPr>
          <p:cNvGraphicFramePr>
            <a:graphicFrameLocks noGrp="1"/>
          </p:cNvGraphicFramePr>
          <p:nvPr>
            <p:ph idx="1"/>
            <p:extLst>
              <p:ext uri="{D42A27DB-BD31-4B8C-83A1-F6EECF244321}">
                <p14:modId xmlns:p14="http://schemas.microsoft.com/office/powerpoint/2010/main" val="2065858776"/>
              </p:ext>
            </p:extLst>
          </p:nvPr>
        </p:nvGraphicFramePr>
        <p:xfrm>
          <a:off x="609600" y="1736179"/>
          <a:ext cx="7924800" cy="5121821"/>
        </p:xfrm>
        <a:graphic>
          <a:graphicData uri="http://schemas.openxmlformats.org/drawingml/2006/table">
            <a:tbl>
              <a:tblPr firstRow="1" firstCol="1" bandRow="1"/>
              <a:tblGrid>
                <a:gridCol w="3200400">
                  <a:extLst>
                    <a:ext uri="{9D8B030D-6E8A-4147-A177-3AD203B41FA5}">
                      <a16:colId xmlns:a16="http://schemas.microsoft.com/office/drawing/2014/main" val="2166619706"/>
                    </a:ext>
                  </a:extLst>
                </a:gridCol>
                <a:gridCol w="2362200">
                  <a:extLst>
                    <a:ext uri="{9D8B030D-6E8A-4147-A177-3AD203B41FA5}">
                      <a16:colId xmlns:a16="http://schemas.microsoft.com/office/drawing/2014/main" val="3916781273"/>
                    </a:ext>
                  </a:extLst>
                </a:gridCol>
                <a:gridCol w="2362200">
                  <a:extLst>
                    <a:ext uri="{9D8B030D-6E8A-4147-A177-3AD203B41FA5}">
                      <a16:colId xmlns:a16="http://schemas.microsoft.com/office/drawing/2014/main" val="2047678252"/>
                    </a:ext>
                  </a:extLst>
                </a:gridCol>
              </a:tblGrid>
              <a:tr h="279881">
                <a:tc>
                  <a:txBody>
                    <a:bodyPr/>
                    <a:lstStyle/>
                    <a:p>
                      <a:pPr marL="0" marR="0">
                        <a:lnSpc>
                          <a:spcPct val="115000"/>
                        </a:lnSpc>
                        <a:spcBef>
                          <a:spcPts val="0"/>
                        </a:spcBef>
                        <a:spcAft>
                          <a:spcPts val="0"/>
                        </a:spcAft>
                      </a:pPr>
                      <a:r>
                        <a:rPr lang="en-US" sz="900" b="1">
                          <a:effectLst/>
                          <a:latin typeface="Tahoma" panose="020B0604030504040204" pitchFamily="34" charset="0"/>
                          <a:ea typeface="Tahoma" panose="020B0604030504040204" pitchFamily="34" charset="0"/>
                          <a:cs typeface="Tahoma" panose="020B0604030504040204" pitchFamily="34" charset="0"/>
                        </a:rPr>
                        <a:t>Office of Research Protections, Policy, and Education</a:t>
                      </a:r>
                      <a:endParaRPr lang="en-US" sz="900">
                        <a:effectLst/>
                        <a:latin typeface="Tahoma" panose="020B0604030504040204" pitchFamily="34" charset="0"/>
                        <a:ea typeface="Tahoma" panose="020B0604030504040204" pitchFamily="34" charset="0"/>
                        <a:cs typeface="Tahoma" panose="020B0604030504040204" pitchFamily="34" charset="0"/>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dirty="0">
                          <a:effectLst/>
                          <a:latin typeface="Tahoma" panose="020B0604030504040204" pitchFamily="34" charset="0"/>
                          <a:ea typeface="Tahoma" panose="020B0604030504040204" pitchFamily="34" charset="0"/>
                          <a:cs typeface="Tahoma" panose="020B0604030504040204" pitchFamily="34" charset="0"/>
                        </a:rPr>
                        <a:t>Office of Research Oversight </a:t>
                      </a:r>
                      <a:endParaRPr lang="en-US" sz="900" dirty="0">
                        <a:effectLst/>
                        <a:latin typeface="Tahoma" panose="020B0604030504040204" pitchFamily="34" charset="0"/>
                        <a:ea typeface="Tahoma" panose="020B0604030504040204" pitchFamily="34" charset="0"/>
                        <a:cs typeface="Tahoma" panose="020B0604030504040204" pitchFamily="34" charset="0"/>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dirty="0">
                          <a:effectLst/>
                          <a:latin typeface="Tahoma" panose="020B0604030504040204" pitchFamily="34" charset="0"/>
                          <a:ea typeface="Tahoma" panose="020B0604030504040204" pitchFamily="34" charset="0"/>
                          <a:cs typeface="Tahoma" panose="020B0604030504040204" pitchFamily="34" charset="0"/>
                        </a:rPr>
                        <a:t>Profiling Practices Presenters</a:t>
                      </a:r>
                      <a:endParaRPr lang="en-US" sz="900" dirty="0">
                        <a:effectLst/>
                        <a:latin typeface="Tahoma" panose="020B0604030504040204" pitchFamily="34" charset="0"/>
                        <a:ea typeface="Tahoma" panose="020B0604030504040204" pitchFamily="34" charset="0"/>
                        <a:cs typeface="Tahoma" panose="020B0604030504040204" pitchFamily="34" charset="0"/>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7029684"/>
                  </a:ext>
                </a:extLst>
              </a:tr>
              <a:tr h="1539346">
                <a:tc>
                  <a:txBody>
                    <a:bodyPr/>
                    <a:lstStyle/>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Molly Klote, MD</a:t>
                      </a: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Director, ORPP&amp;E (formerly PRIDE)</a:t>
                      </a: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Office of Research Development</a:t>
                      </a: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Veterans Health Administration</a:t>
                      </a: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1100 1</a:t>
                      </a:r>
                      <a:r>
                        <a:rPr lang="en-US" sz="900" baseline="30000" dirty="0">
                          <a:effectLst/>
                          <a:latin typeface="Tahoma" panose="020B0604030504040204" pitchFamily="34" charset="0"/>
                          <a:ea typeface="Tahoma" panose="020B0604030504040204" pitchFamily="34" charset="0"/>
                          <a:cs typeface="Tahoma" panose="020B0604030504040204" pitchFamily="34" charset="0"/>
                        </a:rPr>
                        <a:t>st</a:t>
                      </a:r>
                      <a:r>
                        <a:rPr lang="en-US" sz="900" dirty="0">
                          <a:effectLst/>
                          <a:latin typeface="Tahoma" panose="020B0604030504040204" pitchFamily="34" charset="0"/>
                          <a:ea typeface="Tahoma" panose="020B0604030504040204" pitchFamily="34" charset="0"/>
                          <a:cs typeface="Tahoma" panose="020B0604030504040204" pitchFamily="34" charset="0"/>
                        </a:rPr>
                        <a:t> Street NE</a:t>
                      </a: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Room 626 </a:t>
                      </a: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Washington DC 20002</a:t>
                      </a: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Phone:  (202) 443-5605</a:t>
                      </a:r>
                    </a:p>
                    <a:p>
                      <a:pPr marL="0" marR="0">
                        <a:lnSpc>
                          <a:spcPct val="115000"/>
                        </a:lnSpc>
                        <a:spcBef>
                          <a:spcPts val="0"/>
                        </a:spcBef>
                        <a:spcAft>
                          <a:spcPts val="0"/>
                        </a:spcAft>
                      </a:pPr>
                      <a:r>
                        <a:rPr lang="en-US" sz="900" u="sng" dirty="0">
                          <a:solidFill>
                            <a:srgbClr val="0000FF"/>
                          </a:solidFill>
                          <a:effectLst/>
                          <a:latin typeface="Tahoma" panose="020B0604030504040204" pitchFamily="34" charset="0"/>
                          <a:ea typeface="Tahoma" panose="020B0604030504040204" pitchFamily="34" charset="0"/>
                          <a:cs typeface="Tahoma" panose="020B0604030504040204" pitchFamily="34" charset="0"/>
                          <a:hlinkClick r:id="rId3"/>
                        </a:rPr>
                        <a:t>Mary.klote@va.gov</a:t>
                      </a:r>
                      <a:endParaRPr lang="en-US" sz="900"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 </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Kristina Borror, PhD</a:t>
                      </a: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Director of Policy and Education</a:t>
                      </a: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ORO | VHA Office of Research Oversight</a:t>
                      </a:r>
                    </a:p>
                    <a:p>
                      <a:pPr marL="0" marR="0">
                        <a:lnSpc>
                          <a:spcPct val="115000"/>
                        </a:lnSpc>
                        <a:spcBef>
                          <a:spcPts val="0"/>
                        </a:spcBef>
                        <a:spcAft>
                          <a:spcPts val="0"/>
                        </a:spcAft>
                      </a:pPr>
                      <a:r>
                        <a:rPr lang="en-US" sz="900" b="1" dirty="0">
                          <a:effectLst/>
                          <a:latin typeface="Tahoma" panose="020B0604030504040204" pitchFamily="34" charset="0"/>
                          <a:ea typeface="Tahoma" panose="020B0604030504040204" pitchFamily="34" charset="0"/>
                          <a:cs typeface="Tahoma" panose="020B0604030504040204" pitchFamily="34" charset="0"/>
                        </a:rPr>
                        <a:t>Mailing Address:</a:t>
                      </a:r>
                      <a:r>
                        <a:rPr lang="en-US" sz="900" dirty="0">
                          <a:effectLst/>
                          <a:latin typeface="Tahoma" panose="020B0604030504040204" pitchFamily="34" charset="0"/>
                          <a:ea typeface="Tahoma" panose="020B0604030504040204" pitchFamily="34" charset="0"/>
                          <a:cs typeface="Tahoma" panose="020B0604030504040204" pitchFamily="34" charset="0"/>
                        </a:rPr>
                        <a:t> 810 Vermont Ave., NW (10R), Washington, DC 20420</a:t>
                      </a:r>
                    </a:p>
                    <a:p>
                      <a:pPr marL="0" marR="0">
                        <a:lnSpc>
                          <a:spcPct val="115000"/>
                        </a:lnSpc>
                        <a:spcBef>
                          <a:spcPts val="0"/>
                        </a:spcBef>
                        <a:spcAft>
                          <a:spcPts val="0"/>
                        </a:spcAft>
                      </a:pPr>
                      <a:r>
                        <a:rPr lang="en-US" sz="900" b="1" dirty="0">
                          <a:effectLst/>
                          <a:latin typeface="Tahoma" panose="020B0604030504040204" pitchFamily="34" charset="0"/>
                          <a:ea typeface="Tahoma" panose="020B0604030504040204" pitchFamily="34" charset="0"/>
                          <a:cs typeface="Tahoma" panose="020B0604030504040204" pitchFamily="34" charset="0"/>
                        </a:rPr>
                        <a:t>Physical Address</a:t>
                      </a:r>
                      <a:r>
                        <a:rPr lang="en-US" sz="900" dirty="0">
                          <a:effectLst/>
                          <a:latin typeface="Tahoma" panose="020B0604030504040204" pitchFamily="34" charset="0"/>
                          <a:ea typeface="Tahoma" panose="020B0604030504040204" pitchFamily="34" charset="0"/>
                          <a:cs typeface="Tahoma" panose="020B0604030504040204" pitchFamily="34" charset="0"/>
                        </a:rPr>
                        <a:t>: 811 Vermont Ave., NW, Room 7-214, Washington, DC 20420</a:t>
                      </a:r>
                    </a:p>
                    <a:p>
                      <a:pPr marL="0" marR="0">
                        <a:lnSpc>
                          <a:spcPct val="115000"/>
                        </a:lnSpc>
                        <a:spcBef>
                          <a:spcPts val="0"/>
                        </a:spcBef>
                        <a:spcAft>
                          <a:spcPts val="0"/>
                        </a:spcAft>
                      </a:pPr>
                      <a:r>
                        <a:rPr lang="fr-FR" sz="900" dirty="0">
                          <a:effectLst/>
                          <a:latin typeface="Tahoma" panose="020B0604030504040204" pitchFamily="34" charset="0"/>
                          <a:ea typeface="Tahoma" panose="020B0604030504040204" pitchFamily="34" charset="0"/>
                          <a:cs typeface="Tahoma" panose="020B0604030504040204" pitchFamily="34" charset="0"/>
                        </a:rPr>
                        <a:t>Phone: (202) 632-8304 </a:t>
                      </a:r>
                      <a:endParaRPr lang="en-US" sz="900"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15000"/>
                        </a:lnSpc>
                        <a:spcBef>
                          <a:spcPts val="0"/>
                        </a:spcBef>
                        <a:spcAft>
                          <a:spcPts val="0"/>
                        </a:spcAft>
                      </a:pPr>
                      <a:r>
                        <a:rPr lang="fr-FR" sz="900" dirty="0">
                          <a:effectLst/>
                          <a:latin typeface="Tahoma" panose="020B0604030504040204" pitchFamily="34" charset="0"/>
                          <a:ea typeface="Tahoma" panose="020B0604030504040204" pitchFamily="34" charset="0"/>
                          <a:cs typeface="Tahoma" panose="020B0604030504040204" pitchFamily="34" charset="0"/>
                        </a:rPr>
                        <a:t>Email </a:t>
                      </a:r>
                      <a:r>
                        <a:rPr lang="fr-FR" sz="900" dirty="0">
                          <a:solidFill>
                            <a:srgbClr val="0070C0"/>
                          </a:solidFill>
                          <a:effectLst/>
                          <a:latin typeface="Tahoma" panose="020B0604030504040204" pitchFamily="34" charset="0"/>
                          <a:ea typeface="Tahoma" panose="020B0604030504040204" pitchFamily="34" charset="0"/>
                          <a:cs typeface="Tahoma" panose="020B0604030504040204" pitchFamily="34" charset="0"/>
                        </a:rPr>
                        <a:t>:  </a:t>
                      </a:r>
                      <a:r>
                        <a:rPr lang="en-US" sz="900" u="sng" dirty="0">
                          <a:solidFill>
                            <a:srgbClr val="0000FF"/>
                          </a:solidFill>
                          <a:effectLst/>
                          <a:latin typeface="Tahoma" panose="020B0604030504040204" pitchFamily="34" charset="0"/>
                          <a:ea typeface="Tahoma" panose="020B0604030504040204" pitchFamily="34" charset="0"/>
                          <a:cs typeface="Tahoma" panose="020B0604030504040204" pitchFamily="34" charset="0"/>
                          <a:hlinkClick r:id="rId4"/>
                        </a:rPr>
                        <a:t>kristina.borror@va.gov</a:t>
                      </a:r>
                      <a:r>
                        <a:rPr lang="en-US" sz="900" u="sng"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900" u="sng" dirty="0">
                          <a:solidFill>
                            <a:srgbClr val="0000FF"/>
                          </a:solidFill>
                          <a:effectLst/>
                          <a:latin typeface="Tahoma" panose="020B0604030504040204" pitchFamily="34" charset="0"/>
                          <a:ea typeface="Tahoma" panose="020B0604030504040204" pitchFamily="34" charset="0"/>
                          <a:cs typeface="Tahoma" panose="020B0604030504040204" pitchFamily="34" charset="0"/>
                          <a:hlinkClick r:id="rId5"/>
                        </a:rPr>
                        <a:t>http://www.va.gov/oro/</a:t>
                      </a:r>
                      <a:endParaRPr lang="en-US" sz="900"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 </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Annette Anderson, MS</a:t>
                      </a: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IRB Administrator</a:t>
                      </a: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VA Central IRB</a:t>
                      </a: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Office of Research Protections, Policy, and Education</a:t>
                      </a: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Office of Research and Development</a:t>
                      </a: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Veterans Health Administration </a:t>
                      </a:r>
                    </a:p>
                    <a:p>
                      <a:pPr marL="0" marR="0">
                        <a:lnSpc>
                          <a:spcPct val="115000"/>
                        </a:lnSpc>
                        <a:spcBef>
                          <a:spcPts val="0"/>
                        </a:spcBef>
                        <a:spcAft>
                          <a:spcPts val="0"/>
                        </a:spcAft>
                      </a:pPr>
                      <a:r>
                        <a:rPr lang="en-US" sz="900" dirty="0">
                          <a:solidFill>
                            <a:srgbClr val="0F243E"/>
                          </a:solidFill>
                          <a:effectLst/>
                          <a:latin typeface="Tahoma" panose="020B0604030504040204" pitchFamily="34" charset="0"/>
                          <a:ea typeface="Tahoma" panose="020B0604030504040204" pitchFamily="34" charset="0"/>
                          <a:cs typeface="Tahoma" panose="020B0604030504040204" pitchFamily="34" charset="0"/>
                        </a:rPr>
                        <a:t>Phone:  (202) 443-5649</a:t>
                      </a:r>
                      <a:endParaRPr lang="en-US" sz="900"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15000"/>
                        </a:lnSpc>
                        <a:spcBef>
                          <a:spcPts val="0"/>
                        </a:spcBef>
                        <a:spcAft>
                          <a:spcPts val="0"/>
                        </a:spcAft>
                      </a:pPr>
                      <a:r>
                        <a:rPr lang="en-US" sz="900" dirty="0">
                          <a:solidFill>
                            <a:srgbClr val="0F243E"/>
                          </a:solidFill>
                          <a:effectLst/>
                          <a:latin typeface="Tahoma" panose="020B0604030504040204" pitchFamily="34" charset="0"/>
                          <a:ea typeface="Tahoma" panose="020B0604030504040204" pitchFamily="34" charset="0"/>
                          <a:cs typeface="Tahoma" panose="020B0604030504040204" pitchFamily="34" charset="0"/>
                        </a:rPr>
                        <a:t>Email:  </a:t>
                      </a:r>
                      <a:r>
                        <a:rPr lang="en-US" sz="900" u="sng" dirty="0">
                          <a:solidFill>
                            <a:srgbClr val="0F243E"/>
                          </a:solidFill>
                          <a:effectLst/>
                          <a:latin typeface="Tahoma" panose="020B0604030504040204" pitchFamily="34" charset="0"/>
                          <a:ea typeface="Tahoma" panose="020B0604030504040204" pitchFamily="34" charset="0"/>
                          <a:cs typeface="Tahoma" panose="020B0604030504040204" pitchFamily="34" charset="0"/>
                          <a:hlinkClick r:id="rId6"/>
                        </a:rPr>
                        <a:t>Annette.Anderson3@va.gov</a:t>
                      </a:r>
                      <a:endParaRPr lang="en-US" sz="900" u="sng" dirty="0">
                        <a:solidFill>
                          <a:srgbClr val="0F243E"/>
                        </a:solidFill>
                        <a:effectLst/>
                        <a:latin typeface="Tahoma" panose="020B0604030504040204" pitchFamily="34" charset="0"/>
                        <a:ea typeface="Tahoma" panose="020B0604030504040204" pitchFamily="34" charset="0"/>
                        <a:cs typeface="Tahoma" panose="020B0604030504040204" pitchFamily="34" charset="0"/>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35192693"/>
                  </a:ext>
                </a:extLst>
              </a:tr>
              <a:tr h="1001007">
                <a:tc>
                  <a:txBody>
                    <a:bodyPr/>
                    <a:lstStyle/>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C. Karen Jeans, PhD, CCRN, CIP</a:t>
                      </a: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Associate Director of Regulatory Affairs, ORPP&amp;E</a:t>
                      </a: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VHA Office of Research and Development</a:t>
                      </a: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Department of Veterans Affairs</a:t>
                      </a: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810 Vermont Avenue, NW (10P9)</a:t>
                      </a: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Washington, DC 20420</a:t>
                      </a: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Phone: (202) 443-5712</a:t>
                      </a: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Email:</a:t>
                      </a:r>
                      <a:r>
                        <a:rPr lang="en-US" sz="900" dirty="0">
                          <a:solidFill>
                            <a:srgbClr val="1F497D"/>
                          </a:solidFill>
                          <a:effectLst/>
                          <a:latin typeface="Tahoma" panose="020B0604030504040204" pitchFamily="34" charset="0"/>
                          <a:ea typeface="Tahoma" panose="020B0604030504040204" pitchFamily="34" charset="0"/>
                          <a:cs typeface="Tahoma" panose="020B0604030504040204" pitchFamily="34" charset="0"/>
                        </a:rPr>
                        <a:t> </a:t>
                      </a:r>
                      <a:r>
                        <a:rPr lang="en-US" sz="900" u="sng" dirty="0">
                          <a:solidFill>
                            <a:srgbClr val="1F497D"/>
                          </a:solidFill>
                          <a:effectLst/>
                          <a:latin typeface="Tahoma" panose="020B0604030504040204" pitchFamily="34" charset="0"/>
                          <a:ea typeface="Tahoma" panose="020B0604030504040204" pitchFamily="34" charset="0"/>
                          <a:cs typeface="Tahoma" panose="020B0604030504040204" pitchFamily="34" charset="0"/>
                          <a:hlinkClick r:id="rId7"/>
                        </a:rPr>
                        <a:t>c.karen.jeans@va.gov</a:t>
                      </a:r>
                      <a:endParaRPr lang="en-US" sz="900"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 </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Priscilla Craig</a:t>
                      </a: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Health Science Specialist</a:t>
                      </a: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ORO | VHA Office of Research Oversight</a:t>
                      </a: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Policy and Education Workgroup (OROPE)</a:t>
                      </a: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811 Vermont Avenue, NW</a:t>
                      </a: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Washington, DC 20420</a:t>
                      </a: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Phone:  (202) 445-8849</a:t>
                      </a: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E-mail:  </a:t>
                      </a:r>
                      <a:r>
                        <a:rPr lang="en-US" sz="900" dirty="0">
                          <a:effectLst/>
                          <a:latin typeface="Tahoma" panose="020B0604030504040204" pitchFamily="34" charset="0"/>
                          <a:ea typeface="Tahoma" panose="020B0604030504040204" pitchFamily="34" charset="0"/>
                          <a:cs typeface="Tahoma" panose="020B0604030504040204" pitchFamily="34" charset="0"/>
                          <a:hlinkClick r:id="rId8"/>
                        </a:rPr>
                        <a:t>priscilla.craig@va.gov</a:t>
                      </a:r>
                      <a:endParaRPr lang="en-US" sz="900"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15000"/>
                        </a:lnSpc>
                        <a:spcBef>
                          <a:spcPts val="0"/>
                        </a:spcBef>
                        <a:spcAft>
                          <a:spcPts val="0"/>
                        </a:spcAft>
                      </a:pPr>
                      <a:endParaRPr lang="en-US" sz="900" dirty="0">
                        <a:effectLst/>
                        <a:latin typeface="Tahoma" panose="020B0604030504040204" pitchFamily="34" charset="0"/>
                        <a:ea typeface="Tahoma" panose="020B0604030504040204" pitchFamily="34" charset="0"/>
                        <a:cs typeface="Tahoma" panose="020B0604030504040204" pitchFamily="34" charset="0"/>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Paska Permana, PhD</a:t>
                      </a: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Research Health Scientist</a:t>
                      </a: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Human Research Protection Program Officer</a:t>
                      </a: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Phoenix VA Health Care System</a:t>
                      </a: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650 E. Indian School Road (RS/151)</a:t>
                      </a: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Phoenix, AZ 85012-1892</a:t>
                      </a: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Phone:  (602) 277-5551 x6085</a:t>
                      </a: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Email:  </a:t>
                      </a:r>
                      <a:r>
                        <a:rPr lang="en-US" sz="900" dirty="0">
                          <a:effectLst/>
                          <a:latin typeface="Tahoma" panose="020B0604030504040204" pitchFamily="34" charset="0"/>
                          <a:ea typeface="Tahoma" panose="020B0604030504040204" pitchFamily="34" charset="0"/>
                          <a:cs typeface="Tahoma" panose="020B0604030504040204" pitchFamily="34" charset="0"/>
                          <a:hlinkClick r:id="rId9"/>
                        </a:rPr>
                        <a:t>Paska.Permana@va.gov</a:t>
                      </a:r>
                      <a:endParaRPr lang="en-US" sz="900"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15000"/>
                        </a:lnSpc>
                        <a:spcBef>
                          <a:spcPts val="0"/>
                        </a:spcBef>
                        <a:spcAft>
                          <a:spcPts val="0"/>
                        </a:spcAft>
                      </a:pPr>
                      <a:endParaRPr lang="en-US" sz="900" dirty="0">
                        <a:effectLst/>
                        <a:latin typeface="Tahoma" panose="020B0604030504040204" pitchFamily="34" charset="0"/>
                        <a:ea typeface="Tahoma" panose="020B0604030504040204" pitchFamily="34" charset="0"/>
                        <a:cs typeface="Tahoma" panose="020B0604030504040204" pitchFamily="34" charset="0"/>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8610297"/>
                  </a:ext>
                </a:extLst>
              </a:tr>
              <a:tr h="1539346">
                <a:tc>
                  <a:txBody>
                    <a:bodyPr/>
                    <a:lstStyle/>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Soundia A. Duche, MA, MS</a:t>
                      </a: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Chief, Education and Training/Program Analyst</a:t>
                      </a: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Department of Veterans Affairs</a:t>
                      </a: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Office of Research Protections, Policy, and Education (ORPP&amp;E)</a:t>
                      </a: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Office of Research &amp; Development</a:t>
                      </a: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810 Vermont Ave., NW</a:t>
                      </a: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Washington, DC 20420</a:t>
                      </a: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Phone: (202) 443-5658</a:t>
                      </a: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E-mail:</a:t>
                      </a:r>
                      <a:r>
                        <a:rPr lang="en-US" sz="900" dirty="0">
                          <a:solidFill>
                            <a:srgbClr val="1F497D"/>
                          </a:solidFill>
                          <a:effectLst/>
                          <a:latin typeface="Tahoma" panose="020B0604030504040204" pitchFamily="34" charset="0"/>
                          <a:ea typeface="Tahoma" panose="020B0604030504040204" pitchFamily="34" charset="0"/>
                          <a:cs typeface="Tahoma" panose="020B0604030504040204" pitchFamily="34" charset="0"/>
                        </a:rPr>
                        <a:t>  </a:t>
                      </a:r>
                      <a:r>
                        <a:rPr lang="en-US" sz="900" u="sng" dirty="0">
                          <a:solidFill>
                            <a:srgbClr val="1F497D"/>
                          </a:solidFill>
                          <a:effectLst/>
                          <a:latin typeface="Tahoma" panose="020B0604030504040204" pitchFamily="34" charset="0"/>
                          <a:ea typeface="Tahoma" panose="020B0604030504040204" pitchFamily="34" charset="0"/>
                          <a:cs typeface="Tahoma" panose="020B0604030504040204" pitchFamily="34" charset="0"/>
                          <a:hlinkClick r:id="rId10"/>
                        </a:rPr>
                        <a:t>soundia.duche@va.gov</a:t>
                      </a:r>
                      <a:endParaRPr lang="en-US" sz="900"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15000"/>
                        </a:lnSpc>
                        <a:spcBef>
                          <a:spcPts val="0"/>
                        </a:spcBef>
                        <a:spcAft>
                          <a:spcPts val="0"/>
                        </a:spcAft>
                      </a:pPr>
                      <a:r>
                        <a:rPr lang="en-US" sz="900" dirty="0">
                          <a:effectLst/>
                          <a:latin typeface="Tahoma" panose="020B0604030504040204" pitchFamily="34" charset="0"/>
                          <a:ea typeface="Tahoma" panose="020B0604030504040204" pitchFamily="34" charset="0"/>
                          <a:cs typeface="Tahoma" panose="020B0604030504040204" pitchFamily="34" charset="0"/>
                        </a:rPr>
                        <a:t> </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dirty="0">
                          <a:effectLst/>
                          <a:latin typeface="Tahoma" panose="020B0604030504040204" pitchFamily="34" charset="0"/>
                          <a:ea typeface="Tahoma" panose="020B0604030504040204" pitchFamily="34" charset="0"/>
                          <a:cs typeface="Tahoma" panose="020B0604030504040204" pitchFamily="34" charset="0"/>
                        </a:rPr>
                        <a:t> </a:t>
                      </a:r>
                      <a:endParaRPr lang="en-US" sz="900" dirty="0">
                        <a:effectLst/>
                        <a:latin typeface="Tahoma" panose="020B0604030504040204" pitchFamily="34" charset="0"/>
                        <a:ea typeface="Tahoma" panose="020B0604030504040204" pitchFamily="34" charset="0"/>
                        <a:cs typeface="Tahoma" panose="020B0604030504040204" pitchFamily="34" charset="0"/>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dirty="0">
                          <a:effectLst/>
                          <a:latin typeface="Tahoma" panose="020B0604030504040204" pitchFamily="34" charset="0"/>
                          <a:ea typeface="Tahoma" panose="020B0604030504040204" pitchFamily="34" charset="0"/>
                          <a:cs typeface="Tahoma" panose="020B0604030504040204" pitchFamily="34" charset="0"/>
                        </a:rPr>
                        <a:t> </a:t>
                      </a:r>
                      <a:endParaRPr lang="en-US" sz="900" dirty="0">
                        <a:effectLst/>
                        <a:latin typeface="Tahoma" panose="020B0604030504040204" pitchFamily="34" charset="0"/>
                        <a:ea typeface="Tahoma" panose="020B0604030504040204" pitchFamily="34" charset="0"/>
                        <a:cs typeface="Tahoma" panose="020B0604030504040204" pitchFamily="34" charset="0"/>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5901541"/>
                  </a:ext>
                </a:extLst>
              </a:tr>
            </a:tbl>
          </a:graphicData>
        </a:graphic>
      </p:graphicFrame>
    </p:spTree>
    <p:extLst>
      <p:ext uri="{BB962C8B-B14F-4D97-AF65-F5344CB8AC3E}">
        <p14:creationId xmlns:p14="http://schemas.microsoft.com/office/powerpoint/2010/main" val="637466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097068" y="3434088"/>
            <a:ext cx="1257300" cy="21717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Discretionary Enforcement ends. All policies in VHA Directive 1200.01 must be complied with as of this date.  </a:t>
            </a:r>
          </a:p>
        </p:txBody>
      </p:sp>
      <p:sp>
        <p:nvSpPr>
          <p:cNvPr id="9" name="Rounded Rectangle 8"/>
          <p:cNvSpPr/>
          <p:nvPr/>
        </p:nvSpPr>
        <p:spPr>
          <a:xfrm>
            <a:off x="2430492" y="3425295"/>
            <a:ext cx="1371600" cy="222885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VHA Directive 1200.01 Issued</a:t>
            </a:r>
          </a:p>
        </p:txBody>
      </p:sp>
      <p:sp>
        <p:nvSpPr>
          <p:cNvPr id="10" name="Rounded Rectangle 9"/>
          <p:cNvSpPr/>
          <p:nvPr/>
        </p:nvSpPr>
        <p:spPr>
          <a:xfrm>
            <a:off x="959394" y="3379163"/>
            <a:ext cx="1485900" cy="2228850"/>
          </a:xfrm>
          <a:prstGeom prst="round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VHA Directive 1200.01</a:t>
            </a:r>
          </a:p>
          <a:p>
            <a:pPr algn="ctr"/>
            <a:r>
              <a:rPr lang="en-US" dirty="0"/>
              <a:t>pre-concurrence process</a:t>
            </a:r>
          </a:p>
        </p:txBody>
      </p:sp>
      <p:sp>
        <p:nvSpPr>
          <p:cNvPr id="26" name="Pentagon 25"/>
          <p:cNvSpPr/>
          <p:nvPr/>
        </p:nvSpPr>
        <p:spPr>
          <a:xfrm>
            <a:off x="2493818" y="2633988"/>
            <a:ext cx="1371600" cy="628650"/>
          </a:xfrm>
          <a:prstGeom prst="homePlate">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January 24, 2019</a:t>
            </a:r>
          </a:p>
        </p:txBody>
      </p:sp>
      <p:sp>
        <p:nvSpPr>
          <p:cNvPr id="27" name="Pentagon 26"/>
          <p:cNvSpPr/>
          <p:nvPr/>
        </p:nvSpPr>
        <p:spPr>
          <a:xfrm>
            <a:off x="5200650" y="2633988"/>
            <a:ext cx="1257300" cy="742950"/>
          </a:xfrm>
          <a:prstGeom prst="homePlat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May 1, 2019</a:t>
            </a:r>
          </a:p>
        </p:txBody>
      </p:sp>
      <p:sp>
        <p:nvSpPr>
          <p:cNvPr id="28" name="Pentagon 27"/>
          <p:cNvSpPr/>
          <p:nvPr/>
        </p:nvSpPr>
        <p:spPr>
          <a:xfrm>
            <a:off x="1085850" y="2633988"/>
            <a:ext cx="1371600" cy="628650"/>
          </a:xfrm>
          <a:prstGeom prst="homePlat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Spring 2018</a:t>
            </a:r>
          </a:p>
        </p:txBody>
      </p:sp>
      <p:sp>
        <p:nvSpPr>
          <p:cNvPr id="30" name="Pentagon 29"/>
          <p:cNvSpPr/>
          <p:nvPr/>
        </p:nvSpPr>
        <p:spPr>
          <a:xfrm>
            <a:off x="3829050" y="2691138"/>
            <a:ext cx="1371600" cy="628650"/>
          </a:xfrm>
          <a:prstGeom prst="homePlate">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January 24 to April 30, 2019</a:t>
            </a:r>
          </a:p>
        </p:txBody>
      </p:sp>
      <p:sp>
        <p:nvSpPr>
          <p:cNvPr id="32" name="Rounded Rectangle 31"/>
          <p:cNvSpPr/>
          <p:nvPr/>
        </p:nvSpPr>
        <p:spPr>
          <a:xfrm>
            <a:off x="3771900" y="3425295"/>
            <a:ext cx="1314450" cy="2171700"/>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Discretionary Enforcement of new requirements in VHA Directive 1200.01 or substantial alterations </a:t>
            </a:r>
          </a:p>
        </p:txBody>
      </p:sp>
      <p:pic>
        <p:nvPicPr>
          <p:cNvPr id="14" name="Picture 2" descr="Image result for we are he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7257" y="2140647"/>
            <a:ext cx="514350" cy="583787"/>
          </a:xfrm>
          <a:prstGeom prst="rect">
            <a:avLst/>
          </a:prstGeom>
          <a:noFill/>
          <a:extLst>
            <a:ext uri="{909E8E84-426E-40dd-AFC4-6F175D3DCCD1}">
              <a14:hiddenFill xmlns=""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64D2395-A7A5-4A9E-ABB3-1F48331C0965}"/>
              </a:ext>
            </a:extLst>
          </p:cNvPr>
          <p:cNvSpPr>
            <a:spLocks noGrp="1"/>
          </p:cNvSpPr>
          <p:nvPr>
            <p:ph type="sldNum" sz="quarter" idx="12"/>
          </p:nvPr>
        </p:nvSpPr>
        <p:spPr/>
        <p:txBody>
          <a:bodyPr/>
          <a:lstStyle/>
          <a:p>
            <a:endParaRPr lang="en-US" dirty="0"/>
          </a:p>
        </p:txBody>
      </p:sp>
      <p:sp>
        <p:nvSpPr>
          <p:cNvPr id="16" name="Pentagon 26">
            <a:extLst>
              <a:ext uri="{FF2B5EF4-FFF2-40B4-BE49-F238E27FC236}">
                <a16:creationId xmlns:a16="http://schemas.microsoft.com/office/drawing/2014/main" id="{4FA86B9D-4CA8-4112-B788-A76E68E9C07B}"/>
              </a:ext>
            </a:extLst>
          </p:cNvPr>
          <p:cNvSpPr>
            <a:spLocks noGrp="1"/>
          </p:cNvSpPr>
          <p:nvPr>
            <p:ph idx="1"/>
          </p:nvPr>
        </p:nvSpPr>
        <p:spPr>
          <a:xfrm>
            <a:off x="6494319" y="2633988"/>
            <a:ext cx="1163782" cy="685800"/>
          </a:xfrm>
          <a:prstGeom prst="homePlate">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sz="1800" dirty="0"/>
              <a:t>Sep 1, 2019</a:t>
            </a:r>
          </a:p>
        </p:txBody>
      </p:sp>
      <p:sp>
        <p:nvSpPr>
          <p:cNvPr id="17" name="Rounded Rectangle 31">
            <a:extLst>
              <a:ext uri="{FF2B5EF4-FFF2-40B4-BE49-F238E27FC236}">
                <a16:creationId xmlns:a16="http://schemas.microsoft.com/office/drawing/2014/main" id="{C75902F9-B062-4220-9B5F-EF3EB4DC970D}"/>
              </a:ext>
            </a:extLst>
          </p:cNvPr>
          <p:cNvSpPr/>
          <p:nvPr/>
        </p:nvSpPr>
        <p:spPr>
          <a:xfrm>
            <a:off x="6349401" y="3416789"/>
            <a:ext cx="1314450" cy="2153598"/>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Discretionary Enforcement of new requirements in VHA Directive 1200.01 or substantial alterations </a:t>
            </a:r>
          </a:p>
        </p:txBody>
      </p:sp>
      <p:sp>
        <p:nvSpPr>
          <p:cNvPr id="15" name="Title 1">
            <a:extLst>
              <a:ext uri="{FF2B5EF4-FFF2-40B4-BE49-F238E27FC236}">
                <a16:creationId xmlns:a16="http://schemas.microsoft.com/office/drawing/2014/main" id="{73ABB14B-8932-4860-8E48-9276E5C970F9}"/>
              </a:ext>
            </a:extLst>
          </p:cNvPr>
          <p:cNvSpPr txBox="1">
            <a:spLocks/>
          </p:cNvSpPr>
          <p:nvPr/>
        </p:nvSpPr>
        <p:spPr bwMode="auto">
          <a:xfrm>
            <a:off x="457200" y="274638"/>
            <a:ext cx="8229600" cy="12906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r>
              <a:rPr lang="en-US" dirty="0"/>
              <a:t>VHA Directive 1200.01:  </a:t>
            </a:r>
          </a:p>
          <a:p>
            <a:r>
              <a:rPr lang="en-US" dirty="0"/>
              <a:t>Current Regulatory Situation</a:t>
            </a:r>
          </a:p>
        </p:txBody>
      </p:sp>
    </p:spTree>
    <p:extLst>
      <p:ext uri="{BB962C8B-B14F-4D97-AF65-F5344CB8AC3E}">
        <p14:creationId xmlns:p14="http://schemas.microsoft.com/office/powerpoint/2010/main" val="96797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Session</a:t>
            </a:r>
          </a:p>
        </p:txBody>
      </p:sp>
      <p:sp>
        <p:nvSpPr>
          <p:cNvPr id="3" name="Content Placeholder 2"/>
          <p:cNvSpPr>
            <a:spLocks noGrp="1"/>
          </p:cNvSpPr>
          <p:nvPr>
            <p:ph idx="1"/>
          </p:nvPr>
        </p:nvSpPr>
        <p:spPr/>
        <p:txBody>
          <a:bodyPr/>
          <a:lstStyle/>
          <a:p>
            <a:r>
              <a:rPr lang="en-US" sz="2400" dirty="0"/>
              <a:t>Surveying the field</a:t>
            </a:r>
          </a:p>
          <a:p>
            <a:r>
              <a:rPr lang="en-US" sz="2400" dirty="0"/>
              <a:t>ORD and ORO Resources</a:t>
            </a:r>
          </a:p>
          <a:p>
            <a:r>
              <a:rPr lang="en-US" sz="2400" dirty="0"/>
              <a:t>Updates from Directors, ORPP&amp;E and ORO-P&amp;E (Policy &amp; Education)</a:t>
            </a:r>
          </a:p>
          <a:p>
            <a:r>
              <a:rPr lang="en-US" sz="2400" dirty="0"/>
              <a:t>Profiling Practices</a:t>
            </a:r>
          </a:p>
          <a:p>
            <a:pPr lvl="1"/>
            <a:r>
              <a:rPr lang="en-US" sz="2000" dirty="0"/>
              <a:t>Phoenix VA:  The 2018 Requirements:  Implementation Strategy </a:t>
            </a:r>
          </a:p>
          <a:p>
            <a:pPr lvl="1"/>
            <a:r>
              <a:rPr lang="en-US" sz="2000" dirty="0"/>
              <a:t>VA Central IRB:  Continuing review and transitioning research </a:t>
            </a:r>
          </a:p>
          <a:p>
            <a:r>
              <a:rPr lang="en-US" sz="2400" dirty="0"/>
              <a:t>Q&amp;A session</a:t>
            </a:r>
          </a:p>
          <a:p>
            <a:pPr marL="0" indent="0">
              <a:buNone/>
            </a:pPr>
            <a:endParaRPr lang="en-US" sz="2400" dirty="0"/>
          </a:p>
        </p:txBody>
      </p:sp>
      <p:sp>
        <p:nvSpPr>
          <p:cNvPr id="6" name="TextBox 5">
            <a:extLst>
              <a:ext uri="{FF2B5EF4-FFF2-40B4-BE49-F238E27FC236}">
                <a16:creationId xmlns:a16="http://schemas.microsoft.com/office/drawing/2014/main" id="{C4DB16CE-C436-4AB1-A95B-44A33B7CA6BF}"/>
              </a:ext>
            </a:extLst>
          </p:cNvPr>
          <p:cNvSpPr txBox="1"/>
          <p:nvPr/>
        </p:nvSpPr>
        <p:spPr>
          <a:xfrm>
            <a:off x="6270171" y="524595"/>
            <a:ext cx="2416629" cy="817245"/>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dirty="0"/>
              <a:t>Dial in: (213) 929-4232</a:t>
            </a:r>
          </a:p>
          <a:p>
            <a:r>
              <a:rPr lang="en-US" sz="1400" dirty="0"/>
              <a:t>Access Code: 187-335-702</a:t>
            </a:r>
          </a:p>
          <a:p>
            <a:r>
              <a:rPr lang="en-US" sz="1400" dirty="0"/>
              <a:t>Slides in “Handout” Tab</a:t>
            </a:r>
          </a:p>
        </p:txBody>
      </p:sp>
    </p:spTree>
    <p:extLst>
      <p:ext uri="{BB962C8B-B14F-4D97-AF65-F5344CB8AC3E}">
        <p14:creationId xmlns:p14="http://schemas.microsoft.com/office/powerpoint/2010/main" val="1816395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4" name="Title 1"/>
          <p:cNvSpPr txBox="1">
            <a:spLocks/>
          </p:cNvSpPr>
          <p:nvPr/>
        </p:nvSpPr>
        <p:spPr bwMode="auto">
          <a:xfrm>
            <a:off x="338880" y="3178162"/>
            <a:ext cx="8236160" cy="13389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4763" indent="-4763" algn="ctr">
              <a:spcBef>
                <a:spcPct val="20000"/>
              </a:spcBef>
              <a:defRPr/>
            </a:pPr>
            <a:r>
              <a:rPr lang="en-US" sz="3100" spc="100" dirty="0">
                <a:solidFill>
                  <a:prstClr val="black"/>
                </a:solidFill>
              </a:rPr>
              <a:t>Surveying the field </a:t>
            </a:r>
          </a:p>
        </p:txBody>
      </p:sp>
      <p:sp>
        <p:nvSpPr>
          <p:cNvPr id="5" name="TextBox 4">
            <a:extLst>
              <a:ext uri="{FF2B5EF4-FFF2-40B4-BE49-F238E27FC236}">
                <a16:creationId xmlns:a16="http://schemas.microsoft.com/office/drawing/2014/main" id="{ED64EDDA-967D-451B-B57C-B3574812E2A8}"/>
              </a:ext>
            </a:extLst>
          </p:cNvPr>
          <p:cNvSpPr txBox="1"/>
          <p:nvPr/>
        </p:nvSpPr>
        <p:spPr>
          <a:xfrm>
            <a:off x="6270171" y="511333"/>
            <a:ext cx="2416629" cy="817245"/>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dirty="0"/>
              <a:t>Dial in: (213) 929-4232</a:t>
            </a:r>
          </a:p>
          <a:p>
            <a:r>
              <a:rPr lang="en-US" sz="1400" dirty="0"/>
              <a:t>Access Code: 187-335-702</a:t>
            </a:r>
          </a:p>
          <a:p>
            <a:r>
              <a:rPr lang="en-US" sz="1400" dirty="0"/>
              <a:t>Slides in “Handout” Tab</a:t>
            </a:r>
          </a:p>
        </p:txBody>
      </p:sp>
    </p:spTree>
    <p:extLst>
      <p:ext uri="{BB962C8B-B14F-4D97-AF65-F5344CB8AC3E}">
        <p14:creationId xmlns:p14="http://schemas.microsoft.com/office/powerpoint/2010/main" val="604016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1F6D-B63E-4C77-A325-5A731791289C}"/>
              </a:ext>
            </a:extLst>
          </p:cNvPr>
          <p:cNvSpPr>
            <a:spLocks noGrp="1"/>
          </p:cNvSpPr>
          <p:nvPr>
            <p:ph type="title"/>
          </p:nvPr>
        </p:nvSpPr>
        <p:spPr/>
        <p:txBody>
          <a:bodyPr/>
          <a:lstStyle/>
          <a:p>
            <a:r>
              <a:rPr lang="en-US" dirty="0"/>
              <a:t>Poll 1:  Implementing the 2018 Requirements</a:t>
            </a:r>
          </a:p>
        </p:txBody>
      </p:sp>
      <p:sp>
        <p:nvSpPr>
          <p:cNvPr id="3" name="Content Placeholder 2">
            <a:extLst>
              <a:ext uri="{FF2B5EF4-FFF2-40B4-BE49-F238E27FC236}">
                <a16:creationId xmlns:a16="http://schemas.microsoft.com/office/drawing/2014/main" id="{E1A3DBDA-8E5F-4F60-8688-1E6E0DEAD6C2}"/>
              </a:ext>
            </a:extLst>
          </p:cNvPr>
          <p:cNvSpPr>
            <a:spLocks noGrp="1"/>
          </p:cNvSpPr>
          <p:nvPr>
            <p:ph idx="1"/>
          </p:nvPr>
        </p:nvSpPr>
        <p:spPr/>
        <p:txBody>
          <a:bodyPr/>
          <a:lstStyle/>
          <a:p>
            <a:pPr marL="0" indent="0">
              <a:buNone/>
            </a:pPr>
            <a:r>
              <a:rPr lang="en-US" dirty="0"/>
              <a:t>Which is true of your facility (select all that apply)?</a:t>
            </a:r>
          </a:p>
          <a:p>
            <a:r>
              <a:rPr lang="en-US" sz="2400" dirty="0"/>
              <a:t>Forms and SOPs have been updated with the 2018 requirements</a:t>
            </a:r>
          </a:p>
          <a:p>
            <a:r>
              <a:rPr lang="en-US" sz="2400" dirty="0"/>
              <a:t>IRB has begun reviewing protocols under the 2018 requirements</a:t>
            </a:r>
          </a:p>
          <a:p>
            <a:r>
              <a:rPr lang="en-US" sz="2400" dirty="0"/>
              <a:t>Exempt determinations have been made under the 2018 requirements</a:t>
            </a:r>
          </a:p>
          <a:p>
            <a:r>
              <a:rPr lang="en-US" sz="2400" dirty="0"/>
              <a:t>Review of protocols under the 2018 requirements is on hold</a:t>
            </a:r>
          </a:p>
          <a:p>
            <a:r>
              <a:rPr lang="en-US" sz="2400" dirty="0"/>
              <a:t>Question isn’t applicable to me given my role</a:t>
            </a:r>
          </a:p>
        </p:txBody>
      </p:sp>
    </p:spTree>
    <p:extLst>
      <p:ext uri="{BB962C8B-B14F-4D97-AF65-F5344CB8AC3E}">
        <p14:creationId xmlns:p14="http://schemas.microsoft.com/office/powerpoint/2010/main" val="3066614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4E598-CB44-497A-8B1B-69C42850B87E}"/>
              </a:ext>
            </a:extLst>
          </p:cNvPr>
          <p:cNvSpPr>
            <a:spLocks noGrp="1"/>
          </p:cNvSpPr>
          <p:nvPr>
            <p:ph type="title"/>
          </p:nvPr>
        </p:nvSpPr>
        <p:spPr/>
        <p:txBody>
          <a:bodyPr/>
          <a:lstStyle/>
          <a:p>
            <a:r>
              <a:rPr lang="en-US" dirty="0"/>
              <a:t>Poll 2:  Challenges with Implementing the 2018 Requirements</a:t>
            </a:r>
          </a:p>
        </p:txBody>
      </p:sp>
      <p:sp>
        <p:nvSpPr>
          <p:cNvPr id="3" name="Content Placeholder 2">
            <a:extLst>
              <a:ext uri="{FF2B5EF4-FFF2-40B4-BE49-F238E27FC236}">
                <a16:creationId xmlns:a16="http://schemas.microsoft.com/office/drawing/2014/main" id="{2F1AD4D0-ED4B-453A-8366-6184D99E8C29}"/>
              </a:ext>
            </a:extLst>
          </p:cNvPr>
          <p:cNvSpPr>
            <a:spLocks noGrp="1"/>
          </p:cNvSpPr>
          <p:nvPr>
            <p:ph idx="1"/>
          </p:nvPr>
        </p:nvSpPr>
        <p:spPr/>
        <p:txBody>
          <a:bodyPr/>
          <a:lstStyle/>
          <a:p>
            <a:pPr marL="0" indent="0">
              <a:buNone/>
            </a:pPr>
            <a:r>
              <a:rPr lang="en-US" dirty="0"/>
              <a:t>Select your top 2 challenges with implementing the 2018 Requirements.</a:t>
            </a:r>
          </a:p>
          <a:p>
            <a:r>
              <a:rPr lang="en-US" sz="2400" dirty="0"/>
              <a:t>Review of exempt studies</a:t>
            </a:r>
          </a:p>
          <a:p>
            <a:r>
              <a:rPr lang="en-US" sz="2400" dirty="0"/>
              <a:t>Summary of key information in the Informed Consent Form</a:t>
            </a:r>
          </a:p>
          <a:p>
            <a:r>
              <a:rPr lang="en-US" sz="2400" dirty="0"/>
              <a:t>Transitioning studies to the 2018 rule</a:t>
            </a:r>
          </a:p>
          <a:p>
            <a:r>
              <a:rPr lang="en-US" sz="2400" dirty="0"/>
              <a:t>Working under two Common Rules (pre-2018 and 2018 Requirements)</a:t>
            </a:r>
          </a:p>
          <a:p>
            <a:r>
              <a:rPr lang="en-US" sz="2400" dirty="0"/>
              <a:t>No challenges.  All is Good!</a:t>
            </a:r>
          </a:p>
        </p:txBody>
      </p:sp>
    </p:spTree>
    <p:extLst>
      <p:ext uri="{BB962C8B-B14F-4D97-AF65-F5344CB8AC3E}">
        <p14:creationId xmlns:p14="http://schemas.microsoft.com/office/powerpoint/2010/main" val="434892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ACAA2-52FE-4F0C-B1C2-18885EF5B9AB}"/>
              </a:ext>
            </a:extLst>
          </p:cNvPr>
          <p:cNvSpPr>
            <a:spLocks noGrp="1"/>
          </p:cNvSpPr>
          <p:nvPr>
            <p:ph type="title"/>
          </p:nvPr>
        </p:nvSpPr>
        <p:spPr/>
        <p:txBody>
          <a:bodyPr/>
          <a:lstStyle/>
          <a:p>
            <a:r>
              <a:rPr lang="en-US" dirty="0"/>
              <a:t>Poll 3:  What has been most helpful?</a:t>
            </a:r>
          </a:p>
        </p:txBody>
      </p:sp>
      <p:sp>
        <p:nvSpPr>
          <p:cNvPr id="3" name="Content Placeholder 2">
            <a:extLst>
              <a:ext uri="{FF2B5EF4-FFF2-40B4-BE49-F238E27FC236}">
                <a16:creationId xmlns:a16="http://schemas.microsoft.com/office/drawing/2014/main" id="{113EE783-F31D-46C6-974C-14C396CC8938}"/>
              </a:ext>
            </a:extLst>
          </p:cNvPr>
          <p:cNvSpPr>
            <a:spLocks noGrp="1"/>
          </p:cNvSpPr>
          <p:nvPr>
            <p:ph idx="1"/>
          </p:nvPr>
        </p:nvSpPr>
        <p:spPr/>
        <p:txBody>
          <a:bodyPr/>
          <a:lstStyle/>
          <a:p>
            <a:pPr marL="0" indent="0">
              <a:buNone/>
            </a:pPr>
            <a:r>
              <a:rPr lang="en-US" dirty="0"/>
              <a:t>What have you found most helpful in implementing the 2018 Requirements (select one)?</a:t>
            </a:r>
          </a:p>
          <a:p>
            <a:r>
              <a:rPr lang="en-US" sz="2400" dirty="0"/>
              <a:t>ORPP&amp;E and ORO webinars</a:t>
            </a:r>
          </a:p>
          <a:p>
            <a:r>
              <a:rPr lang="en-US" sz="2400" dirty="0"/>
              <a:t>Moon shoot documents:  Tools published by ORPP&amp;E in January 2019</a:t>
            </a:r>
          </a:p>
          <a:p>
            <a:r>
              <a:rPr lang="en-US" sz="2400" dirty="0"/>
              <a:t>PRIM&amp;R and other non-VA sponsored trainings</a:t>
            </a:r>
          </a:p>
          <a:p>
            <a:r>
              <a:rPr lang="en-US" sz="2400" dirty="0"/>
              <a:t>Networking with colleagues at other VA facilities</a:t>
            </a:r>
          </a:p>
          <a:p>
            <a:r>
              <a:rPr lang="en-US" sz="2400" dirty="0"/>
              <a:t>Information exchange on listservs</a:t>
            </a:r>
          </a:p>
        </p:txBody>
      </p:sp>
    </p:spTree>
    <p:extLst>
      <p:ext uri="{BB962C8B-B14F-4D97-AF65-F5344CB8AC3E}">
        <p14:creationId xmlns:p14="http://schemas.microsoft.com/office/powerpoint/2010/main" val="751624875"/>
      </p:ext>
    </p:extLst>
  </p:cSld>
  <p:clrMapOvr>
    <a:masterClrMapping/>
  </p:clrMapOvr>
</p:sld>
</file>

<file path=ppt/theme/theme1.xml><?xml version="1.0" encoding="utf-8"?>
<a:theme xmlns:a="http://schemas.openxmlformats.org/drawingml/2006/main" name="PPT_VHA_Templat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20637</TotalTime>
  <Words>1812</Words>
  <Application>Microsoft Office PowerPoint</Application>
  <PresentationFormat>On-screen Show (4:3)</PresentationFormat>
  <Paragraphs>282</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ＭＳ Ｐゴシック</vt:lpstr>
      <vt:lpstr>Arial</vt:lpstr>
      <vt:lpstr>Calibri</vt:lpstr>
      <vt:lpstr>Georgia</vt:lpstr>
      <vt:lpstr>Tahoma</vt:lpstr>
      <vt:lpstr>PPT_VHA_Template</vt:lpstr>
      <vt:lpstr>    Town Hall: Life under the Revised Common Rule   </vt:lpstr>
      <vt:lpstr>Presenters</vt:lpstr>
      <vt:lpstr>Timeline:  The 2018 Requirements of the Federal Policy for the Protection of Human Subjects (the Revised Common Rule)</vt:lpstr>
      <vt:lpstr>PowerPoint Presentation</vt:lpstr>
      <vt:lpstr>Overview of Session</vt:lpstr>
      <vt:lpstr> </vt:lpstr>
      <vt:lpstr>Poll 1:  Implementing the 2018 Requirements</vt:lpstr>
      <vt:lpstr>Poll 2:  Challenges with Implementing the 2018 Requirements</vt:lpstr>
      <vt:lpstr>Poll 3:  What has been most helpful?</vt:lpstr>
      <vt:lpstr>Poll 4:  Learning about ORD policies</vt:lpstr>
      <vt:lpstr>ORD and ORO Resources</vt:lpstr>
      <vt:lpstr> </vt:lpstr>
      <vt:lpstr>ORO Experience</vt:lpstr>
      <vt:lpstr> </vt:lpstr>
      <vt:lpstr> </vt:lpstr>
      <vt:lpstr>Educate, Educate, and more Education</vt:lpstr>
      <vt:lpstr>Educational Topics - Examples</vt:lpstr>
      <vt:lpstr>Revision of Policies and Procedures</vt:lpstr>
      <vt:lpstr>Where Are We Right Now?</vt:lpstr>
      <vt:lpstr> </vt:lpstr>
      <vt:lpstr>VA CIRB Forms:  Continuing Review and Transitioning Research to the 2018 Rule</vt:lpstr>
      <vt:lpstr>VA CIRB Form 114a:  Section 1 Project and Reviewer Identification</vt:lpstr>
      <vt:lpstr>VA CIRB Form 114a:  Section 7 Determining if CR is Required Next Cycle</vt:lpstr>
      <vt:lpstr>VA CIRB Form 114a:  Section 8 Transition Approval for pre-2018 Studies</vt:lpstr>
      <vt:lpstr>VA CIRB Form 114a:  Section 8 (cont.) Transition Approval for pre-2018 Studies</vt:lpstr>
      <vt:lpstr>VA CIRB Form 114a:  Section 9 Reviewer Recommendation or Approval Decision</vt:lpstr>
      <vt:lpstr>VA CIRB Form 114a:  Section 9 (cont.) Reviewer Recommendation or Approval Decision</vt:lpstr>
      <vt:lpstr> </vt:lpstr>
      <vt:lpstr>Important Links</vt:lpstr>
      <vt:lpstr>Presenter Contact Information</vt:lpstr>
    </vt:vector>
  </TitlesOfParts>
  <Company>Dept. of Veterans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ORPP&amp;E Town Hall:  Life under the Revised Common Rule</dc:title>
  <dc:subject>ORPP&amp;E Town Hall:  Life under the Revised Common Rule</dc:subject>
  <dc:creator>Duche, Soundia</dc:creator>
  <cp:keywords>ORPP&amp;E Town Hall:  Life under the Revised Common Rule</cp:keywords>
  <cp:lastModifiedBy>Rivera, Portia T</cp:lastModifiedBy>
  <cp:revision>744</cp:revision>
  <cp:lastPrinted>2019-06-26T15:01:39Z</cp:lastPrinted>
  <dcterms:created xsi:type="dcterms:W3CDTF">2013-05-15T16:43:55Z</dcterms:created>
  <dcterms:modified xsi:type="dcterms:W3CDTF">2019-06-28T17:33:15Z</dcterms:modified>
</cp:coreProperties>
</file>