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9" r:id="rId5"/>
    <p:sldMasterId id="2147483701" r:id="rId6"/>
  </p:sldMasterIdLst>
  <p:notesMasterIdLst>
    <p:notesMasterId r:id="rId37"/>
  </p:notesMasterIdLst>
  <p:sldIdLst>
    <p:sldId id="256" r:id="rId7"/>
    <p:sldId id="349" r:id="rId8"/>
    <p:sldId id="257" r:id="rId9"/>
    <p:sldId id="280" r:id="rId10"/>
    <p:sldId id="260" r:id="rId11"/>
    <p:sldId id="261" r:id="rId12"/>
    <p:sldId id="281" r:id="rId13"/>
    <p:sldId id="263" r:id="rId14"/>
    <p:sldId id="265" r:id="rId15"/>
    <p:sldId id="266" r:id="rId16"/>
    <p:sldId id="290" r:id="rId17"/>
    <p:sldId id="267" r:id="rId18"/>
    <p:sldId id="268" r:id="rId19"/>
    <p:sldId id="269" r:id="rId20"/>
    <p:sldId id="270" r:id="rId21"/>
    <p:sldId id="271" r:id="rId22"/>
    <p:sldId id="289" r:id="rId23"/>
    <p:sldId id="273" r:id="rId24"/>
    <p:sldId id="274" r:id="rId25"/>
    <p:sldId id="275" r:id="rId26"/>
    <p:sldId id="276" r:id="rId27"/>
    <p:sldId id="277" r:id="rId28"/>
    <p:sldId id="279" r:id="rId29"/>
    <p:sldId id="282" r:id="rId30"/>
    <p:sldId id="283" r:id="rId31"/>
    <p:sldId id="291" r:id="rId32"/>
    <p:sldId id="292" r:id="rId33"/>
    <p:sldId id="286" r:id="rId34"/>
    <p:sldId id="287"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53"/>
    <p:restoredTop sz="90986"/>
  </p:normalViewPr>
  <p:slideViewPr>
    <p:cSldViewPr>
      <p:cViewPr varScale="1">
        <p:scale>
          <a:sx n="104" d="100"/>
          <a:sy n="104" d="100"/>
        </p:scale>
        <p:origin x="142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E4FE9-8C97-4F34-9B84-BBDD0B488CE3}" type="datetimeFigureOut">
              <a:rPr lang="en-US" smtClean="0"/>
              <a:t>10/7/2022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05F377-0C7F-4888-AB4A-17DBC05AA590}" type="slidenum">
              <a:rPr lang="en-US" smtClean="0"/>
              <a:t>‹#›</a:t>
            </a:fld>
            <a:endParaRPr lang="en-US"/>
          </a:p>
        </p:txBody>
      </p:sp>
    </p:spTree>
    <p:extLst>
      <p:ext uri="{BB962C8B-B14F-4D97-AF65-F5344CB8AC3E}">
        <p14:creationId xmlns:p14="http://schemas.microsoft.com/office/powerpoint/2010/main" val="376816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Jason -Section 1; John- Section 2; Kari- Section 2 and 3</a:t>
            </a:r>
          </a:p>
        </p:txBody>
      </p:sp>
      <p:sp>
        <p:nvSpPr>
          <p:cNvPr id="4" name="Slide Number Placeholder 3"/>
          <p:cNvSpPr>
            <a:spLocks noGrp="1"/>
          </p:cNvSpPr>
          <p:nvPr>
            <p:ph type="sldNum" sz="quarter" idx="5"/>
          </p:nvPr>
        </p:nvSpPr>
        <p:spPr/>
        <p:txBody>
          <a:bodyPr/>
          <a:lstStyle/>
          <a:p>
            <a:fld id="{46E0020C-34B3-4644-B138-3A9503ECB28E}" type="slidenum">
              <a:rPr lang="en-US" smtClean="0"/>
              <a:pPr/>
              <a:t>3</a:t>
            </a:fld>
            <a:endParaRPr lang="en-US" dirty="0"/>
          </a:p>
        </p:txBody>
      </p:sp>
    </p:spTree>
    <p:extLst>
      <p:ext uri="{BB962C8B-B14F-4D97-AF65-F5344CB8AC3E}">
        <p14:creationId xmlns:p14="http://schemas.microsoft.com/office/powerpoint/2010/main" val="3959704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63838"/>
            <a:ext cx="7772400" cy="1330324"/>
          </a:xfrm>
        </p:spPr>
        <p:txBody>
          <a:bodyPr anchor="ctr">
            <a:normAutofit/>
          </a:bodyPr>
          <a:lstStyle>
            <a:lvl1pPr algn="ctr">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4316415"/>
            <a:ext cx="6858000" cy="6905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143000" y="5006977"/>
            <a:ext cx="6858000" cy="774700"/>
          </a:xfrm>
        </p:spPr>
        <p:txBody>
          <a:bodyPr>
            <a:normAutofit/>
          </a:bodyPr>
          <a:lstStyle>
            <a:lvl1pPr marL="0" indent="0" algn="ctr">
              <a:buNone/>
              <a:defRPr sz="15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45A3AC89-0457-4841-99F6-73F5CDFC5D94}" type="slidenum">
              <a:rPr lang="en-US" altLang="en-US" smtClean="0"/>
              <a:pPr/>
              <a:t>‹#›</a:t>
            </a:fld>
            <a:endParaRPr lang="en-US" alt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9050" y="1147762"/>
            <a:ext cx="1485900" cy="1485900"/>
          </a:xfrm>
          <a:prstGeom prst="rect">
            <a:avLst/>
          </a:prstGeom>
        </p:spPr>
      </p:pic>
    </p:spTree>
    <p:extLst>
      <p:ext uri="{BB962C8B-B14F-4D97-AF65-F5344CB8AC3E}">
        <p14:creationId xmlns:p14="http://schemas.microsoft.com/office/powerpoint/2010/main" val="3897331242"/>
      </p:ext>
    </p:extLst>
  </p:cSld>
  <p:clrMapOvr>
    <a:masterClrMapping/>
  </p:clrMapOvr>
  <p:extLst>
    <p:ext uri="{DCECCB84-F9BA-43D5-87BE-67443E8EF086}">
      <p15:sldGuideLst xmlns:p15="http://schemas.microsoft.com/office/powerpoint/2012/main">
        <p15:guide id="1" orient="horz" pos="3984">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76300"/>
            <a:ext cx="7886700" cy="2695576"/>
          </a:xfrm>
        </p:spPr>
        <p:txBody>
          <a:bodyPr anchor="b">
            <a:normAutofit/>
          </a:bodyPr>
          <a:lstStyle>
            <a:lvl1pPr algn="l">
              <a:defRPr sz="2700">
                <a:solidFill>
                  <a:schemeClr val="tx1"/>
                </a:solidFill>
              </a:defRPr>
            </a:lvl1pPr>
          </a:lstStyle>
          <a:p>
            <a:r>
              <a:rPr lang="en-US"/>
              <a:t>CLICK TO EDIT MASTER TITLE STYLE</a:t>
            </a:r>
          </a:p>
        </p:txBody>
      </p:sp>
      <p:cxnSp>
        <p:nvCxnSpPr>
          <p:cNvPr id="8" name="Straight Connector 7" descr="&quot;&quot;">
            <a:extLst>
              <a:ext uri="{FF2B5EF4-FFF2-40B4-BE49-F238E27FC236}">
                <a16:creationId xmlns:a16="http://schemas.microsoft.com/office/drawing/2014/main" id="{6C51C540-E2E0-0F4E-9F70-8AC00B03F3B9}"/>
              </a:ext>
            </a:extLst>
          </p:cNvPr>
          <p:cNvCxnSpPr/>
          <p:nvPr/>
        </p:nvCxnSpPr>
        <p:spPr>
          <a:xfrm>
            <a:off x="623888" y="3571876"/>
            <a:ext cx="78867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623888" y="3751266"/>
            <a:ext cx="7886700" cy="133236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C7A216B-D575-45DD-B763-D591FD7956DD}" type="slidenum">
              <a:rPr lang="en-US" altLang="en-US" smtClean="0"/>
              <a:pPr/>
              <a:t>‹#›</a:t>
            </a:fld>
            <a:endParaRPr lang="en-US" altLang="en-US"/>
          </a:p>
        </p:txBody>
      </p:sp>
    </p:spTree>
    <p:extLst>
      <p:ext uri="{BB962C8B-B14F-4D97-AF65-F5344CB8AC3E}">
        <p14:creationId xmlns:p14="http://schemas.microsoft.com/office/powerpoint/2010/main" val="207556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628650" y="1079501"/>
            <a:ext cx="38862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079501"/>
            <a:ext cx="38862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170353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2" y="122070"/>
            <a:ext cx="7886700" cy="749808"/>
          </a:xfrm>
        </p:spPr>
        <p:txBody>
          <a:bodyPr/>
          <a:lstStyle/>
          <a:p>
            <a:r>
              <a:rPr lang="en-US"/>
              <a:t>Click to edit master title style</a:t>
            </a:r>
          </a:p>
        </p:txBody>
      </p:sp>
      <p:sp>
        <p:nvSpPr>
          <p:cNvPr id="3" name="Text Placeholder 2"/>
          <p:cNvSpPr>
            <a:spLocks noGrp="1"/>
          </p:cNvSpPr>
          <p:nvPr>
            <p:ph type="body" idx="1" hasCustomPrompt="1"/>
          </p:nvPr>
        </p:nvSpPr>
        <p:spPr>
          <a:xfrm>
            <a:off x="629842" y="1137442"/>
            <a:ext cx="3868340" cy="40604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 </a:t>
            </a:r>
          </a:p>
        </p:txBody>
      </p:sp>
      <p:sp>
        <p:nvSpPr>
          <p:cNvPr id="4" name="Content Placeholder 3"/>
          <p:cNvSpPr>
            <a:spLocks noGrp="1"/>
          </p:cNvSpPr>
          <p:nvPr>
            <p:ph sz="half" idx="2"/>
          </p:nvPr>
        </p:nvSpPr>
        <p:spPr>
          <a:xfrm>
            <a:off x="629842" y="1645920"/>
            <a:ext cx="3868340"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29151" y="1133856"/>
            <a:ext cx="3887391" cy="406040"/>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6" name="Content Placeholder 5"/>
          <p:cNvSpPr>
            <a:spLocks noGrp="1"/>
          </p:cNvSpPr>
          <p:nvPr>
            <p:ph sz="quarter" idx="4"/>
          </p:nvPr>
        </p:nvSpPr>
        <p:spPr>
          <a:xfrm>
            <a:off x="4629151" y="1645920"/>
            <a:ext cx="3887391" cy="4279570"/>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79E8A8EE-2CA6-406A-B814-38D415D44E06}" type="slidenum">
              <a:rPr lang="en-US" altLang="en-US" smtClean="0"/>
              <a:pPr/>
              <a:t>‹#›</a:t>
            </a:fld>
            <a:endParaRPr lang="en-US" altLang="en-US"/>
          </a:p>
        </p:txBody>
      </p:sp>
    </p:spTree>
    <p:extLst>
      <p:ext uri="{BB962C8B-B14F-4D97-AF65-F5344CB8AC3E}">
        <p14:creationId xmlns:p14="http://schemas.microsoft.com/office/powerpoint/2010/main" val="270027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4"/>
            <a:ext cx="7886700" cy="752929"/>
          </a:xfrm>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055325FF-BA0F-4969-A716-E44A7555C902}" type="slidenum">
              <a:rPr lang="en-US" altLang="en-US" smtClean="0"/>
              <a:pPr/>
              <a:t>‹#›</a:t>
            </a:fld>
            <a:endParaRPr lang="en-US" altLang="en-US"/>
          </a:p>
        </p:txBody>
      </p:sp>
    </p:spTree>
    <p:extLst>
      <p:ext uri="{BB962C8B-B14F-4D97-AF65-F5344CB8AC3E}">
        <p14:creationId xmlns:p14="http://schemas.microsoft.com/office/powerpoint/2010/main" val="421090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4"/>
            <a:ext cx="78867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628650" y="1058864"/>
            <a:ext cx="4103688"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628650" y="3401012"/>
            <a:ext cx="4103688"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4863766" y="1058864"/>
            <a:ext cx="4103688"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3571895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BCC56-792E-4E9D-9D4C-8CB5EF803FF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D965F84-B24B-48DF-9C41-BF6613B26BE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E346556-2215-4D64-BF3D-E8B53995ABC1}"/>
              </a:ext>
            </a:extLst>
          </p:cNvPr>
          <p:cNvSpPr>
            <a:spLocks noGrp="1"/>
          </p:cNvSpPr>
          <p:nvPr>
            <p:ph type="dt" sz="half" idx="10"/>
          </p:nvPr>
        </p:nvSpPr>
        <p:spPr/>
        <p:txBody>
          <a:bodyPr/>
          <a:lstStyle/>
          <a:p>
            <a:endParaRPr lang="en-US" altLang="en-US"/>
          </a:p>
        </p:txBody>
      </p:sp>
      <p:sp>
        <p:nvSpPr>
          <p:cNvPr id="5" name="Footer Placeholder 4">
            <a:extLst>
              <a:ext uri="{FF2B5EF4-FFF2-40B4-BE49-F238E27FC236}">
                <a16:creationId xmlns:a16="http://schemas.microsoft.com/office/drawing/2014/main" id="{343280EA-9A13-4106-B539-6196EA5282E3}"/>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782FB809-A194-4B6F-810E-48661C74A02C}"/>
              </a:ext>
            </a:extLst>
          </p:cNvPr>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164727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B15F29-3618-43E1-A943-72291A0B691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610F500-C65D-44F6-A97C-941D9CB408F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8F51282-0456-4826-BA8A-F39251497160}"/>
              </a:ext>
            </a:extLst>
          </p:cNvPr>
          <p:cNvSpPr>
            <a:spLocks noGrp="1"/>
          </p:cNvSpPr>
          <p:nvPr>
            <p:ph type="sldNum" sz="quarter" idx="12"/>
          </p:nvPr>
        </p:nvSpPr>
        <p:spPr/>
        <p:txBody>
          <a:bodyPr/>
          <a:lstStyle>
            <a:lvl1pPr>
              <a:defRPr/>
            </a:lvl1pPr>
          </a:lstStyle>
          <a:p>
            <a:fld id="{9B617B8A-EBE7-47EE-8420-451EF747F944}" type="slidenum">
              <a:rPr lang="en-US" altLang="en-US"/>
              <a:pPr/>
              <a:t>‹#›</a:t>
            </a:fld>
            <a:endParaRPr lang="en-US" altLang="en-US"/>
          </a:p>
        </p:txBody>
      </p:sp>
    </p:spTree>
    <p:extLst>
      <p:ext uri="{BB962C8B-B14F-4D97-AF65-F5344CB8AC3E}">
        <p14:creationId xmlns:p14="http://schemas.microsoft.com/office/powerpoint/2010/main" val="371040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271617-2C9F-41AB-AA08-836F54CADAF6}"/>
              </a:ext>
            </a:extLst>
          </p:cNvPr>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6A3FAE1-E86D-4FD9-8531-AA91E9B57E6D}"/>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1DC8680-CA35-49FE-8689-04AAF0D09633}"/>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1E2B2B3-7ACC-4A44-B6BA-C5411AADA45D}"/>
              </a:ext>
            </a:extLst>
          </p:cNvPr>
          <p:cNvSpPr>
            <a:spLocks noGrp="1"/>
          </p:cNvSpPr>
          <p:nvPr>
            <p:ph type="sldNum" sz="quarter" idx="12"/>
          </p:nvPr>
        </p:nvSpPr>
        <p:spPr>
          <a:xfrm>
            <a:off x="6553200" y="6248400"/>
            <a:ext cx="1905000" cy="457200"/>
          </a:xfrm>
        </p:spPr>
        <p:txBody>
          <a:bodyPr/>
          <a:lstStyle>
            <a:lvl1pPr>
              <a:defRPr/>
            </a:lvl1pPr>
          </a:lstStyle>
          <a:p>
            <a:fld id="{29C2649C-CDF9-4A81-A160-9625116FF184}" type="slidenum">
              <a:rPr lang="en-US" altLang="en-US"/>
              <a:pPr/>
              <a:t>‹#›</a:t>
            </a:fld>
            <a:endParaRPr lang="en-US" altLang="en-US"/>
          </a:p>
        </p:txBody>
      </p:sp>
    </p:spTree>
    <p:extLst>
      <p:ext uri="{BB962C8B-B14F-4D97-AF65-F5344CB8AC3E}">
        <p14:creationId xmlns:p14="http://schemas.microsoft.com/office/powerpoint/2010/main" val="119192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28961653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54694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8"/>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7579E517-085E-400B-97BF-C13852E9F4C8}" type="slidenum">
              <a:rPr lang="en-US" altLang="en-US" smtClean="0"/>
              <a:pPr/>
              <a:t>‹#›</a:t>
            </a:fld>
            <a:endParaRPr lang="en-US" altLang="en-US"/>
          </a:p>
        </p:txBody>
      </p:sp>
    </p:spTree>
    <p:extLst>
      <p:ext uri="{BB962C8B-B14F-4D97-AF65-F5344CB8AC3E}">
        <p14:creationId xmlns:p14="http://schemas.microsoft.com/office/powerpoint/2010/main" val="3745109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623888" y="3571876"/>
            <a:ext cx="78867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881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35366348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33718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41205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416038985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1498043142"/>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86742353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73405041"/>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0A9334-4E67-F94F-A05E-0CE8B74A054E}" type="slidenum">
              <a:rPr lang="en-US" smtClean="0"/>
              <a:pPr/>
              <a:t>‹#›</a:t>
            </a:fld>
            <a:endParaRPr lang="en-US"/>
          </a:p>
        </p:txBody>
      </p:sp>
    </p:spTree>
    <p:extLst>
      <p:ext uri="{BB962C8B-B14F-4D97-AF65-F5344CB8AC3E}">
        <p14:creationId xmlns:p14="http://schemas.microsoft.com/office/powerpoint/2010/main" val="326170721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63838"/>
            <a:ext cx="7772400" cy="1330324"/>
          </a:xfrm>
        </p:spPr>
        <p:txBody>
          <a:bodyPr anchor="ctr">
            <a:normAutofit/>
          </a:bodyPr>
          <a:lstStyle>
            <a:lvl1pPr algn="ctr">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4316415"/>
            <a:ext cx="6858000" cy="6905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143000" y="5006977"/>
            <a:ext cx="6858000" cy="774700"/>
          </a:xfrm>
        </p:spPr>
        <p:txBody>
          <a:bodyPr>
            <a:normAutofit/>
          </a:bodyPr>
          <a:lstStyle>
            <a:lvl1pPr marL="0" indent="0" algn="ctr">
              <a:buNone/>
              <a:defRPr sz="15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670A9334-4E67-F94F-A05E-0CE8B74A054E}" type="slidenum">
              <a:rPr lang="en-US" smtClean="0"/>
              <a:pPr/>
              <a:t>‹#›</a:t>
            </a:fld>
            <a:endParaRPr 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9050" y="1147762"/>
            <a:ext cx="1485900" cy="1485900"/>
          </a:xfrm>
          <a:prstGeom prst="rect">
            <a:avLst/>
          </a:prstGeom>
        </p:spPr>
      </p:pic>
    </p:spTree>
    <p:extLst>
      <p:ext uri="{BB962C8B-B14F-4D97-AF65-F5344CB8AC3E}">
        <p14:creationId xmlns:p14="http://schemas.microsoft.com/office/powerpoint/2010/main" val="97914427"/>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8"/>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2537459" y="982665"/>
            <a:ext cx="2331085"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5561028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8"/>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2537459" y="982665"/>
            <a:ext cx="2331085"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68288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8"/>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628650" y="3523767"/>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20364716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2" y="1133856"/>
            <a:ext cx="5159086"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5843016"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891022" y="1133858"/>
            <a:ext cx="2624328"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891023" y="3719947"/>
            <a:ext cx="2624328"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6731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2" y="1133856"/>
            <a:ext cx="3328987"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4114800" y="1133858"/>
            <a:ext cx="440055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4114801" y="3719947"/>
            <a:ext cx="440055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400610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1"/>
          <p:cNvSpPr>
            <a:spLocks noGrp="1"/>
          </p:cNvSpPr>
          <p:nvPr>
            <p:ph idx="1"/>
          </p:nvPr>
        </p:nvSpPr>
        <p:spPr>
          <a:xfrm>
            <a:off x="628651" y="1133856"/>
            <a:ext cx="78866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628650" y="3087349"/>
            <a:ext cx="256032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628650" y="4573249"/>
            <a:ext cx="256032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3291839" y="3088594"/>
            <a:ext cx="256032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3291839" y="4574494"/>
            <a:ext cx="256032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5955029" y="3089841"/>
            <a:ext cx="256032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5955029" y="4573247"/>
            <a:ext cx="256032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42326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3"/>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4"/>
            <a:ext cx="78867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059802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3"/>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6"/>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629842" y="3589697"/>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628650" y="4094021"/>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41612456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628650" y="1079501"/>
            <a:ext cx="38862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079501"/>
            <a:ext cx="38862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207432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4"/>
            <a:ext cx="78867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628650" y="1058864"/>
            <a:ext cx="4103688"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628650" y="3401012"/>
            <a:ext cx="4103688"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4863766" y="1058864"/>
            <a:ext cx="4103688"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670A9334-4E67-F94F-A05E-0CE8B74A054E}" type="slidenum">
              <a:rPr lang="en-US" smtClean="0"/>
              <a:t>‹#›</a:t>
            </a:fld>
            <a:endParaRPr lang="en-US"/>
          </a:p>
        </p:txBody>
      </p:sp>
    </p:spTree>
    <p:extLst>
      <p:ext uri="{BB962C8B-B14F-4D97-AF65-F5344CB8AC3E}">
        <p14:creationId xmlns:p14="http://schemas.microsoft.com/office/powerpoint/2010/main" val="36078983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123406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8"/>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628650" y="3523767"/>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2430086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DD2AB52-3520-4185-840D-69649027815F}"/>
              </a:ext>
            </a:extLst>
          </p:cNvPr>
          <p:cNvGraphicFramePr>
            <a:graphicFrameLocks noChangeAspect="1"/>
          </p:cNvGraphicFramePr>
          <p:nvPr>
            <p:custDataLst>
              <p:tags r:id="rId2"/>
            </p:custDataLst>
            <p:extLst>
              <p:ext uri="{D42A27DB-BD31-4B8C-83A1-F6EECF244321}">
                <p14:modId xmlns:p14="http://schemas.microsoft.com/office/powerpoint/2010/main" val="4269292705"/>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4098" name="think-cell Slide" r:id="rId4" imgW="395" imgH="394" progId="TCLayout.ActiveDocument.1">
                  <p:embed/>
                </p:oleObj>
              </mc:Choice>
              <mc:Fallback>
                <p:oleObj name="think-cell Slide" r:id="rId4" imgW="395" imgH="394" progId="TCLayout.ActiveDocument.1">
                  <p:embed/>
                  <p:pic>
                    <p:nvPicPr>
                      <p:cNvPr id="8" name="Object 7" hidden="1">
                        <a:extLst>
                          <a:ext uri="{FF2B5EF4-FFF2-40B4-BE49-F238E27FC236}">
                            <a16:creationId xmlns:a16="http://schemas.microsoft.com/office/drawing/2014/main" id="{6DD2AB52-3520-4185-840D-69649027815F}"/>
                          </a:ext>
                        </a:extLst>
                      </p:cNvPr>
                      <p:cNvPicPr/>
                      <p:nvPr/>
                    </p:nvPicPr>
                    <p:blipFill>
                      <a:blip r:embed="rId5"/>
                      <a:stretch>
                        <a:fillRect/>
                      </a:stretch>
                    </p:blipFill>
                    <p:spPr>
                      <a:xfrm>
                        <a:off x="1191" y="1588"/>
                        <a:ext cx="1191" cy="1588"/>
                      </a:xfrm>
                      <a:prstGeom prst="rect">
                        <a:avLst/>
                      </a:prstGeom>
                    </p:spPr>
                  </p:pic>
                </p:oleObj>
              </mc:Fallback>
            </mc:AlternateContent>
          </a:graphicData>
        </a:graphic>
      </p:graphicFrame>
      <p:sp>
        <p:nvSpPr>
          <p:cNvPr id="2" name="Title 1"/>
          <p:cNvSpPr>
            <a:spLocks noGrp="1"/>
          </p:cNvSpPr>
          <p:nvPr>
            <p:ph type="title"/>
          </p:nvPr>
        </p:nvSpPr>
        <p:spPr>
          <a:xfrm>
            <a:off x="214313" y="166265"/>
            <a:ext cx="7886700" cy="618385"/>
          </a:xfr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7579E517-085E-400B-97BF-C13852E9F4C8}" type="slidenum">
              <a:rPr lang="en-US" altLang="en-US" smtClean="0"/>
              <a:pPr/>
              <a:t>‹#›</a:t>
            </a:fld>
            <a:endParaRPr lang="en-US" altLang="en-US"/>
          </a:p>
        </p:txBody>
      </p:sp>
    </p:spTree>
    <p:extLst>
      <p:ext uri="{BB962C8B-B14F-4D97-AF65-F5344CB8AC3E}">
        <p14:creationId xmlns:p14="http://schemas.microsoft.com/office/powerpoint/2010/main" val="27615131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A216B-D575-45DD-B763-D591FD7956DD}" type="slidenum">
              <a:rPr lang="en-US" altLang="en-US" smtClean="0"/>
              <a:pPr/>
              <a:t>‹#›</a:t>
            </a:fld>
            <a:endParaRPr lang="en-US" altLang="en-US"/>
          </a:p>
        </p:txBody>
      </p:sp>
      <p:cxnSp>
        <p:nvCxnSpPr>
          <p:cNvPr id="7" name="Straight Connector 6" descr="&quot;&quot;">
            <a:extLst>
              <a:ext uri="{FF2B5EF4-FFF2-40B4-BE49-F238E27FC236}">
                <a16:creationId xmlns:a16="http://schemas.microsoft.com/office/drawing/2014/main" id="{BEAC91FE-22FD-4E6A-87EB-4B75B31CDEB8}"/>
              </a:ext>
            </a:extLst>
          </p:cNvPr>
          <p:cNvCxnSpPr/>
          <p:nvPr/>
        </p:nvCxnSpPr>
        <p:spPr>
          <a:xfrm>
            <a:off x="623888" y="3571876"/>
            <a:ext cx="7886700" cy="0"/>
          </a:xfrm>
          <a:prstGeom prst="line">
            <a:avLst/>
          </a:prstGeom>
          <a:ln>
            <a:solidFill>
              <a:srgbClr val="003F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517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25098267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10/7/2022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8A8EE-2CA6-406A-B814-38D415D44E06}" type="slidenum">
              <a:rPr lang="en-US" altLang="en-US" smtClean="0"/>
              <a:pPr/>
              <a:t>‹#›</a:t>
            </a:fld>
            <a:endParaRPr lang="en-US" altLang="en-US"/>
          </a:p>
        </p:txBody>
      </p:sp>
    </p:spTree>
    <p:extLst>
      <p:ext uri="{BB962C8B-B14F-4D97-AF65-F5344CB8AC3E}">
        <p14:creationId xmlns:p14="http://schemas.microsoft.com/office/powerpoint/2010/main" val="16318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10/7/2022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325FF-BA0F-4969-A716-E44A7555C902}" type="slidenum">
              <a:rPr lang="en-US" altLang="en-US" smtClean="0"/>
              <a:pPr/>
              <a:t>‹#›</a:t>
            </a:fld>
            <a:endParaRPr lang="en-US" altLang="en-US"/>
          </a:p>
        </p:txBody>
      </p:sp>
    </p:spTree>
    <p:extLst>
      <p:ext uri="{BB962C8B-B14F-4D97-AF65-F5344CB8AC3E}">
        <p14:creationId xmlns:p14="http://schemas.microsoft.com/office/powerpoint/2010/main" val="1702488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9B617B8A-EBE7-47EE-8420-451EF747F944}" type="slidenum">
              <a:rPr lang="en-US" altLang="en-US" smtClean="0"/>
              <a:pPr/>
              <a:t>‹#›</a:t>
            </a:fld>
            <a:endParaRPr lang="en-US" altLang="en-US"/>
          </a:p>
        </p:txBody>
      </p:sp>
    </p:spTree>
    <p:extLst>
      <p:ext uri="{BB962C8B-B14F-4D97-AF65-F5344CB8AC3E}">
        <p14:creationId xmlns:p14="http://schemas.microsoft.com/office/powerpoint/2010/main" val="30310838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202638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10/7/2022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4206546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3455566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10/7/2022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181155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2" y="1133856"/>
            <a:ext cx="5159086"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5843016"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891022" y="1133858"/>
            <a:ext cx="2624328"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891023" y="3719947"/>
            <a:ext cx="2624328"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4074721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763838"/>
            <a:ext cx="7772400" cy="1330324"/>
          </a:xfrm>
        </p:spPr>
        <p:txBody>
          <a:bodyPr anchor="ctr">
            <a:normAutofit/>
          </a:bodyPr>
          <a:lstStyle>
            <a:lvl1pPr algn="ctr">
              <a:defRPr sz="3300">
                <a:solidFill>
                  <a:schemeClr val="tx1"/>
                </a:solidFill>
              </a:defRPr>
            </a:lvl1pPr>
          </a:lstStyle>
          <a:p>
            <a:r>
              <a:rPr lang="en-US"/>
              <a:t>CLICK TO EDIT MASTER TITLE STYLE</a:t>
            </a:r>
          </a:p>
        </p:txBody>
      </p:sp>
      <p:sp>
        <p:nvSpPr>
          <p:cNvPr id="3" name="Subtitle 2"/>
          <p:cNvSpPr>
            <a:spLocks noGrp="1"/>
          </p:cNvSpPr>
          <p:nvPr>
            <p:ph type="subTitle" idx="1"/>
          </p:nvPr>
        </p:nvSpPr>
        <p:spPr>
          <a:xfrm>
            <a:off x="1143000" y="4316415"/>
            <a:ext cx="6858000" cy="6905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2" name="Text Placeholder 11">
            <a:extLst>
              <a:ext uri="{FF2B5EF4-FFF2-40B4-BE49-F238E27FC236}">
                <a16:creationId xmlns:a16="http://schemas.microsoft.com/office/drawing/2014/main" id="{AE38B46A-E2D9-F648-8C4B-C6DF64595CDF}"/>
              </a:ext>
            </a:extLst>
          </p:cNvPr>
          <p:cNvSpPr>
            <a:spLocks noGrp="1"/>
          </p:cNvSpPr>
          <p:nvPr>
            <p:ph type="body" sz="quarter" idx="10" hasCustomPrompt="1"/>
          </p:nvPr>
        </p:nvSpPr>
        <p:spPr>
          <a:xfrm>
            <a:off x="1143000" y="5006977"/>
            <a:ext cx="6858000" cy="774700"/>
          </a:xfrm>
        </p:spPr>
        <p:txBody>
          <a:bodyPr>
            <a:normAutofit/>
          </a:bodyPr>
          <a:lstStyle>
            <a:lvl1pPr marL="0" indent="0" algn="ctr">
              <a:buNone/>
              <a:defRPr sz="1500">
                <a:latin typeface="+mj-lt"/>
              </a:defRPr>
            </a:lvl1pPr>
          </a:lstStyle>
          <a:p>
            <a:pPr lvl="0"/>
            <a:r>
              <a:rPr lang="en-US"/>
              <a:t>Briefer: Name and Title</a:t>
            </a:r>
          </a:p>
        </p:txBody>
      </p:sp>
      <p:sp>
        <p:nvSpPr>
          <p:cNvPr id="4" name="Slide Number Placeholder 3">
            <a:extLst>
              <a:ext uri="{FF2B5EF4-FFF2-40B4-BE49-F238E27FC236}">
                <a16:creationId xmlns:a16="http://schemas.microsoft.com/office/drawing/2014/main" id="{6405287A-C762-B04C-8C78-1932680E8B86}"/>
              </a:ext>
            </a:extLst>
          </p:cNvPr>
          <p:cNvSpPr>
            <a:spLocks noGrp="1"/>
          </p:cNvSpPr>
          <p:nvPr>
            <p:ph type="sldNum" sz="quarter" idx="11"/>
          </p:nvPr>
        </p:nvSpPr>
        <p:spPr/>
        <p:txBody>
          <a:bodyPr/>
          <a:lstStyle/>
          <a:p>
            <a:fld id="{45A3AC89-0457-4841-99F6-73F5CDFC5D94}" type="slidenum">
              <a:rPr lang="en-US" altLang="en-US" smtClean="0"/>
              <a:pPr/>
              <a:t>‹#›</a:t>
            </a:fld>
            <a:endParaRPr lang="en-US" altLang="en-US"/>
          </a:p>
        </p:txBody>
      </p:sp>
      <p:pic>
        <p:nvPicPr>
          <p:cNvPr id="6" name="Picture 5">
            <a:extLst>
              <a:ext uri="{FF2B5EF4-FFF2-40B4-BE49-F238E27FC236}">
                <a16:creationId xmlns:a16="http://schemas.microsoft.com/office/drawing/2014/main" id="{3DCF8BCC-BFA1-F642-84C1-3DEA215A8FE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0490" y="1076323"/>
            <a:ext cx="1303020" cy="1633538"/>
          </a:xfrm>
          <a:prstGeom prst="rect">
            <a:avLst/>
          </a:prstGeom>
        </p:spPr>
      </p:pic>
    </p:spTree>
    <p:extLst>
      <p:ext uri="{BB962C8B-B14F-4D97-AF65-F5344CB8AC3E}">
        <p14:creationId xmlns:p14="http://schemas.microsoft.com/office/powerpoint/2010/main" val="2412690389"/>
      </p:ext>
    </p:extLst>
  </p:cSld>
  <p:clrMapOvr>
    <a:masterClrMapping/>
  </p:clrMapOvr>
  <p:extLst>
    <p:ext uri="{DCECCB84-F9BA-43D5-87BE-67443E8EF086}">
      <p15:sldGuideLst xmlns:p15="http://schemas.microsoft.com/office/powerpoint/2012/main">
        <p15:guide id="1" orient="horz" pos="3984">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w/ Al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8"/>
            <a:ext cx="7886700" cy="4818857"/>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D912DB-CF58-2B44-B78F-FA5C3CCFF15B}"/>
              </a:ext>
            </a:extLst>
          </p:cNvPr>
          <p:cNvSpPr>
            <a:spLocks noGrp="1"/>
          </p:cNvSpPr>
          <p:nvPr>
            <p:ph type="body" sz="quarter" idx="13" hasCustomPrompt="1"/>
          </p:nvPr>
        </p:nvSpPr>
        <p:spPr>
          <a:xfrm>
            <a:off x="-2537459" y="982665"/>
            <a:ext cx="2331085" cy="5064125"/>
          </a:xfrm>
        </p:spPr>
        <p:txBody>
          <a:bodyPr/>
          <a:lstStyle>
            <a:lvl1pPr>
              <a:defRPr/>
            </a:lvl1pPr>
          </a:lstStyle>
          <a:p>
            <a:pPr lvl="0"/>
            <a:r>
              <a:rPr lang="en-US"/>
              <a:t>Insert alt text for complex graphic</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3333157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two content holders vertic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0" y="1133858"/>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09A16403-64DA-D349-9AAF-2952A411FC8C}"/>
              </a:ext>
            </a:extLst>
          </p:cNvPr>
          <p:cNvSpPr>
            <a:spLocks noGrp="1"/>
          </p:cNvSpPr>
          <p:nvPr>
            <p:ph idx="13"/>
          </p:nvPr>
        </p:nvSpPr>
        <p:spPr>
          <a:xfrm>
            <a:off x="628650" y="3523767"/>
            <a:ext cx="7886700" cy="2076935"/>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2297010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Content, and Sidebar Call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2" y="1133856"/>
            <a:ext cx="5159086"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13EDEFD9-BFED-434F-8D05-9CA4431F495F}"/>
              </a:ext>
            </a:extLst>
          </p:cNvPr>
          <p:cNvCxnSpPr/>
          <p:nvPr/>
        </p:nvCxnSpPr>
        <p:spPr>
          <a:xfrm>
            <a:off x="5843016" y="1133856"/>
            <a:ext cx="0" cy="48305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5891022" y="1133858"/>
            <a:ext cx="2624328"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5891023" y="3719947"/>
            <a:ext cx="2624328"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1562822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2" y="1133856"/>
            <a:ext cx="3328987"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4114800" y="1133858"/>
            <a:ext cx="440055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4114801" y="3719947"/>
            <a:ext cx="440055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1180326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1"/>
          <p:cNvSpPr>
            <a:spLocks noGrp="1"/>
          </p:cNvSpPr>
          <p:nvPr>
            <p:ph idx="1"/>
          </p:nvPr>
        </p:nvSpPr>
        <p:spPr>
          <a:xfrm>
            <a:off x="628651" y="1133856"/>
            <a:ext cx="78866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628650" y="3087349"/>
            <a:ext cx="256032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628650" y="4573249"/>
            <a:ext cx="256032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3291839" y="3088594"/>
            <a:ext cx="256032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3291839" y="4574494"/>
            <a:ext cx="256032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5955029" y="3089841"/>
            <a:ext cx="256032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5955029" y="4573247"/>
            <a:ext cx="256032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5737345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3"/>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4"/>
            <a:ext cx="78867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20772958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3"/>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6"/>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629842" y="3589697"/>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628650" y="4094021"/>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6489464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Two Columns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700"/>
            </a:lvl1pPr>
          </a:lstStyle>
          <a:p>
            <a:r>
              <a:rPr lang="en-US"/>
              <a:t>Click to edit master title style</a:t>
            </a:r>
          </a:p>
        </p:txBody>
      </p:sp>
      <p:sp>
        <p:nvSpPr>
          <p:cNvPr id="3" name="Content Placeholder 2"/>
          <p:cNvSpPr>
            <a:spLocks noGrp="1"/>
          </p:cNvSpPr>
          <p:nvPr>
            <p:ph sz="half" idx="1"/>
          </p:nvPr>
        </p:nvSpPr>
        <p:spPr>
          <a:xfrm>
            <a:off x="628650" y="1079501"/>
            <a:ext cx="3886200" cy="4831442"/>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079501"/>
            <a:ext cx="3886200" cy="483144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422719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three content hold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9744"/>
            <a:ext cx="7886700" cy="752929"/>
          </a:xfrm>
        </p:spPr>
        <p:txBody>
          <a:bodyPr/>
          <a:lstStyle/>
          <a:p>
            <a:r>
              <a:rPr lang="en-US"/>
              <a:t>Click to edit master title style</a:t>
            </a:r>
          </a:p>
        </p:txBody>
      </p:sp>
      <p:sp>
        <p:nvSpPr>
          <p:cNvPr id="4" name="Content Placeholder 1">
            <a:extLst>
              <a:ext uri="{FF2B5EF4-FFF2-40B4-BE49-F238E27FC236}">
                <a16:creationId xmlns:a16="http://schemas.microsoft.com/office/drawing/2014/main" id="{2EBA3E1E-B72D-5841-BE68-B0030368BE0B}"/>
              </a:ext>
            </a:extLst>
          </p:cNvPr>
          <p:cNvSpPr>
            <a:spLocks noGrp="1"/>
          </p:cNvSpPr>
          <p:nvPr>
            <p:ph sz="quarter" idx="13"/>
          </p:nvPr>
        </p:nvSpPr>
        <p:spPr>
          <a:xfrm>
            <a:off x="628650" y="1058864"/>
            <a:ext cx="4103688" cy="2117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72D7FA09-D982-8A4E-B298-316DB9B05D14}"/>
              </a:ext>
            </a:extLst>
          </p:cNvPr>
          <p:cNvSpPr>
            <a:spLocks noGrp="1"/>
          </p:cNvSpPr>
          <p:nvPr>
            <p:ph sz="quarter" idx="14"/>
          </p:nvPr>
        </p:nvSpPr>
        <p:spPr>
          <a:xfrm>
            <a:off x="628650" y="3401012"/>
            <a:ext cx="4103688" cy="2535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5DDD0237-E847-CA45-B519-10F5341252AA}"/>
              </a:ext>
            </a:extLst>
          </p:cNvPr>
          <p:cNvSpPr>
            <a:spLocks noGrp="1"/>
          </p:cNvSpPr>
          <p:nvPr>
            <p:ph sz="quarter" idx="15"/>
          </p:nvPr>
        </p:nvSpPr>
        <p:spPr>
          <a:xfrm>
            <a:off x="4863766" y="1058864"/>
            <a:ext cx="4103688" cy="48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91805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Content, and Two Supporting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2"/>
          <p:cNvSpPr>
            <a:spLocks noGrp="1"/>
          </p:cNvSpPr>
          <p:nvPr>
            <p:ph idx="1"/>
          </p:nvPr>
        </p:nvSpPr>
        <p:spPr>
          <a:xfrm>
            <a:off x="628652" y="1133856"/>
            <a:ext cx="3328987" cy="48305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4114800" y="1133858"/>
            <a:ext cx="4400550" cy="2586089"/>
          </a:xfrm>
        </p:spPr>
        <p:txBody>
          <a:bodyPr/>
          <a:lstStyle>
            <a:lvl1pPr marL="0" indent="0">
              <a:lnSpc>
                <a:spcPct val="110000"/>
              </a:lnSpc>
              <a:buNone/>
              <a:defRPr/>
            </a:lvl1pPr>
          </a:lstStyle>
          <a:p>
            <a:pPr lvl="0"/>
            <a:r>
              <a:rPr lang="en-US"/>
              <a:t>Click to edit Master text styles</a:t>
            </a:r>
          </a:p>
        </p:txBody>
      </p:sp>
      <p:sp>
        <p:nvSpPr>
          <p:cNvPr id="8" name="Content Placeholder 2">
            <a:extLst>
              <a:ext uri="{FF2B5EF4-FFF2-40B4-BE49-F238E27FC236}">
                <a16:creationId xmlns:a16="http://schemas.microsoft.com/office/drawing/2014/main" id="{11EE1AA3-98A0-E149-81B7-A4FC8FBABDDB}"/>
              </a:ext>
            </a:extLst>
          </p:cNvPr>
          <p:cNvSpPr>
            <a:spLocks noGrp="1"/>
          </p:cNvSpPr>
          <p:nvPr>
            <p:ph idx="14"/>
          </p:nvPr>
        </p:nvSpPr>
        <p:spPr>
          <a:xfrm>
            <a:off x="4114801" y="3719947"/>
            <a:ext cx="4400551" cy="2244437"/>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38433194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271617-2C9F-41AB-AA08-836F54CADAF6}"/>
              </a:ext>
            </a:extLst>
          </p:cNvPr>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6A3FAE1-E86D-4FD9-8531-AA91E9B57E6D}"/>
              </a:ext>
            </a:extLst>
          </p:cNvPr>
          <p:cNvSpPr>
            <a:spLocks noGrp="1"/>
          </p:cNvSpPr>
          <p:nvPr>
            <p:ph type="dt" sz="half" idx="10"/>
          </p:nvPr>
        </p:nvSpPr>
        <p:spPr>
          <a:xfrm>
            <a:off x="685800" y="6248400"/>
            <a:ext cx="1905000" cy="457200"/>
          </a:xfrm>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1DC8680-CA35-49FE-8689-04AAF0D09633}"/>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1E2B2B3-7ACC-4A44-B6BA-C5411AADA45D}"/>
              </a:ext>
            </a:extLst>
          </p:cNvPr>
          <p:cNvSpPr>
            <a:spLocks noGrp="1"/>
          </p:cNvSpPr>
          <p:nvPr>
            <p:ph type="sldNum" sz="quarter" idx="12"/>
          </p:nvPr>
        </p:nvSpPr>
        <p:spPr>
          <a:xfrm>
            <a:off x="6553200" y="6248400"/>
            <a:ext cx="1905000" cy="457200"/>
          </a:xfrm>
        </p:spPr>
        <p:txBody>
          <a:bodyPr/>
          <a:lstStyle>
            <a:lvl1pPr>
              <a:defRPr/>
            </a:lvl1pPr>
          </a:lstStyle>
          <a:p>
            <a:fld id="{29C2649C-CDF9-4A81-A160-9625116FF184}" type="slidenum">
              <a:rPr lang="en-US" altLang="en-US"/>
              <a:pPr/>
              <a:t>‹#›</a:t>
            </a:fld>
            <a:endParaRPr lang="en-US" altLang="en-US"/>
          </a:p>
        </p:txBody>
      </p:sp>
    </p:spTree>
    <p:extLst>
      <p:ext uri="{BB962C8B-B14F-4D97-AF65-F5344CB8AC3E}">
        <p14:creationId xmlns:p14="http://schemas.microsoft.com/office/powerpoint/2010/main" val="20669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and Three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18873"/>
            <a:ext cx="7886700" cy="752929"/>
          </a:xfrm>
        </p:spPr>
        <p:txBody>
          <a:bodyPr/>
          <a:lstStyle/>
          <a:p>
            <a:r>
              <a:rPr lang="en-US"/>
              <a:t>Click to edit master title style</a:t>
            </a:r>
          </a:p>
        </p:txBody>
      </p:sp>
      <p:sp>
        <p:nvSpPr>
          <p:cNvPr id="3" name="Content Placeholder 1"/>
          <p:cNvSpPr>
            <a:spLocks noGrp="1"/>
          </p:cNvSpPr>
          <p:nvPr>
            <p:ph idx="1"/>
          </p:nvPr>
        </p:nvSpPr>
        <p:spPr>
          <a:xfrm>
            <a:off x="628651" y="1133856"/>
            <a:ext cx="7886699" cy="1858726"/>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6710610B-BCCF-034B-B401-A7C2A95FDABD}"/>
              </a:ext>
            </a:extLst>
          </p:cNvPr>
          <p:cNvSpPr>
            <a:spLocks noGrp="1"/>
          </p:cNvSpPr>
          <p:nvPr>
            <p:ph idx="13"/>
          </p:nvPr>
        </p:nvSpPr>
        <p:spPr>
          <a:xfrm>
            <a:off x="628650" y="3087349"/>
            <a:ext cx="2560320" cy="1391135"/>
          </a:xfrm>
        </p:spPr>
        <p:txBody>
          <a:bodyPr/>
          <a:lstStyle>
            <a:lvl1pPr marL="0" indent="0">
              <a:lnSpc>
                <a:spcPct val="110000"/>
              </a:lnSpc>
              <a:buNone/>
              <a:defRPr/>
            </a:lvl1pPr>
          </a:lstStyle>
          <a:p>
            <a:pPr lvl="0"/>
            <a:r>
              <a:rPr lang="en-US"/>
              <a:t>Click to edit Master text styles</a:t>
            </a:r>
          </a:p>
        </p:txBody>
      </p:sp>
      <p:sp>
        <p:nvSpPr>
          <p:cNvPr id="9" name="Content Placeholder 2b">
            <a:extLst>
              <a:ext uri="{FF2B5EF4-FFF2-40B4-BE49-F238E27FC236}">
                <a16:creationId xmlns:a16="http://schemas.microsoft.com/office/drawing/2014/main" id="{7ADB0280-2725-5348-9620-05FFA815C35A}"/>
              </a:ext>
            </a:extLst>
          </p:cNvPr>
          <p:cNvSpPr>
            <a:spLocks noGrp="1"/>
          </p:cNvSpPr>
          <p:nvPr>
            <p:ph idx="15"/>
          </p:nvPr>
        </p:nvSpPr>
        <p:spPr>
          <a:xfrm>
            <a:off x="628650" y="4573249"/>
            <a:ext cx="2560320" cy="1388641"/>
          </a:xfrm>
        </p:spPr>
        <p:txBody>
          <a:bodyPr/>
          <a:lstStyle>
            <a:lvl1pPr marL="0" indent="0">
              <a:lnSpc>
                <a:spcPct val="110000"/>
              </a:lnSpc>
              <a:buNone/>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11EE1AA3-98A0-E149-81B7-A4FC8FBABDDB}"/>
              </a:ext>
            </a:extLst>
          </p:cNvPr>
          <p:cNvSpPr>
            <a:spLocks noGrp="1"/>
          </p:cNvSpPr>
          <p:nvPr>
            <p:ph idx="14"/>
          </p:nvPr>
        </p:nvSpPr>
        <p:spPr>
          <a:xfrm>
            <a:off x="3291839" y="3088594"/>
            <a:ext cx="2560320" cy="1389888"/>
          </a:xfrm>
        </p:spPr>
        <p:txBody>
          <a:bodyPr/>
          <a:lstStyle>
            <a:lvl1pPr marL="0" indent="0">
              <a:lnSpc>
                <a:spcPct val="110000"/>
              </a:lnSpc>
              <a:buNone/>
              <a:defRPr/>
            </a:lvl1pPr>
          </a:lstStyle>
          <a:p>
            <a:pPr lvl="0"/>
            <a:r>
              <a:rPr lang="en-US"/>
              <a:t>Click to edit Master text styles</a:t>
            </a:r>
          </a:p>
        </p:txBody>
      </p:sp>
      <p:sp>
        <p:nvSpPr>
          <p:cNvPr id="13" name="Content Placeholder 3b">
            <a:extLst>
              <a:ext uri="{FF2B5EF4-FFF2-40B4-BE49-F238E27FC236}">
                <a16:creationId xmlns:a16="http://schemas.microsoft.com/office/drawing/2014/main" id="{C41BE50D-B3FE-114C-BA57-58A4DEA04B56}"/>
              </a:ext>
            </a:extLst>
          </p:cNvPr>
          <p:cNvSpPr>
            <a:spLocks noGrp="1"/>
          </p:cNvSpPr>
          <p:nvPr>
            <p:ph idx="16"/>
          </p:nvPr>
        </p:nvSpPr>
        <p:spPr>
          <a:xfrm>
            <a:off x="3291839" y="4574494"/>
            <a:ext cx="2560320" cy="1389888"/>
          </a:xfrm>
        </p:spPr>
        <p:txBody>
          <a:bodyPr/>
          <a:lstStyle>
            <a:lvl1pPr marL="0" indent="0">
              <a:lnSpc>
                <a:spcPct val="110000"/>
              </a:lnSpc>
              <a:buNone/>
              <a:defRPr/>
            </a:lvl1pPr>
          </a:lstStyle>
          <a:p>
            <a:pPr lvl="0"/>
            <a:r>
              <a:rPr lang="en-US"/>
              <a:t>Click to edit Master text styles</a:t>
            </a:r>
          </a:p>
        </p:txBody>
      </p:sp>
      <p:sp>
        <p:nvSpPr>
          <p:cNvPr id="14" name="Content Placeholder 4">
            <a:extLst>
              <a:ext uri="{FF2B5EF4-FFF2-40B4-BE49-F238E27FC236}">
                <a16:creationId xmlns:a16="http://schemas.microsoft.com/office/drawing/2014/main" id="{255A5921-CC24-C744-992F-90BB2C7F7737}"/>
              </a:ext>
            </a:extLst>
          </p:cNvPr>
          <p:cNvSpPr>
            <a:spLocks noGrp="1"/>
          </p:cNvSpPr>
          <p:nvPr>
            <p:ph idx="17"/>
          </p:nvPr>
        </p:nvSpPr>
        <p:spPr>
          <a:xfrm>
            <a:off x="5955029" y="3089841"/>
            <a:ext cx="2560320" cy="1389888"/>
          </a:xfrm>
        </p:spPr>
        <p:txBody>
          <a:bodyPr/>
          <a:lstStyle>
            <a:lvl1pPr marL="0" indent="0">
              <a:lnSpc>
                <a:spcPct val="110000"/>
              </a:lnSpc>
              <a:buNone/>
              <a:defRPr/>
            </a:lvl1pPr>
          </a:lstStyle>
          <a:p>
            <a:pPr lvl="0"/>
            <a:r>
              <a:rPr lang="en-US"/>
              <a:t>Click to edit Master text styles</a:t>
            </a:r>
          </a:p>
        </p:txBody>
      </p:sp>
      <p:sp>
        <p:nvSpPr>
          <p:cNvPr id="15" name="Content Placeholder 4b">
            <a:extLst>
              <a:ext uri="{FF2B5EF4-FFF2-40B4-BE49-F238E27FC236}">
                <a16:creationId xmlns:a16="http://schemas.microsoft.com/office/drawing/2014/main" id="{1F9DC565-F7CD-4D49-BBFE-54E017FCDBC7}"/>
              </a:ext>
            </a:extLst>
          </p:cNvPr>
          <p:cNvSpPr>
            <a:spLocks noGrp="1"/>
          </p:cNvSpPr>
          <p:nvPr>
            <p:ph idx="18"/>
          </p:nvPr>
        </p:nvSpPr>
        <p:spPr>
          <a:xfrm>
            <a:off x="5955029" y="4573247"/>
            <a:ext cx="2560320" cy="1389888"/>
          </a:xfrm>
        </p:spPr>
        <p:txBody>
          <a:bodyPr/>
          <a:lstStyle>
            <a:lvl1pPr marL="0" indent="0">
              <a:lnSpc>
                <a:spcPct val="110000"/>
              </a:lnSpc>
              <a:buNone/>
              <a:defRPr/>
            </a:lvl1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901140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3"/>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4"/>
            <a:ext cx="7886700" cy="428199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60070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Two subheadings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9B824-BC4D-BC4E-8F89-78915197848F}"/>
              </a:ext>
            </a:extLst>
          </p:cNvPr>
          <p:cNvSpPr>
            <a:spLocks noGrp="1"/>
          </p:cNvSpPr>
          <p:nvPr>
            <p:ph type="title" hasCustomPrompt="1"/>
          </p:nvPr>
        </p:nvSpPr>
        <p:spPr>
          <a:xfrm>
            <a:off x="628650" y="118873"/>
            <a:ext cx="7886700" cy="752929"/>
          </a:xfrm>
        </p:spPr>
        <p:txBody>
          <a:bodyPr/>
          <a:lstStyle>
            <a:lvl1pPr>
              <a:defRPr/>
            </a:lvl1pPr>
          </a:lstStyle>
          <a:p>
            <a:r>
              <a:rPr lang="en-US"/>
              <a:t>Click to edit master title style</a:t>
            </a:r>
          </a:p>
        </p:txBody>
      </p:sp>
      <p:sp>
        <p:nvSpPr>
          <p:cNvPr id="6" name="Text Placeholder 2">
            <a:extLst>
              <a:ext uri="{FF2B5EF4-FFF2-40B4-BE49-F238E27FC236}">
                <a16:creationId xmlns:a16="http://schemas.microsoft.com/office/drawing/2014/main" id="{D126D2C3-64E2-7440-99AC-F8DC77F0E964}"/>
              </a:ext>
            </a:extLst>
          </p:cNvPr>
          <p:cNvSpPr>
            <a:spLocks noGrp="1"/>
          </p:cNvSpPr>
          <p:nvPr>
            <p:ph type="body" idx="1" hasCustomPrompt="1"/>
          </p:nvPr>
        </p:nvSpPr>
        <p:spPr>
          <a:xfrm>
            <a:off x="629842" y="1137442"/>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7" name="Content Placeholder 2">
            <a:extLst>
              <a:ext uri="{FF2B5EF4-FFF2-40B4-BE49-F238E27FC236}">
                <a16:creationId xmlns:a16="http://schemas.microsoft.com/office/drawing/2014/main" id="{33D4B0C3-AED5-1149-A608-D92E5AF5417A}"/>
              </a:ext>
            </a:extLst>
          </p:cNvPr>
          <p:cNvSpPr>
            <a:spLocks noGrp="1"/>
          </p:cNvSpPr>
          <p:nvPr>
            <p:ph idx="11"/>
          </p:nvPr>
        </p:nvSpPr>
        <p:spPr>
          <a:xfrm>
            <a:off x="628650" y="1641766"/>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02669C5-C031-0949-BCEF-538915E07FD2}"/>
              </a:ext>
            </a:extLst>
          </p:cNvPr>
          <p:cNvSpPr>
            <a:spLocks noGrp="1"/>
          </p:cNvSpPr>
          <p:nvPr>
            <p:ph type="body" idx="12" hasCustomPrompt="1"/>
          </p:nvPr>
        </p:nvSpPr>
        <p:spPr>
          <a:xfrm>
            <a:off x="629842" y="3589697"/>
            <a:ext cx="7885508" cy="421194"/>
          </a:xfrm>
        </p:spPr>
        <p:txBody>
          <a:bodyPr anchor="t"/>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Sub-heading</a:t>
            </a:r>
          </a:p>
        </p:txBody>
      </p:sp>
      <p:sp>
        <p:nvSpPr>
          <p:cNvPr id="9" name="Content Placeholder 2">
            <a:extLst>
              <a:ext uri="{FF2B5EF4-FFF2-40B4-BE49-F238E27FC236}">
                <a16:creationId xmlns:a16="http://schemas.microsoft.com/office/drawing/2014/main" id="{85809810-9DB7-E84D-9C39-5D795F1B7EEB}"/>
              </a:ext>
            </a:extLst>
          </p:cNvPr>
          <p:cNvSpPr>
            <a:spLocks noGrp="1"/>
          </p:cNvSpPr>
          <p:nvPr>
            <p:ph idx="13"/>
          </p:nvPr>
        </p:nvSpPr>
        <p:spPr>
          <a:xfrm>
            <a:off x="628650" y="4094021"/>
            <a:ext cx="7886700" cy="1735281"/>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4A79C999-42AF-3D4F-A523-E1CD40483976}"/>
              </a:ext>
            </a:extLst>
          </p:cNvPr>
          <p:cNvSpPr>
            <a:spLocks noGrp="1"/>
          </p:cNvSpPr>
          <p:nvPr>
            <p:ph type="sldNum" sz="quarter" idx="10"/>
          </p:nvPr>
        </p:nvSpPr>
        <p:spPr/>
        <p:txBody>
          <a:body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565263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oleObject" Target="../embeddings/oleObject2.bin"/><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ags" Target="../tags/tag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ags" Target="../tags/tag3.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vmlDrawing" Target="../drawings/vmlDrawing2.vml"/><Relationship Id="rId28" Type="http://schemas.openxmlformats.org/officeDocument/2006/relationships/image" Target="../media/image2.pn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 Id="rId27"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tags" Target="../tags/tag6.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tags" Target="../tags/tag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image" Target="../media/image2.png"/><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vmlDrawing" Target="../drawings/vmlDrawing3.v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theme" Target="../theme/theme3.xml"/><Relationship Id="rId28" Type="http://schemas.openxmlformats.org/officeDocument/2006/relationships/image" Target="../media/image1.emf"/><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oleObject" Target="../embeddings/oleObject3.bin"/><Relationship Id="rId30"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BD078E2-9CB4-46A0-895E-ACAA51683EE8}"/>
              </a:ext>
            </a:extLst>
          </p:cNvPr>
          <p:cNvGraphicFramePr>
            <a:graphicFrameLocks noChangeAspect="1"/>
          </p:cNvGraphicFramePr>
          <p:nvPr>
            <p:custDataLst>
              <p:tags r:id="rId20"/>
            </p:custDataLst>
            <p:extLst>
              <p:ext uri="{D42A27DB-BD31-4B8C-83A1-F6EECF244321}">
                <p14:modId xmlns:p14="http://schemas.microsoft.com/office/powerpoint/2010/main" val="348808667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1026" name="think-cell Slide" r:id="rId22" imgW="395" imgH="396" progId="TCLayout.ActiveDocument.1">
                  <p:embed/>
                </p:oleObj>
              </mc:Choice>
              <mc:Fallback>
                <p:oleObj name="think-cell Slide" r:id="rId22" imgW="395" imgH="396" progId="TCLayout.ActiveDocument.1">
                  <p:embed/>
                  <p:pic>
                    <p:nvPicPr>
                      <p:cNvPr id="5" name="Object 4" hidden="1">
                        <a:extLst>
                          <a:ext uri="{FF2B5EF4-FFF2-40B4-BE49-F238E27FC236}">
                            <a16:creationId xmlns:a16="http://schemas.microsoft.com/office/drawing/2014/main" id="{9BD078E2-9CB4-46A0-895E-ACAA51683EE8}"/>
                          </a:ext>
                        </a:extLst>
                      </p:cNvPr>
                      <p:cNvPicPr/>
                      <p:nvPr/>
                    </p:nvPicPr>
                    <p:blipFill>
                      <a:blip r:embed="rId23"/>
                      <a:stretch>
                        <a:fillRect/>
                      </a:stretch>
                    </p:blipFill>
                    <p:spPr>
                      <a:xfrm>
                        <a:off x="1191" y="1588"/>
                        <a:ext cx="1191"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D9D75F2B-26F1-4B72-B4D6-4920F47D18C5}"/>
              </a:ext>
            </a:extLst>
          </p:cNvPr>
          <p:cNvSpPr/>
          <p:nvPr>
            <p:custDataLst>
              <p:tags r:id="rId21"/>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700" b="1" i="0" baseline="0">
              <a:latin typeface="Calibri" panose="020F0502020204030204" pitchFamily="34" charset="0"/>
              <a:ea typeface="+mj-ea"/>
              <a:cs typeface="+mj-cs"/>
              <a:sym typeface="Calibri" panose="020F0502020204030204" pitchFamily="34" charset="0"/>
            </a:endParaRPr>
          </a:p>
        </p:txBody>
      </p:sp>
      <p:sp>
        <p:nvSpPr>
          <p:cNvPr id="16" name="Rectangle 15" descr="&quot;&quot;">
            <a:extLst>
              <a:ext uri="{FF2B5EF4-FFF2-40B4-BE49-F238E27FC236}">
                <a16:creationId xmlns:a16="http://schemas.microsoft.com/office/drawing/2014/main" id="{EC36D5C6-D83B-094B-B075-9D81698B0715}"/>
              </a:ext>
            </a:extLst>
          </p:cNvPr>
          <p:cNvSpPr/>
          <p:nvPr/>
        </p:nvSpPr>
        <p:spPr>
          <a:xfrm>
            <a:off x="0" y="0"/>
            <a:ext cx="9144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628650" y="119744"/>
            <a:ext cx="7886700" cy="75292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104902"/>
            <a:ext cx="7886700" cy="4818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6C94A689-3EF9-174C-B52F-294467BE1309}"/>
              </a:ext>
            </a:extLst>
          </p:cNvPr>
          <p:cNvSpPr/>
          <p:nvPr/>
        </p:nvSpPr>
        <p:spPr>
          <a:xfrm>
            <a:off x="0" y="6140682"/>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pic>
        <p:nvPicPr>
          <p:cNvPr id="9" name="Picture 2" descr="Choose VA logo">
            <a:extLst>
              <a:ext uri="{FF2B5EF4-FFF2-40B4-BE49-F238E27FC236}">
                <a16:creationId xmlns:a16="http://schemas.microsoft.com/office/drawing/2014/main" id="{BE232BEF-50CF-4043-A9EB-59852B059A73}"/>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8A79312-C06A-0043-A320-E283FF84D6E1}"/>
              </a:ext>
            </a:extLst>
          </p:cNvPr>
          <p:cNvSpPr txBox="1"/>
          <p:nvPr/>
        </p:nvSpPr>
        <p:spPr>
          <a:xfrm>
            <a:off x="2971800" y="6336268"/>
            <a:ext cx="2971800" cy="300082"/>
          </a:xfrm>
          <a:prstGeom prst="rect">
            <a:avLst/>
          </a:prstGeom>
          <a:noFill/>
        </p:spPr>
        <p:txBody>
          <a:bodyPr wrap="square" rtlCol="0">
            <a:spAutoFit/>
          </a:bodyPr>
          <a:lstStyle/>
          <a:p>
            <a:pPr algn="ctr"/>
            <a:r>
              <a:rPr lang="en-US" sz="1350" b="1">
                <a:solidFill>
                  <a:srgbClr val="C00000"/>
                </a:solidFill>
              </a:rPr>
              <a:t>FOR VA INTERNAL USE ONLY</a:t>
            </a:r>
          </a:p>
        </p:txBody>
      </p:sp>
      <p:pic>
        <p:nvPicPr>
          <p:cNvPr id="10" name="Picture 9" descr="Seal and logo for the U.S. Department of Veterans Affairs">
            <a:extLst>
              <a:ext uri="{FF2B5EF4-FFF2-40B4-BE49-F238E27FC236}">
                <a16:creationId xmlns:a16="http://schemas.microsoft.com/office/drawing/2014/main" id="{288DFAAA-A665-834A-A7CC-853CCA1C41BA}"/>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199910" y="6184206"/>
            <a:ext cx="2563091" cy="641708"/>
          </a:xfrm>
          <a:prstGeom prst="rect">
            <a:avLst/>
          </a:prstGeom>
        </p:spPr>
      </p:pic>
      <p:sp>
        <p:nvSpPr>
          <p:cNvPr id="6" name="Slide Number Placeholder 5"/>
          <p:cNvSpPr>
            <a:spLocks noGrp="1"/>
          </p:cNvSpPr>
          <p:nvPr>
            <p:ph type="sldNum" sz="quarter" idx="4"/>
          </p:nvPr>
        </p:nvSpPr>
        <p:spPr>
          <a:xfrm>
            <a:off x="8686800" y="6400802"/>
            <a:ext cx="384048" cy="365125"/>
          </a:xfrm>
          <a:prstGeom prst="rect">
            <a:avLst/>
          </a:prstGeom>
        </p:spPr>
        <p:txBody>
          <a:bodyPr vert="horz" lIns="91440" tIns="45720" rIns="91440" bIns="45720" rtlCol="0" anchor="ctr"/>
          <a:lstStyle>
            <a:lvl1pPr algn="r">
              <a:defRPr sz="900">
                <a:solidFill>
                  <a:schemeClr val="bg1"/>
                </a:solidFill>
              </a:defRPr>
            </a:lvl1pPr>
          </a:lstStyle>
          <a:p>
            <a:fld id="{45A3AC89-0457-4841-99F6-73F5CDFC5D94}" type="slidenum">
              <a:rPr lang="en-US" altLang="en-US" smtClean="0"/>
              <a:pPr/>
              <a:t>‹#›</a:t>
            </a:fld>
            <a:endParaRPr lang="en-US" altLang="en-US"/>
          </a:p>
        </p:txBody>
      </p:sp>
    </p:spTree>
    <p:extLst>
      <p:ext uri="{BB962C8B-B14F-4D97-AF65-F5344CB8AC3E}">
        <p14:creationId xmlns:p14="http://schemas.microsoft.com/office/powerpoint/2010/main" val="224264851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ctr" defTabSz="685800" rtl="0" eaLnBrk="1" latinLnBrk="0" hangingPunct="1">
        <a:lnSpc>
          <a:spcPct val="90000"/>
        </a:lnSpc>
        <a:spcBef>
          <a:spcPct val="0"/>
        </a:spcBef>
        <a:buNone/>
        <a:defRPr sz="27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4"/>
            </p:custDataLst>
            <p:extLst>
              <p:ext uri="{D42A27DB-BD31-4B8C-83A1-F6EECF244321}">
                <p14:modId xmlns:p14="http://schemas.microsoft.com/office/powerpoint/2010/main" val="184055144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2050" name="think-cell Slide" r:id="rId26" imgW="395" imgH="396" progId="TCLayout.ActiveDocument.1">
                  <p:embed/>
                </p:oleObj>
              </mc:Choice>
              <mc:Fallback>
                <p:oleObj name="think-cell Slide" r:id="rId26"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7"/>
                      <a:stretch>
                        <a:fillRect/>
                      </a:stretch>
                    </p:blipFill>
                    <p:spPr>
                      <a:xfrm>
                        <a:off x="1191" y="1588"/>
                        <a:ext cx="1191"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5"/>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70A9334-4E67-F94F-A05E-0CE8B74A054E}" type="slidenum">
              <a:rPr lang="en-US" smtClean="0"/>
              <a:pPr/>
              <a:t>‹#›</a:t>
            </a:fld>
            <a:endParaRPr 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9144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451C4A79-7B67-4263-9C21-0F0F093D2ECB}"/>
              </a:ext>
            </a:extLst>
          </p:cNvPr>
          <p:cNvSpPr/>
          <p:nvPr/>
        </p:nvSpPr>
        <p:spPr>
          <a:xfrm>
            <a:off x="0" y="6140682"/>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8" cstate="print">
            <a:extLst>
              <a:ext uri="{28A0092B-C50C-407E-A947-70E740481C1C}">
                <a14:useLocalDpi xmlns:a14="http://schemas.microsoft.com/office/drawing/2010/main"/>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84395BD-C224-442F-9DAE-9C7854F52FC3}"/>
              </a:ext>
            </a:extLst>
          </p:cNvPr>
          <p:cNvSpPr txBox="1"/>
          <p:nvPr/>
        </p:nvSpPr>
        <p:spPr>
          <a:xfrm>
            <a:off x="2971800" y="6336268"/>
            <a:ext cx="2971800" cy="300082"/>
          </a:xfrm>
          <a:prstGeom prst="rect">
            <a:avLst/>
          </a:prstGeom>
          <a:noFill/>
        </p:spPr>
        <p:txBody>
          <a:bodyPr wrap="square" rtlCol="0">
            <a:spAutoFit/>
          </a:bodyPr>
          <a:lstStyle/>
          <a:p>
            <a:pPr algn="ctr"/>
            <a:r>
              <a:rPr lang="en-US" sz="1350" b="1">
                <a:solidFill>
                  <a:srgbClr val="C00000"/>
                </a:solidFill>
              </a:rPr>
              <a:t>FOR VA INTERNAL USE ONLY</a:t>
            </a:r>
          </a:p>
        </p:txBody>
      </p:sp>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6199910" y="6184206"/>
            <a:ext cx="2563091" cy="641708"/>
          </a:xfrm>
          <a:prstGeom prst="rect">
            <a:avLst/>
          </a:prstGeom>
        </p:spPr>
      </p:pic>
    </p:spTree>
    <p:extLst>
      <p:ext uri="{BB962C8B-B14F-4D97-AF65-F5344CB8AC3E}">
        <p14:creationId xmlns:p14="http://schemas.microsoft.com/office/powerpoint/2010/main" val="17779240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CCC815A-F2C9-434C-A69F-6B52C370B91D}"/>
              </a:ext>
            </a:extLst>
          </p:cNvPr>
          <p:cNvGraphicFramePr>
            <a:graphicFrameLocks noChangeAspect="1"/>
          </p:cNvGraphicFramePr>
          <p:nvPr>
            <p:custDataLst>
              <p:tags r:id="rId25"/>
            </p:custDataLst>
            <p:extLst>
              <p:ext uri="{D42A27DB-BD31-4B8C-83A1-F6EECF244321}">
                <p14:modId xmlns:p14="http://schemas.microsoft.com/office/powerpoint/2010/main" val="4170196020"/>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spid="_x0000_s3074" name="think-cell Slide" r:id="rId27" imgW="395" imgH="396" progId="TCLayout.ActiveDocument.1">
                  <p:embed/>
                </p:oleObj>
              </mc:Choice>
              <mc:Fallback>
                <p:oleObj name="think-cell Slide" r:id="rId27" imgW="395" imgH="396" progId="TCLayout.ActiveDocument.1">
                  <p:embed/>
                  <p:pic>
                    <p:nvPicPr>
                      <p:cNvPr id="13" name="Object 12" hidden="1">
                        <a:extLst>
                          <a:ext uri="{FF2B5EF4-FFF2-40B4-BE49-F238E27FC236}">
                            <a16:creationId xmlns:a16="http://schemas.microsoft.com/office/drawing/2014/main" id="{BCCC815A-F2C9-434C-A69F-6B52C370B91D}"/>
                          </a:ext>
                        </a:extLst>
                      </p:cNvPr>
                      <p:cNvPicPr/>
                      <p:nvPr/>
                    </p:nvPicPr>
                    <p:blipFill>
                      <a:blip r:embed="rId28"/>
                      <a:stretch>
                        <a:fillRect/>
                      </a:stretch>
                    </p:blipFill>
                    <p:spPr>
                      <a:xfrm>
                        <a:off x="1191" y="1588"/>
                        <a:ext cx="1191" cy="1588"/>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7E99BCBC-83A5-40D0-8DE3-4DB102CDECA1}"/>
              </a:ext>
            </a:extLst>
          </p:cNvPr>
          <p:cNvSpPr/>
          <p:nvPr>
            <p:custDataLst>
              <p:tags r:id="rId26"/>
            </p:custDataLst>
          </p:nvPr>
        </p:nvSpPr>
        <p:spPr>
          <a:xfrm>
            <a:off x="0" y="0"/>
            <a:ext cx="119063"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300" b="0" i="0" baseline="0">
              <a:latin typeface="Calibri Light" panose="020F0302020204030204" pitchFamily="34" charset="0"/>
              <a:ea typeface="+mj-ea"/>
              <a:cs typeface="+mj-cs"/>
              <a:sym typeface="Calibri Light" panose="020F0302020204030204" pitchFamily="34" charset="0"/>
            </a:endParaRPr>
          </a:p>
        </p:txBody>
      </p:sp>
      <p:sp>
        <p:nvSpPr>
          <p:cNvPr id="3" name="Text Placeholder 2"/>
          <p:cNvSpPr>
            <a:spLocks noGrp="1"/>
          </p:cNvSpPr>
          <p:nvPr>
            <p:ph type="body" idx="1"/>
          </p:nvPr>
        </p:nvSpPr>
        <p:spPr>
          <a:xfrm>
            <a:off x="278606" y="1361621"/>
            <a:ext cx="78867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10/7/2022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A3AC89-0457-4841-99F6-73F5CDFC5D94}" type="slidenum">
              <a:rPr lang="en-US" altLang="en-US" smtClean="0"/>
              <a:pPr/>
              <a:t>‹#›</a:t>
            </a:fld>
            <a:endParaRPr lang="en-US" altLang="en-US"/>
          </a:p>
        </p:txBody>
      </p:sp>
      <p:sp>
        <p:nvSpPr>
          <p:cNvPr id="7" name="Rectangle 6" descr="&quot;&quot;">
            <a:extLst>
              <a:ext uri="{FF2B5EF4-FFF2-40B4-BE49-F238E27FC236}">
                <a16:creationId xmlns:a16="http://schemas.microsoft.com/office/drawing/2014/main" id="{9A344643-0805-4A78-8519-399E280674A5}"/>
              </a:ext>
            </a:extLst>
          </p:cNvPr>
          <p:cNvSpPr/>
          <p:nvPr/>
        </p:nvSpPr>
        <p:spPr>
          <a:xfrm>
            <a:off x="0" y="0"/>
            <a:ext cx="9144000" cy="872671"/>
          </a:xfrm>
          <a:prstGeom prst="rect">
            <a:avLst/>
          </a:prstGeom>
          <a:solidFill>
            <a:srgbClr val="002F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451C4A79-7B67-4263-9C21-0F0F093D2ECB}"/>
              </a:ext>
            </a:extLst>
          </p:cNvPr>
          <p:cNvSpPr/>
          <p:nvPr/>
        </p:nvSpPr>
        <p:spPr>
          <a:xfrm>
            <a:off x="0" y="6140682"/>
            <a:ext cx="9144000" cy="731839"/>
          </a:xfrm>
          <a:prstGeom prst="rect">
            <a:avLst/>
          </a:prstGeom>
          <a:solidFill>
            <a:srgbClr val="002F56"/>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a:solidFill>
                <a:prstClr val="white"/>
              </a:solidFill>
            </a:endParaRPr>
          </a:p>
        </p:txBody>
      </p:sp>
      <p:pic>
        <p:nvPicPr>
          <p:cNvPr id="9" name="Picture 2" descr="Choose VA logo">
            <a:extLst>
              <a:ext uri="{FF2B5EF4-FFF2-40B4-BE49-F238E27FC236}">
                <a16:creationId xmlns:a16="http://schemas.microsoft.com/office/drawing/2014/main" id="{ED68DA6A-5DF1-4139-9A45-26BF50A0D2A3}"/>
              </a:ext>
            </a:extLst>
          </p:cNvPr>
          <p:cNvPicPr>
            <a:picLocks noChangeAspect="1" noChangeArrowheads="1"/>
          </p:cNvPicPr>
          <p:nvPr/>
        </p:nvPicPr>
        <p:blipFill>
          <a:blip r:embed="rId29" cstate="print">
            <a:extLst>
              <a:ext uri="{28A0092B-C50C-407E-A947-70E740481C1C}">
                <a14:useLocalDpi xmlns:a14="http://schemas.microsoft.com/office/drawing/2010/main"/>
              </a:ext>
            </a:extLst>
          </a:blip>
          <a:srcRect/>
          <a:stretch>
            <a:fillRect/>
          </a:stretch>
        </p:blipFill>
        <p:spPr bwMode="auto">
          <a:xfrm>
            <a:off x="152401" y="6191250"/>
            <a:ext cx="1776413"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eal and logo for the U.S. Department of Veterans Affairs">
            <a:extLst>
              <a:ext uri="{FF2B5EF4-FFF2-40B4-BE49-F238E27FC236}">
                <a16:creationId xmlns:a16="http://schemas.microsoft.com/office/drawing/2014/main" id="{89C54729-2C98-4A73-B5EB-4446016F3463}"/>
              </a:ext>
            </a:extLst>
          </p:cNvPr>
          <p:cNvPicPr>
            <a:picLocks noChangeAspect="1"/>
          </p:cNvPicPr>
          <p:nvPr/>
        </p:nvPicPr>
        <p:blipFill>
          <a:blip r:embed="rId30" cstate="print">
            <a:extLst>
              <a:ext uri="{28A0092B-C50C-407E-A947-70E740481C1C}">
                <a14:useLocalDpi xmlns:a14="http://schemas.microsoft.com/office/drawing/2010/main"/>
              </a:ext>
            </a:extLst>
          </a:blip>
          <a:stretch>
            <a:fillRect/>
          </a:stretch>
        </p:blipFill>
        <p:spPr>
          <a:xfrm>
            <a:off x="6557963" y="6184206"/>
            <a:ext cx="2205038" cy="641708"/>
          </a:xfrm>
          <a:prstGeom prst="rect">
            <a:avLst/>
          </a:prstGeom>
        </p:spPr>
      </p:pic>
      <p:sp>
        <p:nvSpPr>
          <p:cNvPr id="2" name="Title Placeholder 1"/>
          <p:cNvSpPr>
            <a:spLocks noGrp="1"/>
          </p:cNvSpPr>
          <p:nvPr>
            <p:ph type="title"/>
          </p:nvPr>
        </p:nvSpPr>
        <p:spPr>
          <a:xfrm>
            <a:off x="292894" y="97246"/>
            <a:ext cx="7886700" cy="68022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9165896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Lst>
  <p:txStyles>
    <p:titleStyle>
      <a:lvl1pPr algn="l" defTabSz="685800" rtl="0" eaLnBrk="1" latinLnBrk="0" hangingPunct="1">
        <a:lnSpc>
          <a:spcPct val="90000"/>
        </a:lnSpc>
        <a:spcBef>
          <a:spcPct val="0"/>
        </a:spcBef>
        <a:buNone/>
        <a:defRPr sz="27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va.gov/programs/orppe/education/webinars/archives.cfm" TargetMode="External"/><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hyperlink" Target="https://www.va.gov/finance/policy/pubs/volumeXIII.asp" TargetMode="Externa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0A97B40-0E24-405D-9340-F4C2098E3709}"/>
              </a:ext>
            </a:extLst>
          </p:cNvPr>
          <p:cNvSpPr>
            <a:spLocks noGrp="1"/>
          </p:cNvSpPr>
          <p:nvPr>
            <p:ph type="subTitle" idx="1"/>
          </p:nvPr>
        </p:nvSpPr>
        <p:spPr>
          <a:xfrm>
            <a:off x="402802" y="3115986"/>
            <a:ext cx="4931198" cy="1854940"/>
          </a:xfrm>
        </p:spPr>
        <p:txBody>
          <a:bodyPr vert="horz" lIns="68580" tIns="34290" rIns="68580" bIns="34290" rtlCol="0" anchor="t">
            <a:normAutofit/>
          </a:bodyPr>
          <a:lstStyle/>
          <a:p>
            <a:r>
              <a:rPr lang="en-US" sz="2700" dirty="0"/>
              <a:t>October 5, 2022</a:t>
            </a:r>
          </a:p>
          <a:p>
            <a:r>
              <a:rPr lang="en-US" dirty="0"/>
              <a:t>Tony Laracuente, Director of Field Operations, ORD</a:t>
            </a:r>
          </a:p>
          <a:p>
            <a:endParaRPr lang="en-US" dirty="0"/>
          </a:p>
          <a:p>
            <a:endParaRPr lang="en-US" dirty="0"/>
          </a:p>
        </p:txBody>
      </p:sp>
      <p:pic>
        <p:nvPicPr>
          <p:cNvPr id="5" name="Picture 10" descr="VASeal transp">
            <a:extLst>
              <a:ext uri="{FF2B5EF4-FFF2-40B4-BE49-F238E27FC236}">
                <a16:creationId xmlns:a16="http://schemas.microsoft.com/office/drawing/2014/main" id="{DFCFC220-AB91-4D5C-983B-017756DBAAAB}"/>
              </a:ext>
            </a:extLst>
          </p:cNvPr>
          <p:cNvPicPr>
            <a:picLocks noChangeAspect="1" noChangeArrowheads="1"/>
          </p:cNvPicPr>
          <p:nvPr/>
        </p:nvPicPr>
        <p:blipFill rotWithShape="1">
          <a:blip r:embed="rId2" cstate="print"/>
          <a:srcRect l="2879" r="1" b="1"/>
          <a:stretch/>
        </p:blipFill>
        <p:spPr bwMode="auto">
          <a:xfrm>
            <a:off x="6427250" y="3027607"/>
            <a:ext cx="1899513" cy="1943319"/>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noFill/>
        </p:spPr>
      </p:pic>
      <p:sp>
        <p:nvSpPr>
          <p:cNvPr id="3" name="TextBox 2">
            <a:extLst>
              <a:ext uri="{FF2B5EF4-FFF2-40B4-BE49-F238E27FC236}">
                <a16:creationId xmlns:a16="http://schemas.microsoft.com/office/drawing/2014/main" id="{55C8F484-6B8B-49B7-BAA2-C5FBA584D1C0}"/>
              </a:ext>
            </a:extLst>
          </p:cNvPr>
          <p:cNvSpPr txBox="1"/>
          <p:nvPr/>
        </p:nvSpPr>
        <p:spPr>
          <a:xfrm>
            <a:off x="149319" y="1594109"/>
            <a:ext cx="8845362" cy="1200329"/>
          </a:xfrm>
          <a:prstGeom prst="rect">
            <a:avLst/>
          </a:prstGeom>
          <a:noFill/>
        </p:spPr>
        <p:txBody>
          <a:bodyPr wrap="square" rtlCol="0">
            <a:spAutoFit/>
          </a:bodyPr>
          <a:lstStyle/>
          <a:p>
            <a:pPr algn="ctr"/>
            <a:r>
              <a:rPr lang="en-US" altLang="en-US" sz="3600" dirty="0"/>
              <a:t>CC 101: </a:t>
            </a:r>
          </a:p>
          <a:p>
            <a:pPr algn="ctr"/>
            <a:r>
              <a:rPr lang="en-US" altLang="en-US" sz="3600" dirty="0"/>
              <a:t>A Journey into the Past, Present, and Future </a:t>
            </a:r>
          </a:p>
        </p:txBody>
      </p:sp>
      <p:sp>
        <p:nvSpPr>
          <p:cNvPr id="2" name="Slide Number Placeholder 1">
            <a:extLst>
              <a:ext uri="{FF2B5EF4-FFF2-40B4-BE49-F238E27FC236}">
                <a16:creationId xmlns:a16="http://schemas.microsoft.com/office/drawing/2014/main" id="{34434A85-9CC5-4E29-9666-74DA3E13829B}"/>
              </a:ext>
            </a:extLst>
          </p:cNvPr>
          <p:cNvSpPr>
            <a:spLocks noGrp="1"/>
          </p:cNvSpPr>
          <p:nvPr>
            <p:ph type="sldNum" sz="quarter" idx="12"/>
          </p:nvPr>
        </p:nvSpPr>
        <p:spPr/>
        <p:txBody>
          <a:bodyPr/>
          <a:lstStyle/>
          <a:p>
            <a:fld id="{670A9334-4E67-F94F-A05E-0CE8B74A054E}" type="slidenum">
              <a:rPr lang="en-US" smtClean="0"/>
              <a:pPr/>
              <a:t>1</a:t>
            </a:fld>
            <a:endParaRPr lang="en-US" dirty="0"/>
          </a:p>
        </p:txBody>
      </p:sp>
    </p:spTree>
    <p:extLst>
      <p:ext uri="{BB962C8B-B14F-4D97-AF65-F5344CB8AC3E}">
        <p14:creationId xmlns:p14="http://schemas.microsoft.com/office/powerpoint/2010/main" val="224000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7FB0681C-0941-40F9-A8CB-7813210D4E0D}"/>
              </a:ext>
            </a:extLst>
          </p:cNvPr>
          <p:cNvSpPr>
            <a:spLocks noGrp="1" noChangeArrowheads="1"/>
          </p:cNvSpPr>
          <p:nvPr>
            <p:ph type="title"/>
          </p:nvPr>
        </p:nvSpPr>
        <p:spPr/>
        <p:txBody>
          <a:bodyPr/>
          <a:lstStyle/>
          <a:p>
            <a:r>
              <a:rPr lang="en-US" altLang="en-US" dirty="0"/>
              <a:t>Part 2: What is this CC 101 Calculation anyway? </a:t>
            </a:r>
          </a:p>
        </p:txBody>
      </p:sp>
      <p:sp>
        <p:nvSpPr>
          <p:cNvPr id="12291" name="Rectangle 3">
            <a:extLst>
              <a:ext uri="{FF2B5EF4-FFF2-40B4-BE49-F238E27FC236}">
                <a16:creationId xmlns:a16="http://schemas.microsoft.com/office/drawing/2014/main" id="{5AB28FA6-7820-4540-B1AF-4CFEB8DF4C2B}"/>
              </a:ext>
            </a:extLst>
          </p:cNvPr>
          <p:cNvSpPr>
            <a:spLocks noGrp="1" noChangeArrowheads="1"/>
          </p:cNvSpPr>
          <p:nvPr>
            <p:ph idx="1"/>
          </p:nvPr>
        </p:nvSpPr>
        <p:spPr/>
        <p:txBody>
          <a:bodyPr/>
          <a:lstStyle/>
          <a:p>
            <a:r>
              <a:rPr lang="en-US" altLang="en-US" dirty="0"/>
              <a:t>CC 101 Calculated at the beginning of the year</a:t>
            </a:r>
          </a:p>
          <a:p>
            <a:r>
              <a:rPr lang="en-US" altLang="en-US" dirty="0"/>
              <a:t>Painful Formula devised by a former AO and Director of Research Operations back a long time ago</a:t>
            </a:r>
          </a:p>
          <a:p>
            <a:r>
              <a:rPr lang="en-US" altLang="en-US" dirty="0"/>
              <a:t>Confusing?</a:t>
            </a:r>
          </a:p>
          <a:p>
            <a:r>
              <a:rPr lang="en-US" altLang="en-US" dirty="0"/>
              <a:t>Fair?</a:t>
            </a:r>
          </a:p>
          <a:p>
            <a:r>
              <a:rPr lang="en-US" altLang="en-US" dirty="0"/>
              <a:t>Functional?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9496-F923-4D38-8E5B-122BF68BEB55}"/>
              </a:ext>
            </a:extLst>
          </p:cNvPr>
          <p:cNvSpPr>
            <a:spLocks noGrp="1"/>
          </p:cNvSpPr>
          <p:nvPr>
            <p:ph type="title"/>
          </p:nvPr>
        </p:nvSpPr>
        <p:spPr/>
        <p:txBody>
          <a:bodyPr/>
          <a:lstStyle/>
          <a:p>
            <a:r>
              <a:rPr lang="en-US" dirty="0"/>
              <a:t>Part 2: How was the CC 101 Calculated? </a:t>
            </a:r>
          </a:p>
        </p:txBody>
      </p:sp>
      <p:pic>
        <p:nvPicPr>
          <p:cNvPr id="13" name="Picture 12" descr="Formulas on a background">
            <a:extLst>
              <a:ext uri="{FF2B5EF4-FFF2-40B4-BE49-F238E27FC236}">
                <a16:creationId xmlns:a16="http://schemas.microsoft.com/office/drawing/2014/main" id="{2A6EEAE0-4FAC-48CC-BB0D-CED4E86D5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524000"/>
            <a:ext cx="4343400" cy="3257550"/>
          </a:xfrm>
          <a:prstGeom prst="rect">
            <a:avLst/>
          </a:prstGeom>
        </p:spPr>
      </p:pic>
    </p:spTree>
    <p:extLst>
      <p:ext uri="{BB962C8B-B14F-4D97-AF65-F5344CB8AC3E}">
        <p14:creationId xmlns:p14="http://schemas.microsoft.com/office/powerpoint/2010/main" val="944743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DC44F63-5D59-4296-8977-558A8564C714}"/>
              </a:ext>
            </a:extLst>
          </p:cNvPr>
          <p:cNvSpPr>
            <a:spLocks noGrp="1" noChangeArrowheads="1"/>
          </p:cNvSpPr>
          <p:nvPr>
            <p:ph type="title"/>
          </p:nvPr>
        </p:nvSpPr>
        <p:spPr>
          <a:xfrm>
            <a:off x="252774" y="152400"/>
            <a:ext cx="7886700" cy="618385"/>
          </a:xfrm>
        </p:spPr>
        <p:txBody>
          <a:bodyPr/>
          <a:lstStyle/>
          <a:p>
            <a:r>
              <a:rPr lang="en-US" altLang="en-US" dirty="0"/>
              <a:t>Section 2: Premise</a:t>
            </a:r>
          </a:p>
        </p:txBody>
      </p:sp>
      <p:sp>
        <p:nvSpPr>
          <p:cNvPr id="13315" name="Rectangle 3">
            <a:extLst>
              <a:ext uri="{FF2B5EF4-FFF2-40B4-BE49-F238E27FC236}">
                <a16:creationId xmlns:a16="http://schemas.microsoft.com/office/drawing/2014/main" id="{DA8E9A81-046A-4EB9-87EF-F0D98E9DB190}"/>
              </a:ext>
            </a:extLst>
          </p:cNvPr>
          <p:cNvSpPr>
            <a:spLocks noGrp="1" noChangeArrowheads="1"/>
          </p:cNvSpPr>
          <p:nvPr>
            <p:ph idx="1"/>
          </p:nvPr>
        </p:nvSpPr>
        <p:spPr/>
        <p:txBody>
          <a:bodyPr/>
          <a:lstStyle/>
          <a:p>
            <a:r>
              <a:rPr lang="en-US" altLang="en-US" dirty="0"/>
              <a:t>To support the research office by providing a portion of “indirect support” based on size and complexity of program.  </a:t>
            </a:r>
          </a:p>
          <a:p>
            <a:r>
              <a:rPr lang="en-US" altLang="en-US" dirty="0"/>
              <a:t>As defined by VA: CC 810100 -  Administration and Common Research.  Includes personal services of the support staff for the Associate Chief of Staff (ACOS) for Research, and all other costs associated with that activity in support of multiple research programs, projects, and laboratories. (Fund 0161)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524F706-3F13-4183-BEBB-D87B3B471E8E}"/>
              </a:ext>
            </a:extLst>
          </p:cNvPr>
          <p:cNvSpPr>
            <a:spLocks noGrp="1" noChangeArrowheads="1"/>
          </p:cNvSpPr>
          <p:nvPr>
            <p:ph type="title"/>
          </p:nvPr>
        </p:nvSpPr>
        <p:spPr/>
        <p:txBody>
          <a:bodyPr/>
          <a:lstStyle/>
          <a:p>
            <a:r>
              <a:rPr lang="en-US" altLang="en-US" dirty="0"/>
              <a:t>Section 2: Perceptions and Reality</a:t>
            </a:r>
          </a:p>
        </p:txBody>
      </p:sp>
      <p:sp>
        <p:nvSpPr>
          <p:cNvPr id="14339" name="Rectangle 3">
            <a:extLst>
              <a:ext uri="{FF2B5EF4-FFF2-40B4-BE49-F238E27FC236}">
                <a16:creationId xmlns:a16="http://schemas.microsoft.com/office/drawing/2014/main" id="{F21F4A55-8211-49C3-98E5-133D8571FEED}"/>
              </a:ext>
            </a:extLst>
          </p:cNvPr>
          <p:cNvSpPr>
            <a:spLocks noGrp="1" noChangeArrowheads="1"/>
          </p:cNvSpPr>
          <p:nvPr>
            <p:ph idx="1"/>
          </p:nvPr>
        </p:nvSpPr>
        <p:spPr/>
        <p:txBody>
          <a:bodyPr/>
          <a:lstStyle/>
          <a:p>
            <a:r>
              <a:rPr lang="en-US" altLang="en-US"/>
              <a:t>How can we run the program with this?</a:t>
            </a:r>
          </a:p>
          <a:p>
            <a:r>
              <a:rPr lang="en-US" altLang="en-US"/>
              <a:t>Is this really enough?</a:t>
            </a:r>
          </a:p>
          <a:p>
            <a:r>
              <a:rPr lang="en-US" altLang="en-US"/>
              <a:t>Do we pay investigators from this?</a:t>
            </a:r>
          </a:p>
          <a:p>
            <a:r>
              <a:rPr lang="en-US" altLang="en-US"/>
              <a:t>Service Contracts?</a:t>
            </a:r>
          </a:p>
          <a:p>
            <a:r>
              <a:rPr lang="en-US" altLang="en-US"/>
              <a:t>Compliance, the money grubber</a:t>
            </a:r>
          </a:p>
          <a:p>
            <a:r>
              <a:rPr lang="en-US" altLang="en-US"/>
              <a:t>How much is enough?</a:t>
            </a:r>
          </a:p>
          <a:p>
            <a:r>
              <a:rPr lang="en-US" altLang="en-US"/>
              <a:t>More than likely change in the future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DD7CD99-BE81-47DC-840C-2962C3CF849F}"/>
              </a:ext>
            </a:extLst>
          </p:cNvPr>
          <p:cNvSpPr>
            <a:spLocks noGrp="1" noChangeArrowheads="1"/>
          </p:cNvSpPr>
          <p:nvPr>
            <p:ph type="title"/>
          </p:nvPr>
        </p:nvSpPr>
        <p:spPr/>
        <p:txBody>
          <a:bodyPr/>
          <a:lstStyle/>
          <a:p>
            <a:r>
              <a:rPr lang="en-US" altLang="en-US" dirty="0"/>
              <a:t>Section 2: Calculating CC101</a:t>
            </a:r>
          </a:p>
        </p:txBody>
      </p:sp>
      <p:sp>
        <p:nvSpPr>
          <p:cNvPr id="15363" name="Rectangle 3">
            <a:extLst>
              <a:ext uri="{FF2B5EF4-FFF2-40B4-BE49-F238E27FC236}">
                <a16:creationId xmlns:a16="http://schemas.microsoft.com/office/drawing/2014/main" id="{0955D201-CFB9-4147-910E-FD3F8D30C028}"/>
              </a:ext>
            </a:extLst>
          </p:cNvPr>
          <p:cNvSpPr>
            <a:spLocks noGrp="1" noChangeArrowheads="1"/>
          </p:cNvSpPr>
          <p:nvPr>
            <p:ph idx="1"/>
          </p:nvPr>
        </p:nvSpPr>
        <p:spPr/>
        <p:txBody>
          <a:bodyPr/>
          <a:lstStyle/>
          <a:p>
            <a:pPr>
              <a:lnSpc>
                <a:spcPct val="90000"/>
              </a:lnSpc>
            </a:pPr>
            <a:r>
              <a:rPr lang="en-US" altLang="en-US" dirty="0"/>
              <a:t>Initial Target Allowance (ITA)</a:t>
            </a:r>
          </a:p>
          <a:p>
            <a:pPr>
              <a:lnSpc>
                <a:spcPct val="90000"/>
              </a:lnSpc>
            </a:pPr>
            <a:r>
              <a:rPr lang="en-US" altLang="en-US" dirty="0"/>
              <a:t>Funky formula developed in the 80s and slightly modified.  Many people have opined</a:t>
            </a:r>
          </a:p>
          <a:p>
            <a:pPr>
              <a:lnSpc>
                <a:spcPct val="90000"/>
              </a:lnSpc>
            </a:pPr>
            <a:r>
              <a:rPr lang="en-US" altLang="en-US" dirty="0"/>
              <a:t>Based on success of garnering research funding from all programs.  Broken down by program.</a:t>
            </a:r>
          </a:p>
          <a:p>
            <a:pPr>
              <a:lnSpc>
                <a:spcPct val="90000"/>
              </a:lnSpc>
            </a:pPr>
            <a:r>
              <a:rPr lang="en-US" altLang="en-US" dirty="0"/>
              <a:t>So how is it calculated – 1996 vs 2003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a:extLst>
              <a:ext uri="{FF2B5EF4-FFF2-40B4-BE49-F238E27FC236}">
                <a16:creationId xmlns:a16="http://schemas.microsoft.com/office/drawing/2014/main" id="{3C661DF6-5EBE-4A75-8A50-EB19B6390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92909"/>
            <a:ext cx="5410201" cy="50797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D7C72E-84B4-4A28-ADFF-7742959E9586}"/>
              </a:ext>
            </a:extLst>
          </p:cNvPr>
          <p:cNvSpPr txBox="1"/>
          <p:nvPr/>
        </p:nvSpPr>
        <p:spPr>
          <a:xfrm>
            <a:off x="228600" y="155127"/>
            <a:ext cx="7772400" cy="646331"/>
          </a:xfrm>
          <a:prstGeom prst="rect">
            <a:avLst/>
          </a:prstGeom>
          <a:noFill/>
        </p:spPr>
        <p:txBody>
          <a:bodyPr wrap="square">
            <a:spAutoFit/>
          </a:bodyPr>
          <a:lstStyle/>
          <a:p>
            <a:pPr algn="ctr"/>
            <a:r>
              <a:rPr lang="en-US" altLang="en-US" sz="3600" b="1" dirty="0">
                <a:solidFill>
                  <a:schemeClr val="bg1"/>
                </a:solidFill>
              </a:rPr>
              <a:t>Section 2: Calculating CC101 -1996</a:t>
            </a:r>
            <a:endParaRPr lang="en-US" sz="3600" b="1" dirty="0">
              <a:solidFill>
                <a:schemeClr val="bg1"/>
              </a:solidFill>
            </a:endParaRPr>
          </a:p>
        </p:txBody>
      </p:sp>
      <p:pic>
        <p:nvPicPr>
          <p:cNvPr id="3" name="Picture 2">
            <a:extLst>
              <a:ext uri="{FF2B5EF4-FFF2-40B4-BE49-F238E27FC236}">
                <a16:creationId xmlns:a16="http://schemas.microsoft.com/office/drawing/2014/main" id="{7606203B-7991-4FCF-857D-9258FFA8D047}"/>
              </a:ext>
            </a:extLst>
          </p:cNvPr>
          <p:cNvPicPr>
            <a:picLocks noChangeAspect="1"/>
          </p:cNvPicPr>
          <p:nvPr/>
        </p:nvPicPr>
        <p:blipFill>
          <a:blip r:embed="rId3"/>
          <a:stretch>
            <a:fillRect/>
          </a:stretch>
        </p:blipFill>
        <p:spPr>
          <a:xfrm>
            <a:off x="16164" y="992909"/>
            <a:ext cx="1729695" cy="3590925"/>
          </a:xfrm>
          <a:prstGeom prst="rect">
            <a:avLst/>
          </a:prstGeom>
        </p:spPr>
      </p:pic>
      <p:sp>
        <p:nvSpPr>
          <p:cNvPr id="5" name="Speech Bubble: Oval 4">
            <a:extLst>
              <a:ext uri="{FF2B5EF4-FFF2-40B4-BE49-F238E27FC236}">
                <a16:creationId xmlns:a16="http://schemas.microsoft.com/office/drawing/2014/main" id="{557651FC-43CF-42E1-83F8-BDED15A3E038}"/>
              </a:ext>
            </a:extLst>
          </p:cNvPr>
          <p:cNvSpPr/>
          <p:nvPr/>
        </p:nvSpPr>
        <p:spPr>
          <a:xfrm>
            <a:off x="1790526" y="1295400"/>
            <a:ext cx="1533770" cy="119376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Better call Tony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a:extLst>
              <a:ext uri="{FF2B5EF4-FFF2-40B4-BE49-F238E27FC236}">
                <a16:creationId xmlns:a16="http://schemas.microsoft.com/office/drawing/2014/main" id="{13768510-E822-4D9E-BFA4-D022A731E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013" y="914401"/>
            <a:ext cx="5030787" cy="50361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C7EC0-6505-4026-9D94-33429775E352}"/>
              </a:ext>
            </a:extLst>
          </p:cNvPr>
          <p:cNvSpPr txBox="1"/>
          <p:nvPr/>
        </p:nvSpPr>
        <p:spPr>
          <a:xfrm>
            <a:off x="76200" y="152400"/>
            <a:ext cx="5945187" cy="523220"/>
          </a:xfrm>
          <a:prstGeom prst="rect">
            <a:avLst/>
          </a:prstGeom>
          <a:noFill/>
        </p:spPr>
        <p:txBody>
          <a:bodyPr wrap="square">
            <a:spAutoFit/>
          </a:bodyPr>
          <a:lstStyle/>
          <a:p>
            <a:pPr algn="ctr"/>
            <a:r>
              <a:rPr lang="en-US" altLang="en-US" sz="2800" b="1" dirty="0">
                <a:solidFill>
                  <a:schemeClr val="bg1"/>
                </a:solidFill>
              </a:rPr>
              <a:t>Section 2: Calculating CC101 - 2003</a:t>
            </a:r>
            <a:endParaRPr 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BC7EC0-6505-4026-9D94-33429775E352}"/>
              </a:ext>
            </a:extLst>
          </p:cNvPr>
          <p:cNvSpPr txBox="1"/>
          <p:nvPr/>
        </p:nvSpPr>
        <p:spPr>
          <a:xfrm>
            <a:off x="-304800" y="304800"/>
            <a:ext cx="6173787" cy="523220"/>
          </a:xfrm>
          <a:prstGeom prst="rect">
            <a:avLst/>
          </a:prstGeom>
          <a:noFill/>
        </p:spPr>
        <p:txBody>
          <a:bodyPr wrap="square">
            <a:spAutoFit/>
          </a:bodyPr>
          <a:lstStyle/>
          <a:p>
            <a:pPr algn="ctr"/>
            <a:r>
              <a:rPr lang="en-US" altLang="en-US" sz="2800" b="1" dirty="0">
                <a:solidFill>
                  <a:schemeClr val="bg1"/>
                </a:solidFill>
              </a:rPr>
              <a:t>Section 2: Calculating CC101 - 2022</a:t>
            </a:r>
            <a:endParaRPr lang="en-US" sz="2800" dirty="0"/>
          </a:p>
        </p:txBody>
      </p:sp>
      <p:sp>
        <p:nvSpPr>
          <p:cNvPr id="5" name="TextBox 4">
            <a:extLst>
              <a:ext uri="{FF2B5EF4-FFF2-40B4-BE49-F238E27FC236}">
                <a16:creationId xmlns:a16="http://schemas.microsoft.com/office/drawing/2014/main" id="{8A3FABD7-59A0-4B51-85EA-3C6BC778EB5C}"/>
              </a:ext>
            </a:extLst>
          </p:cNvPr>
          <p:cNvSpPr txBox="1"/>
          <p:nvPr/>
        </p:nvSpPr>
        <p:spPr>
          <a:xfrm>
            <a:off x="838200" y="1066800"/>
            <a:ext cx="7620000" cy="4524315"/>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The base figure for CC 101 funds disbursed to each facility is calculated based on the average (A) of the last 3 years of executed total obligations across all Research Programs. The CC101 formula was updated for FY20 to better support small and medium size research activities. The “A” factor will now be the average of the past three years of obligations and $150,000 was established as a base level of CC101 support.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rPr>
              <a:t>The base figure for CC 101 is calculated using the following formula:</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If A &lt; 0 – 50,000, CC 101 amount = 0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If A is $50,000 to $100,000, CC 101 = $150,000 + 0.11 (A)</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If A is $100,000 to $250,000, CC 101 = $150,000 + 0.21 (A)</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If A is $250,000 to $500,000, CC 101 = $200,000 + 0.31 (A - $250,000)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If A is $500,000 to $1,500,000, CC 101 = $275,000 + 0.11 (A - $500,000)</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If A is $1,500,000 to $3,000,000 CC 101 = $300,000 + 0.08 (A - $1,500,000)</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If A &gt; $3,000,000, CC 101 = $400,000 + 0.047 (A - $3,000,000)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 equals the average obligations at the facility for the previous three years.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7989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extLst>
              <a:ext uri="{FF2B5EF4-FFF2-40B4-BE49-F238E27FC236}">
                <a16:creationId xmlns:a16="http://schemas.microsoft.com/office/drawing/2014/main" id="{206A7027-0B75-482C-9657-96240F99B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421438" cy="4819650"/>
          </a:xfrm>
          <a:prstGeom prst="rect">
            <a:avLst/>
          </a:prstGeom>
          <a:noFill/>
          <a:extLst>
            <a:ext uri="{909E8E84-426E-40DD-AFC4-6F175D3DCCD1}">
              <a14:hiddenFill xmlns:a14="http://schemas.microsoft.com/office/drawing/2010/main">
                <a:solidFill>
                  <a:srgbClr val="FFFFFF"/>
                </a:solidFill>
              </a14:hiddenFill>
            </a:ext>
          </a:extLst>
        </p:spPr>
      </p:pic>
      <p:sp>
        <p:nvSpPr>
          <p:cNvPr id="19460" name="Text Box 4">
            <a:extLst>
              <a:ext uri="{FF2B5EF4-FFF2-40B4-BE49-F238E27FC236}">
                <a16:creationId xmlns:a16="http://schemas.microsoft.com/office/drawing/2014/main" id="{52892E56-0A8D-4965-B84F-B127DB1A6C99}"/>
              </a:ext>
            </a:extLst>
          </p:cNvPr>
          <p:cNvSpPr txBox="1">
            <a:spLocks noChangeArrowheads="1"/>
          </p:cNvSpPr>
          <p:nvPr/>
        </p:nvSpPr>
        <p:spPr bwMode="auto">
          <a:xfrm>
            <a:off x="838200" y="152400"/>
            <a:ext cx="80232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400" dirty="0">
                <a:solidFill>
                  <a:schemeClr val="bg1"/>
                </a:solidFill>
              </a:rPr>
              <a:t>Section 2: AH!  The ITA is here, I wonder if we have enough in 101?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a:extLst>
              <a:ext uri="{FF2B5EF4-FFF2-40B4-BE49-F238E27FC236}">
                <a16:creationId xmlns:a16="http://schemas.microsoft.com/office/drawing/2014/main" id="{5F4CEAB7-1EA9-40C2-8A13-DDAFC6800B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573838" cy="4933950"/>
          </a:xfrm>
          <a:prstGeom prst="rect">
            <a:avLst/>
          </a:prstGeom>
          <a:noFill/>
          <a:extLst>
            <a:ext uri="{909E8E84-426E-40DD-AFC4-6F175D3DCCD1}">
              <a14:hiddenFill xmlns:a14="http://schemas.microsoft.com/office/drawing/2010/main">
                <a:solidFill>
                  <a:srgbClr val="FFFFFF"/>
                </a:solidFill>
              </a14:hiddenFill>
            </a:ext>
          </a:extLst>
        </p:spPr>
      </p:pic>
      <p:sp>
        <p:nvSpPr>
          <p:cNvPr id="20484" name="Text Box 4">
            <a:extLst>
              <a:ext uri="{FF2B5EF4-FFF2-40B4-BE49-F238E27FC236}">
                <a16:creationId xmlns:a16="http://schemas.microsoft.com/office/drawing/2014/main" id="{75530BA5-7267-46BA-BB9E-4B4804270D63}"/>
              </a:ext>
            </a:extLst>
          </p:cNvPr>
          <p:cNvSpPr txBox="1">
            <a:spLocks noChangeArrowheads="1"/>
          </p:cNvSpPr>
          <p:nvPr/>
        </p:nvSpPr>
        <p:spPr bwMode="auto">
          <a:xfrm>
            <a:off x="646987" y="16164"/>
            <a:ext cx="87048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dirty="0">
                <a:solidFill>
                  <a:schemeClr val="bg1"/>
                </a:solidFill>
              </a:rPr>
              <a:t>Section 2: Let me see here, you take your 103 add your 106 and 108 </a:t>
            </a:r>
          </a:p>
          <a:p>
            <a:pPr algn="ctr"/>
            <a:r>
              <a:rPr lang="en-US" altLang="en-US" sz="2400" dirty="0">
                <a:solidFill>
                  <a:schemeClr val="bg1"/>
                </a:solidFill>
              </a:rPr>
              <a:t>Divide by x subtract 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F4E96-D75E-43BE-87C1-D720B6A995BF}"/>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14B2984B-CB31-47C7-AD3B-A39C9166CA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518" y="1556742"/>
            <a:ext cx="1946290" cy="1298160"/>
          </a:xfrm>
          <a:prstGeom prst="rect">
            <a:avLst/>
          </a:prstGeom>
        </p:spPr>
      </p:pic>
      <p:sp>
        <p:nvSpPr>
          <p:cNvPr id="6" name="Content Placeholder 2">
            <a:extLst>
              <a:ext uri="{FF2B5EF4-FFF2-40B4-BE49-F238E27FC236}">
                <a16:creationId xmlns:a16="http://schemas.microsoft.com/office/drawing/2014/main" id="{99C948FE-873A-4396-AD92-FC9DEBAA8E20}"/>
              </a:ext>
            </a:extLst>
          </p:cNvPr>
          <p:cNvSpPr txBox="1">
            <a:spLocks/>
          </p:cNvSpPr>
          <p:nvPr/>
        </p:nvSpPr>
        <p:spPr>
          <a:xfrm>
            <a:off x="568180" y="2806490"/>
            <a:ext cx="3332537" cy="244703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Font typeface="Wingdings" panose="05000000000000000000" pitchFamily="2" charset="2"/>
              <a:buChar char="ü"/>
              <a:defRPr/>
            </a:pPr>
            <a:r>
              <a:rPr lang="en-US" sz="1200" b="1" dirty="0">
                <a:solidFill>
                  <a:prstClr val="black"/>
                </a:solidFill>
                <a:latin typeface="Calibri" panose="020F0502020204030204"/>
              </a:rPr>
              <a:t>Recording</a:t>
            </a:r>
            <a:r>
              <a:rPr lang="en-US" sz="1200" dirty="0">
                <a:solidFill>
                  <a:prstClr val="black"/>
                </a:solidFill>
                <a:latin typeface="Calibri" panose="020F0502020204030204"/>
              </a:rPr>
              <a:t> - This session is being recorded and the associated handouts will be available on ORPP&amp;E’s Education and Training website within one-week post-webinar.</a:t>
            </a:r>
          </a:p>
          <a:p>
            <a:pPr marL="171450" indent="-171450" defTabSz="685800">
              <a:spcBef>
                <a:spcPts val="750"/>
              </a:spcBef>
              <a:buFont typeface="Wingdings" panose="05000000000000000000" pitchFamily="2" charset="2"/>
              <a:buChar char="ü"/>
              <a:defRPr/>
            </a:pPr>
            <a:endParaRPr lang="en-US" sz="1200" dirty="0">
              <a:solidFill>
                <a:prstClr val="black"/>
              </a:solidFill>
              <a:latin typeface="Calibri" panose="020F0502020204030204"/>
            </a:endParaRPr>
          </a:p>
          <a:p>
            <a:pPr marL="171450" indent="-171450" defTabSz="685800">
              <a:spcBef>
                <a:spcPts val="750"/>
              </a:spcBef>
              <a:buFont typeface="Wingdings" panose="05000000000000000000" pitchFamily="2" charset="2"/>
              <a:buChar char="ü"/>
              <a:defRPr/>
            </a:pPr>
            <a:r>
              <a:rPr lang="en-US" sz="1200" b="1" dirty="0">
                <a:solidFill>
                  <a:prstClr val="black"/>
                </a:solidFill>
                <a:latin typeface="Calibri" panose="020F0502020204030204"/>
              </a:rPr>
              <a:t>Close Captioning </a:t>
            </a:r>
            <a:r>
              <a:rPr lang="en-US" sz="1200" dirty="0">
                <a:solidFill>
                  <a:prstClr val="black"/>
                </a:solidFill>
                <a:latin typeface="Calibri" panose="020F0502020204030204"/>
              </a:rPr>
              <a:t>- Now available in the new Webex platform. Click the “CC” button at the bottom left of the Webex screen.</a:t>
            </a:r>
          </a:p>
          <a:p>
            <a:pPr marL="171450" indent="-171450" defTabSz="685800">
              <a:spcBef>
                <a:spcPts val="750"/>
              </a:spcBef>
              <a:buFont typeface="Wingdings" panose="05000000000000000000" pitchFamily="2" charset="2"/>
              <a:buChar char="ü"/>
              <a:defRPr/>
            </a:pPr>
            <a:endParaRPr lang="en-US" sz="1200" dirty="0">
              <a:solidFill>
                <a:prstClr val="black"/>
              </a:solidFill>
              <a:latin typeface="Calibri" panose="020F0502020204030204"/>
            </a:endParaRPr>
          </a:p>
          <a:p>
            <a:pPr>
              <a:buFont typeface="Wingdings" panose="05000000000000000000" pitchFamily="2" charset="2"/>
              <a:buChar char="ü"/>
              <a:defRPr/>
            </a:pPr>
            <a:r>
              <a:rPr lang="en-US" sz="1200" b="1" dirty="0">
                <a:solidFill>
                  <a:prstClr val="black"/>
                </a:solidFill>
                <a:latin typeface="Calibri" panose="020F0502020204030204"/>
              </a:rPr>
              <a:t>Experiencing Sound I</a:t>
            </a:r>
            <a:r>
              <a:rPr lang="en-US" sz="1200" b="1" dirty="0" err="1">
                <a:solidFill>
                  <a:prstClr val="black"/>
                </a:solidFill>
                <a:latin typeface="Calibri" panose="020F0502020204030204"/>
              </a:rPr>
              <a:t>ssues</a:t>
            </a:r>
            <a:r>
              <a:rPr lang="en-US" sz="1200" dirty="0">
                <a:solidFill>
                  <a:prstClr val="black"/>
                </a:solidFill>
                <a:latin typeface="Calibri" panose="020F0502020204030204"/>
              </a:rPr>
              <a:t>? – Call in using the number in your Webex chat box or in your registration confirmation email.</a:t>
            </a:r>
          </a:p>
          <a:p>
            <a:pPr marL="171450" indent="-171450" defTabSz="685800">
              <a:spcBef>
                <a:spcPts val="750"/>
              </a:spcBef>
              <a:buFont typeface="Wingdings" panose="05000000000000000000" pitchFamily="2" charset="2"/>
              <a:buChar char="ü"/>
              <a:defRPr/>
            </a:pPr>
            <a:endParaRPr lang="en-US" sz="1200" dirty="0">
              <a:solidFill>
                <a:prstClr val="black"/>
              </a:solidFill>
              <a:latin typeface="Calibri" panose="020F0502020204030204"/>
            </a:endParaRPr>
          </a:p>
        </p:txBody>
      </p:sp>
      <p:sp>
        <p:nvSpPr>
          <p:cNvPr id="7" name="Content Placeholder 2">
            <a:extLst>
              <a:ext uri="{FF2B5EF4-FFF2-40B4-BE49-F238E27FC236}">
                <a16:creationId xmlns:a16="http://schemas.microsoft.com/office/drawing/2014/main" id="{176D54A4-5B54-4112-ACC6-B635EFB16713}"/>
              </a:ext>
            </a:extLst>
          </p:cNvPr>
          <p:cNvSpPr txBox="1">
            <a:spLocks/>
          </p:cNvSpPr>
          <p:nvPr/>
        </p:nvSpPr>
        <p:spPr>
          <a:xfrm>
            <a:off x="4679817" y="2806490"/>
            <a:ext cx="3981730" cy="2580260"/>
          </a:xfrm>
          <a:prstGeom prst="rect">
            <a:avLst/>
          </a:prstGeom>
        </p:spPr>
        <p:txBody>
          <a:bodyPr vert="horz" lIns="38576" tIns="19289" rIns="38576" bIns="19289"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buFont typeface="Wingdings" panose="05000000000000000000" pitchFamily="2" charset="2"/>
              <a:buChar char="ü"/>
              <a:defRPr/>
            </a:pPr>
            <a:r>
              <a:rPr lang="en-US" sz="1200" b="1" dirty="0">
                <a:solidFill>
                  <a:prstClr val="black"/>
                </a:solidFill>
                <a:latin typeface="Calibri" panose="020F0502020204030204"/>
              </a:rPr>
              <a:t>Q&amp;A </a:t>
            </a:r>
            <a:r>
              <a:rPr lang="en-US" sz="1200" dirty="0">
                <a:solidFill>
                  <a:prstClr val="black"/>
                </a:solidFill>
                <a:latin typeface="Calibri" panose="020F0502020204030204"/>
              </a:rPr>
              <a:t>- Please use the Q&amp;A feature to submit questions.  </a:t>
            </a:r>
          </a:p>
          <a:p>
            <a:pPr marL="514350" lvl="1" indent="-171450" defTabSz="685800">
              <a:spcBef>
                <a:spcPts val="375"/>
              </a:spcBef>
              <a:buFont typeface="Wingdings" panose="05000000000000000000" pitchFamily="2" charset="2"/>
              <a:buChar char="ü"/>
              <a:defRPr/>
            </a:pPr>
            <a:r>
              <a:rPr lang="en-US" sz="1200" b="1" dirty="0">
                <a:solidFill>
                  <a:srgbClr val="FF0000"/>
                </a:solidFill>
                <a:latin typeface="Calibri" panose="020F0502020204030204"/>
              </a:rPr>
              <a:t>Be sure to send questions to “All panelists”.</a:t>
            </a:r>
          </a:p>
          <a:p>
            <a:pPr marL="514350" lvl="1" indent="-171450" defTabSz="685800">
              <a:spcBef>
                <a:spcPts val="375"/>
              </a:spcBef>
              <a:buFont typeface="Wingdings" panose="05000000000000000000" pitchFamily="2" charset="2"/>
              <a:buChar char="ü"/>
              <a:defRPr/>
            </a:pPr>
            <a:r>
              <a:rPr lang="en-US" sz="1200" b="1" dirty="0">
                <a:solidFill>
                  <a:srgbClr val="FF0000"/>
                </a:solidFill>
                <a:latin typeface="Calibri" panose="020F0502020204030204"/>
              </a:rPr>
              <a:t>Questions will be addressed at the end of the webinar.</a:t>
            </a:r>
          </a:p>
          <a:p>
            <a:pPr marL="342900" lvl="1" indent="0" defTabSz="685800">
              <a:spcBef>
                <a:spcPts val="375"/>
              </a:spcBef>
              <a:buNone/>
              <a:defRPr/>
            </a:pPr>
            <a:endParaRPr lang="en-US" sz="1200" b="1" dirty="0">
              <a:solidFill>
                <a:srgbClr val="FF0000"/>
              </a:solidFill>
              <a:latin typeface="Calibri" panose="020F0502020204030204"/>
            </a:endParaRPr>
          </a:p>
          <a:p>
            <a:pPr marL="96441" indent="-96441" defTabSz="385763">
              <a:spcBef>
                <a:spcPts val="422"/>
              </a:spcBef>
              <a:buFont typeface="Wingdings" panose="05000000000000000000" pitchFamily="2" charset="2"/>
              <a:buChar char="ü"/>
              <a:defRPr/>
            </a:pPr>
            <a:r>
              <a:rPr lang="en-US" sz="1200" b="1" dirty="0">
                <a:solidFill>
                  <a:prstClr val="black"/>
                </a:solidFill>
                <a:latin typeface="Calibri" panose="020F0502020204030204"/>
              </a:rPr>
              <a:t>Webinar Archive </a:t>
            </a:r>
            <a:r>
              <a:rPr lang="en-US" sz="1200" dirty="0">
                <a:solidFill>
                  <a:prstClr val="black"/>
                </a:solidFill>
                <a:latin typeface="Calibri" panose="020F0502020204030204"/>
              </a:rPr>
              <a:t>- Most ORPP&amp;E webinars can be found here:  </a:t>
            </a:r>
            <a:r>
              <a:rPr lang="en-US" sz="1200" dirty="0">
                <a:solidFill>
                  <a:prstClr val="black"/>
                </a:solidFill>
                <a:latin typeface="Calibri" panose="020F0502020204030204"/>
                <a:hlinkClick r:id="rId3">
                  <a:extLst>
                    <a:ext uri="{A12FA001-AC4F-418D-AE19-62706E023703}">
                      <ahyp:hlinkClr xmlns:ahyp="http://schemas.microsoft.com/office/drawing/2018/hyperlinkcolor" val="tx"/>
                    </a:ext>
                  </a:extLst>
                </a:hlinkClick>
              </a:rPr>
              <a:t>https://www.research.va.gov/programs/orppe/education/webinars/archives.cfm</a:t>
            </a:r>
            <a:endParaRPr lang="en-US" sz="1200" dirty="0">
              <a:solidFill>
                <a:prstClr val="black"/>
              </a:solidFill>
              <a:latin typeface="Calibri" panose="020F0502020204030204"/>
            </a:endParaRPr>
          </a:p>
          <a:p>
            <a:pPr marL="96441" indent="-96441" defTabSz="385763">
              <a:spcBef>
                <a:spcPts val="422"/>
              </a:spcBef>
              <a:buFont typeface="Wingdings" panose="05000000000000000000" pitchFamily="2" charset="2"/>
              <a:buChar char="ü"/>
              <a:defRPr/>
            </a:pPr>
            <a:endParaRPr lang="en-US" sz="1200" dirty="0">
              <a:solidFill>
                <a:prstClr val="black"/>
              </a:solidFill>
              <a:latin typeface="Calibri" panose="020F0502020204030204"/>
            </a:endParaRPr>
          </a:p>
          <a:p>
            <a:pPr marL="96441" indent="-96441" defTabSz="385763">
              <a:spcBef>
                <a:spcPts val="422"/>
              </a:spcBef>
              <a:buFont typeface="Wingdings" panose="05000000000000000000" pitchFamily="2" charset="2"/>
              <a:buChar char="ü"/>
              <a:defRPr/>
            </a:pPr>
            <a:r>
              <a:rPr lang="en-US" sz="1200" b="1" dirty="0">
                <a:solidFill>
                  <a:prstClr val="black"/>
                </a:solidFill>
                <a:latin typeface="Calibri" panose="020F0502020204030204"/>
              </a:rPr>
              <a:t>P</a:t>
            </a:r>
            <a:r>
              <a:rPr lang="en-US" sz="1200" b="1" dirty="0" err="1">
                <a:solidFill>
                  <a:prstClr val="black"/>
                </a:solidFill>
                <a:latin typeface="Calibri" panose="020F0502020204030204"/>
              </a:rPr>
              <a:t>ost</a:t>
            </a:r>
            <a:r>
              <a:rPr lang="en-US" sz="1200" b="1" dirty="0">
                <a:solidFill>
                  <a:prstClr val="black"/>
                </a:solidFill>
                <a:latin typeface="Calibri" panose="020F0502020204030204"/>
              </a:rPr>
              <a:t>-Webinar Evaluation Survey </a:t>
            </a:r>
            <a:r>
              <a:rPr lang="en-US" sz="1200" dirty="0">
                <a:solidFill>
                  <a:prstClr val="black"/>
                </a:solidFill>
                <a:latin typeface="Calibri" panose="020F0502020204030204"/>
              </a:rPr>
              <a:t>-  We are grateful to all that complete the post-webinar evaluation survey.  It will automatically pop up once the webinar is exited. </a:t>
            </a:r>
          </a:p>
          <a:p>
            <a:pPr marL="96441" indent="-96441" defTabSz="385763">
              <a:spcBef>
                <a:spcPts val="422"/>
              </a:spcBef>
              <a:buFont typeface="Wingdings" panose="05000000000000000000" pitchFamily="2" charset="2"/>
              <a:buChar char="ü"/>
              <a:defRPr/>
            </a:pPr>
            <a:endParaRPr lang="en-US" sz="1200" dirty="0">
              <a:solidFill>
                <a:prstClr val="black"/>
              </a:solidFill>
              <a:latin typeface="Calibri" panose="020F0502020204030204"/>
            </a:endParaRPr>
          </a:p>
        </p:txBody>
      </p:sp>
      <p:sp>
        <p:nvSpPr>
          <p:cNvPr id="9" name="Footer Placeholder 4">
            <a:extLst>
              <a:ext uri="{FF2B5EF4-FFF2-40B4-BE49-F238E27FC236}">
                <a16:creationId xmlns:a16="http://schemas.microsoft.com/office/drawing/2014/main" id="{045F7CF9-5134-4BA7-BF10-0BDF794C6DC3}"/>
              </a:ext>
            </a:extLst>
          </p:cNvPr>
          <p:cNvSpPr txBox="1">
            <a:spLocks/>
          </p:cNvSpPr>
          <p:nvPr/>
        </p:nvSpPr>
        <p:spPr>
          <a:xfrm>
            <a:off x="2466975" y="5543551"/>
            <a:ext cx="3609975" cy="419100"/>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003E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3E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3E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3E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003E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defRPr/>
            </a:pPr>
            <a:r>
              <a:rPr lang="en-US" sz="1050" b="1" dirty="0">
                <a:solidFill>
                  <a:prstClr val="white"/>
                </a:solidFill>
                <a:latin typeface="Calibri" panose="020F0502020204030204"/>
              </a:rPr>
              <a:t>For questions, please use Q&amp;A box and address to “All Panelists.” </a:t>
            </a:r>
          </a:p>
          <a:p>
            <a:pPr marL="0" indent="0" defTabSz="685800">
              <a:spcBef>
                <a:spcPts val="750"/>
              </a:spcBef>
              <a:buNone/>
              <a:defRPr/>
            </a:pPr>
            <a:r>
              <a:rPr lang="en-US" sz="1050" b="1" dirty="0">
                <a:solidFill>
                  <a:prstClr val="white"/>
                </a:solidFill>
                <a:latin typeface="Calibri" panose="020F0502020204030204"/>
              </a:rPr>
              <a:t>All Webinars will be recorded and posted within one week.</a:t>
            </a:r>
          </a:p>
        </p:txBody>
      </p:sp>
      <p:sp>
        <p:nvSpPr>
          <p:cNvPr id="10" name="Title 1">
            <a:extLst>
              <a:ext uri="{FF2B5EF4-FFF2-40B4-BE49-F238E27FC236}">
                <a16:creationId xmlns:a16="http://schemas.microsoft.com/office/drawing/2014/main" id="{3E662F65-850D-4631-AD6A-04DDDD8F7309}"/>
              </a:ext>
            </a:extLst>
          </p:cNvPr>
          <p:cNvSpPr txBox="1">
            <a:spLocks/>
          </p:cNvSpPr>
          <p:nvPr/>
        </p:nvSpPr>
        <p:spPr>
          <a:xfrm>
            <a:off x="3287997" y="2298699"/>
            <a:ext cx="1225439" cy="14966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defTabSz="685800">
              <a:defRPr/>
            </a:pPr>
            <a:r>
              <a:rPr lang="en-US" sz="1013" i="1" dirty="0">
                <a:solidFill>
                  <a:prstClr val="black"/>
                </a:solidFill>
                <a:latin typeface="Bradley Hand ITC" panose="03070402050302030203" pitchFamily="66" charset="0"/>
              </a:rPr>
              <a:t>Webinar </a:t>
            </a:r>
            <a:br>
              <a:rPr lang="en-US" sz="1013" i="1" dirty="0">
                <a:solidFill>
                  <a:prstClr val="black"/>
                </a:solidFill>
                <a:latin typeface="Bradley Hand ITC" panose="03070402050302030203" pitchFamily="66" charset="0"/>
              </a:rPr>
            </a:br>
            <a:r>
              <a:rPr lang="en-US" sz="1013" i="1" dirty="0">
                <a:solidFill>
                  <a:prstClr val="black"/>
                </a:solidFill>
                <a:latin typeface="Bradley Hand ITC" panose="03070402050302030203" pitchFamily="66" charset="0"/>
              </a:rPr>
              <a:t>Housekeeping</a:t>
            </a:r>
          </a:p>
        </p:txBody>
      </p:sp>
    </p:spTree>
    <p:extLst>
      <p:ext uri="{BB962C8B-B14F-4D97-AF65-F5344CB8AC3E}">
        <p14:creationId xmlns:p14="http://schemas.microsoft.com/office/powerpoint/2010/main" val="1303812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a:extLst>
              <a:ext uri="{FF2B5EF4-FFF2-40B4-BE49-F238E27FC236}">
                <a16:creationId xmlns:a16="http://schemas.microsoft.com/office/drawing/2014/main" id="{7ACB43E1-5A3E-4740-9543-E2BDF695F0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246188"/>
            <a:ext cx="5818188" cy="4365625"/>
          </a:xfrm>
          <a:prstGeom prst="rect">
            <a:avLst/>
          </a:prstGeom>
          <a:noFill/>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id="{4DB540D6-4D2A-49CC-827B-FBC5F70DC323}"/>
              </a:ext>
            </a:extLst>
          </p:cNvPr>
          <p:cNvSpPr txBox="1">
            <a:spLocks noChangeArrowheads="1"/>
          </p:cNvSpPr>
          <p:nvPr/>
        </p:nvSpPr>
        <p:spPr bwMode="auto">
          <a:xfrm>
            <a:off x="609600" y="152400"/>
            <a:ext cx="87765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000" dirty="0">
                <a:solidFill>
                  <a:schemeClr val="bg1"/>
                </a:solidFill>
              </a:rPr>
              <a:t>Section 2: HMMM!  Who the heck thought this up!!!!!!  Must be</a:t>
            </a:r>
          </a:p>
          <a:p>
            <a:pPr algn="ctr"/>
            <a:r>
              <a:rPr lang="en-US" altLang="en-US" sz="2000" dirty="0">
                <a:solidFill>
                  <a:schemeClr val="bg1"/>
                </a:solidFill>
              </a:rPr>
              <a:t>Some Administrator!!!!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a:extLst>
              <a:ext uri="{FF2B5EF4-FFF2-40B4-BE49-F238E27FC236}">
                <a16:creationId xmlns:a16="http://schemas.microsoft.com/office/drawing/2014/main" id="{3A95279A-52D9-4BDC-A9E6-D510014A1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246188"/>
            <a:ext cx="5818188" cy="4365625"/>
          </a:xfrm>
          <a:prstGeom prst="rect">
            <a:avLst/>
          </a:prstGeom>
          <a:noFill/>
          <a:extLst>
            <a:ext uri="{909E8E84-426E-40DD-AFC4-6F175D3DCCD1}">
              <a14:hiddenFill xmlns:a14="http://schemas.microsoft.com/office/drawing/2010/main">
                <a:solidFill>
                  <a:srgbClr val="FFFFFF"/>
                </a:solidFill>
              </a14:hiddenFill>
            </a:ext>
          </a:extLst>
        </p:spPr>
      </p:pic>
      <p:sp>
        <p:nvSpPr>
          <p:cNvPr id="22532" name="Text Box 4">
            <a:extLst>
              <a:ext uri="{FF2B5EF4-FFF2-40B4-BE49-F238E27FC236}">
                <a16:creationId xmlns:a16="http://schemas.microsoft.com/office/drawing/2014/main" id="{22623901-68FB-4A05-9EAE-A4AC2849BF56}"/>
              </a:ext>
            </a:extLst>
          </p:cNvPr>
          <p:cNvSpPr txBox="1">
            <a:spLocks noChangeArrowheads="1"/>
          </p:cNvSpPr>
          <p:nvPr/>
        </p:nvSpPr>
        <p:spPr bwMode="auto">
          <a:xfrm>
            <a:off x="757652" y="228600"/>
            <a:ext cx="75151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2400" dirty="0">
                <a:solidFill>
                  <a:schemeClr val="bg1"/>
                </a:solidFill>
              </a:rPr>
              <a:t>Section 2: Hey, this should be Tony’s job!!!! Let him figure 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a:extLst>
              <a:ext uri="{FF2B5EF4-FFF2-40B4-BE49-F238E27FC236}">
                <a16:creationId xmlns:a16="http://schemas.microsoft.com/office/drawing/2014/main" id="{47A5AB46-6AD5-419D-A8EC-351A309F5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246188"/>
            <a:ext cx="5818188" cy="4365625"/>
          </a:xfrm>
          <a:prstGeom prst="rect">
            <a:avLst/>
          </a:prstGeom>
          <a:noFill/>
          <a:extLst>
            <a:ext uri="{909E8E84-426E-40DD-AFC4-6F175D3DCCD1}">
              <a14:hiddenFill xmlns:a14="http://schemas.microsoft.com/office/drawing/2010/main">
                <a:solidFill>
                  <a:srgbClr val="FFFFFF"/>
                </a:solidFill>
              </a14:hiddenFill>
            </a:ext>
          </a:extLst>
        </p:spPr>
      </p:pic>
      <p:sp>
        <p:nvSpPr>
          <p:cNvPr id="23556" name="Text Box 4">
            <a:extLst>
              <a:ext uri="{FF2B5EF4-FFF2-40B4-BE49-F238E27FC236}">
                <a16:creationId xmlns:a16="http://schemas.microsoft.com/office/drawing/2014/main" id="{CBD0A1D6-7D80-4AA7-971D-08115641005D}"/>
              </a:ext>
            </a:extLst>
          </p:cNvPr>
          <p:cNvSpPr txBox="1">
            <a:spLocks noChangeArrowheads="1"/>
          </p:cNvSpPr>
          <p:nvPr/>
        </p:nvSpPr>
        <p:spPr bwMode="auto">
          <a:xfrm>
            <a:off x="1219200" y="152400"/>
            <a:ext cx="7391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dirty="0">
                <a:solidFill>
                  <a:schemeClr val="bg1"/>
                </a:solidFill>
              </a:rPr>
              <a:t>Section 2: I’m not worried about it, compliance, reports, service contracts</a:t>
            </a:r>
          </a:p>
          <a:p>
            <a:pPr algn="ctr"/>
            <a:r>
              <a:rPr lang="en-US" altLang="en-US" dirty="0">
                <a:solidFill>
                  <a:schemeClr val="bg1"/>
                </a:solidFill>
              </a:rPr>
              <a:t>Purchasing, HR, and all for &lt;10%…..Not bad!!!!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F28116A-1F05-45DE-8CD3-724FF7DC0C56}"/>
              </a:ext>
            </a:extLst>
          </p:cNvPr>
          <p:cNvSpPr>
            <a:spLocks noGrp="1" noChangeArrowheads="1"/>
          </p:cNvSpPr>
          <p:nvPr>
            <p:ph type="title"/>
          </p:nvPr>
        </p:nvSpPr>
        <p:spPr/>
        <p:txBody>
          <a:bodyPr/>
          <a:lstStyle/>
          <a:p>
            <a:r>
              <a:rPr lang="en-US" altLang="en-US" dirty="0"/>
              <a:t>Section 3: The Updated CC 101 Model</a:t>
            </a:r>
          </a:p>
        </p:txBody>
      </p:sp>
      <p:sp>
        <p:nvSpPr>
          <p:cNvPr id="25603" name="Rectangle 3">
            <a:extLst>
              <a:ext uri="{FF2B5EF4-FFF2-40B4-BE49-F238E27FC236}">
                <a16:creationId xmlns:a16="http://schemas.microsoft.com/office/drawing/2014/main" id="{C140081C-784A-43B8-84DC-73EDC8EE7B99}"/>
              </a:ext>
            </a:extLst>
          </p:cNvPr>
          <p:cNvSpPr>
            <a:spLocks noGrp="1" noChangeArrowheads="1"/>
          </p:cNvSpPr>
          <p:nvPr>
            <p:ph idx="1"/>
          </p:nvPr>
        </p:nvSpPr>
        <p:spPr/>
        <p:txBody>
          <a:bodyPr>
            <a:normAutofit/>
          </a:bodyPr>
          <a:lstStyle/>
          <a:p>
            <a:r>
              <a:rPr lang="en-US" altLang="en-US" sz="3200" dirty="0"/>
              <a:t> With input from the field and our own thoughts, we did not feel that current 101 model was enough?</a:t>
            </a:r>
          </a:p>
          <a:p>
            <a:pPr lvl="1"/>
            <a:r>
              <a:rPr lang="en-US" altLang="en-US" sz="3200" dirty="0"/>
              <a:t>If not, expand</a:t>
            </a:r>
          </a:p>
          <a:p>
            <a:pPr lvl="1"/>
            <a:r>
              <a:rPr lang="en-US" altLang="en-US" sz="3200" dirty="0"/>
              <a:t>What do you use it for?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DFA64-9A68-4CD3-91FF-7296986BAC63}"/>
              </a:ext>
            </a:extLst>
          </p:cNvPr>
          <p:cNvSpPr>
            <a:spLocks noGrp="1"/>
          </p:cNvSpPr>
          <p:nvPr>
            <p:ph type="title"/>
          </p:nvPr>
        </p:nvSpPr>
        <p:spPr/>
        <p:txBody>
          <a:bodyPr/>
          <a:lstStyle/>
          <a:p>
            <a:r>
              <a:rPr lang="en-US" dirty="0"/>
              <a:t>Section 3: We did not</a:t>
            </a:r>
          </a:p>
        </p:txBody>
      </p:sp>
      <p:sp>
        <p:nvSpPr>
          <p:cNvPr id="3" name="Content Placeholder 2">
            <a:extLst>
              <a:ext uri="{FF2B5EF4-FFF2-40B4-BE49-F238E27FC236}">
                <a16:creationId xmlns:a16="http://schemas.microsoft.com/office/drawing/2014/main" id="{91510CB2-3908-458F-AAE2-66D55550C7C1}"/>
              </a:ext>
            </a:extLst>
          </p:cNvPr>
          <p:cNvSpPr>
            <a:spLocks noGrp="1"/>
          </p:cNvSpPr>
          <p:nvPr>
            <p:ph idx="1"/>
          </p:nvPr>
        </p:nvSpPr>
        <p:spPr/>
        <p:txBody>
          <a:bodyPr/>
          <a:lstStyle/>
          <a:p>
            <a:r>
              <a:rPr lang="en-US" dirty="0"/>
              <a:t>With the new initiative and the increase in compliance and the overall changes since the 1980s, it was time to really look at it again.</a:t>
            </a:r>
          </a:p>
          <a:p>
            <a:pPr lvl="1"/>
            <a:r>
              <a:rPr lang="en-US" dirty="0"/>
              <a:t>1990 – Allocations</a:t>
            </a:r>
          </a:p>
          <a:p>
            <a:pPr lvl="1"/>
            <a:r>
              <a:rPr lang="en-US" dirty="0"/>
              <a:t>2022 - Expenditures</a:t>
            </a:r>
          </a:p>
          <a:p>
            <a:r>
              <a:rPr lang="en-US" dirty="0"/>
              <a:t>People and needs based</a:t>
            </a:r>
          </a:p>
        </p:txBody>
      </p:sp>
    </p:spTree>
    <p:extLst>
      <p:ext uri="{BB962C8B-B14F-4D97-AF65-F5344CB8AC3E}">
        <p14:creationId xmlns:p14="http://schemas.microsoft.com/office/powerpoint/2010/main" val="3811649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C6B8-9EB9-45C0-B01B-C40F1EE06ED8}"/>
              </a:ext>
            </a:extLst>
          </p:cNvPr>
          <p:cNvSpPr>
            <a:spLocks noGrp="1"/>
          </p:cNvSpPr>
          <p:nvPr>
            <p:ph type="title"/>
          </p:nvPr>
        </p:nvSpPr>
        <p:spPr>
          <a:xfrm>
            <a:off x="278606" y="152400"/>
            <a:ext cx="8865394" cy="618385"/>
          </a:xfrm>
        </p:spPr>
        <p:txBody>
          <a:bodyPr/>
          <a:lstStyle/>
          <a:p>
            <a:r>
              <a:rPr lang="en-US" dirty="0"/>
              <a:t>Section 3:So what is the new CC 101 model composed of?</a:t>
            </a:r>
          </a:p>
        </p:txBody>
      </p:sp>
      <p:sp>
        <p:nvSpPr>
          <p:cNvPr id="3" name="Content Placeholder 2">
            <a:extLst>
              <a:ext uri="{FF2B5EF4-FFF2-40B4-BE49-F238E27FC236}">
                <a16:creationId xmlns:a16="http://schemas.microsoft.com/office/drawing/2014/main" id="{377F18B8-63F0-42E7-8AFF-2D0D2D9F3A5C}"/>
              </a:ext>
            </a:extLst>
          </p:cNvPr>
          <p:cNvSpPr>
            <a:spLocks noGrp="1"/>
          </p:cNvSpPr>
          <p:nvPr>
            <p:ph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 proposed solution is to develop the CC101 allocation based on discipline needs.  Breaking out the formula into 5 different components will allow coverage of staff in the appropriate areas.  In addition, funding for other support costs will be added as need. The model would support the following: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Admin officer and 1 PSA</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Committee Managers</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Grants Manager</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Budget Office</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HR/WOC support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Other support costs for service contracts etc.</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314125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C6B8-9EB9-45C0-B01B-C40F1EE06ED8}"/>
              </a:ext>
            </a:extLst>
          </p:cNvPr>
          <p:cNvSpPr>
            <a:spLocks noGrp="1"/>
          </p:cNvSpPr>
          <p:nvPr>
            <p:ph type="title"/>
          </p:nvPr>
        </p:nvSpPr>
        <p:spPr>
          <a:xfrm>
            <a:off x="278606" y="152400"/>
            <a:ext cx="8865394" cy="618385"/>
          </a:xfrm>
        </p:spPr>
        <p:txBody>
          <a:bodyPr/>
          <a:lstStyle/>
          <a:p>
            <a:r>
              <a:rPr lang="en-US" dirty="0"/>
              <a:t>Section 3:So what is the new CC 101 model composed of?</a:t>
            </a:r>
          </a:p>
        </p:txBody>
      </p:sp>
      <p:sp>
        <p:nvSpPr>
          <p:cNvPr id="5" name="Content Placeholder 4">
            <a:extLst>
              <a:ext uri="{FF2B5EF4-FFF2-40B4-BE49-F238E27FC236}">
                <a16:creationId xmlns:a16="http://schemas.microsoft.com/office/drawing/2014/main" id="{6CA2E483-70D0-41C9-AAB3-566138C8B722}"/>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20010916-A029-4904-9179-91860DF61CA8}"/>
              </a:ext>
            </a:extLst>
          </p:cNvPr>
          <p:cNvPicPr>
            <a:picLocks noChangeAspect="1"/>
          </p:cNvPicPr>
          <p:nvPr/>
        </p:nvPicPr>
        <p:blipFill>
          <a:blip r:embed="rId2"/>
          <a:stretch>
            <a:fillRect/>
          </a:stretch>
        </p:blipFill>
        <p:spPr>
          <a:xfrm>
            <a:off x="1298164" y="1487255"/>
            <a:ext cx="6547671" cy="3883489"/>
          </a:xfrm>
          <a:prstGeom prst="rect">
            <a:avLst/>
          </a:prstGeom>
        </p:spPr>
      </p:pic>
    </p:spTree>
    <p:extLst>
      <p:ext uri="{BB962C8B-B14F-4D97-AF65-F5344CB8AC3E}">
        <p14:creationId xmlns:p14="http://schemas.microsoft.com/office/powerpoint/2010/main" val="4060361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8C6B8-9EB9-45C0-B01B-C40F1EE06ED8}"/>
              </a:ext>
            </a:extLst>
          </p:cNvPr>
          <p:cNvSpPr>
            <a:spLocks noGrp="1"/>
          </p:cNvSpPr>
          <p:nvPr>
            <p:ph type="title"/>
          </p:nvPr>
        </p:nvSpPr>
        <p:spPr>
          <a:xfrm>
            <a:off x="278606" y="152400"/>
            <a:ext cx="8865394" cy="618385"/>
          </a:xfrm>
        </p:spPr>
        <p:txBody>
          <a:bodyPr/>
          <a:lstStyle/>
          <a:p>
            <a:r>
              <a:rPr lang="en-US" dirty="0"/>
              <a:t>Section 3: So what is the new CC 101 model composed of?</a:t>
            </a:r>
          </a:p>
        </p:txBody>
      </p:sp>
      <p:graphicFrame>
        <p:nvGraphicFramePr>
          <p:cNvPr id="8" name="Content Placeholder 5">
            <a:extLst>
              <a:ext uri="{FF2B5EF4-FFF2-40B4-BE49-F238E27FC236}">
                <a16:creationId xmlns:a16="http://schemas.microsoft.com/office/drawing/2014/main" id="{600FDE26-956B-4235-B602-46295A26BA92}"/>
              </a:ext>
            </a:extLst>
          </p:cNvPr>
          <p:cNvGraphicFramePr>
            <a:graphicFrameLocks/>
          </p:cNvGraphicFramePr>
          <p:nvPr>
            <p:extLst>
              <p:ext uri="{D42A27DB-BD31-4B8C-83A1-F6EECF244321}">
                <p14:modId xmlns:p14="http://schemas.microsoft.com/office/powerpoint/2010/main" val="2334339952"/>
              </p:ext>
            </p:extLst>
          </p:nvPr>
        </p:nvGraphicFramePr>
        <p:xfrm>
          <a:off x="1066800" y="1560314"/>
          <a:ext cx="7286625" cy="828676"/>
        </p:xfrm>
        <a:graphic>
          <a:graphicData uri="http://schemas.openxmlformats.org/drawingml/2006/table">
            <a:tbl>
              <a:tblPr/>
              <a:tblGrid>
                <a:gridCol w="485775">
                  <a:extLst>
                    <a:ext uri="{9D8B030D-6E8A-4147-A177-3AD203B41FA5}">
                      <a16:colId xmlns:a16="http://schemas.microsoft.com/office/drawing/2014/main" val="3388763312"/>
                    </a:ext>
                  </a:extLst>
                </a:gridCol>
                <a:gridCol w="1038225">
                  <a:extLst>
                    <a:ext uri="{9D8B030D-6E8A-4147-A177-3AD203B41FA5}">
                      <a16:colId xmlns:a16="http://schemas.microsoft.com/office/drawing/2014/main" val="1519006074"/>
                    </a:ext>
                  </a:extLst>
                </a:gridCol>
                <a:gridCol w="523875">
                  <a:extLst>
                    <a:ext uri="{9D8B030D-6E8A-4147-A177-3AD203B41FA5}">
                      <a16:colId xmlns:a16="http://schemas.microsoft.com/office/drawing/2014/main" val="2477121704"/>
                    </a:ext>
                  </a:extLst>
                </a:gridCol>
                <a:gridCol w="895350">
                  <a:extLst>
                    <a:ext uri="{9D8B030D-6E8A-4147-A177-3AD203B41FA5}">
                      <a16:colId xmlns:a16="http://schemas.microsoft.com/office/drawing/2014/main" val="1042262592"/>
                    </a:ext>
                  </a:extLst>
                </a:gridCol>
                <a:gridCol w="485775">
                  <a:extLst>
                    <a:ext uri="{9D8B030D-6E8A-4147-A177-3AD203B41FA5}">
                      <a16:colId xmlns:a16="http://schemas.microsoft.com/office/drawing/2014/main" val="525637372"/>
                    </a:ext>
                  </a:extLst>
                </a:gridCol>
                <a:gridCol w="485775">
                  <a:extLst>
                    <a:ext uri="{9D8B030D-6E8A-4147-A177-3AD203B41FA5}">
                      <a16:colId xmlns:a16="http://schemas.microsoft.com/office/drawing/2014/main" val="1004187972"/>
                    </a:ext>
                  </a:extLst>
                </a:gridCol>
                <a:gridCol w="609600">
                  <a:extLst>
                    <a:ext uri="{9D8B030D-6E8A-4147-A177-3AD203B41FA5}">
                      <a16:colId xmlns:a16="http://schemas.microsoft.com/office/drawing/2014/main" val="1320982001"/>
                    </a:ext>
                  </a:extLst>
                </a:gridCol>
                <a:gridCol w="657225">
                  <a:extLst>
                    <a:ext uri="{9D8B030D-6E8A-4147-A177-3AD203B41FA5}">
                      <a16:colId xmlns:a16="http://schemas.microsoft.com/office/drawing/2014/main" val="2939137853"/>
                    </a:ext>
                  </a:extLst>
                </a:gridCol>
                <a:gridCol w="790575">
                  <a:extLst>
                    <a:ext uri="{9D8B030D-6E8A-4147-A177-3AD203B41FA5}">
                      <a16:colId xmlns:a16="http://schemas.microsoft.com/office/drawing/2014/main" val="765051079"/>
                    </a:ext>
                  </a:extLst>
                </a:gridCol>
                <a:gridCol w="323850">
                  <a:extLst>
                    <a:ext uri="{9D8B030D-6E8A-4147-A177-3AD203B41FA5}">
                      <a16:colId xmlns:a16="http://schemas.microsoft.com/office/drawing/2014/main" val="2136017985"/>
                    </a:ext>
                  </a:extLst>
                </a:gridCol>
                <a:gridCol w="990600">
                  <a:extLst>
                    <a:ext uri="{9D8B030D-6E8A-4147-A177-3AD203B41FA5}">
                      <a16:colId xmlns:a16="http://schemas.microsoft.com/office/drawing/2014/main" val="1316954853"/>
                    </a:ext>
                  </a:extLst>
                </a:gridCol>
              </a:tblGrid>
              <a:tr h="690563">
                <a:tc>
                  <a:txBody>
                    <a:bodyPr/>
                    <a:lstStyle/>
                    <a:p>
                      <a:pPr algn="ctr" fontAlgn="t"/>
                      <a:r>
                        <a:rPr lang="en-US" sz="800" b="0" i="0" u="none" strike="noStrike" dirty="0">
                          <a:solidFill>
                            <a:srgbClr val="000000"/>
                          </a:solidFill>
                          <a:effectLst/>
                          <a:latin typeface="Calibri" panose="020F0502020204030204" pitchFamily="34" charset="0"/>
                        </a:rPr>
                        <a:t>Committees (R&amp;D, IRB, IACUC, Projects)</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US" sz="800" b="0" i="0" u="none" strike="noStrike" dirty="0">
                          <a:solidFill>
                            <a:srgbClr val="000000"/>
                          </a:solidFill>
                          <a:effectLst/>
                          <a:latin typeface="Calibri" panose="020F0502020204030204" pitchFamily="34" charset="0"/>
                        </a:rPr>
                        <a:t> Total for committees Amount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t"/>
                      <a:r>
                        <a:rPr lang="en-US" sz="800" b="0" i="0" u="none" strike="noStrike" dirty="0">
                          <a:solidFill>
                            <a:srgbClr val="000000"/>
                          </a:solidFill>
                          <a:effectLst/>
                          <a:latin typeface="Calibri" panose="020F0502020204030204" pitchFamily="34" charset="0"/>
                        </a:rPr>
                        <a:t>Personnel Value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a:solidFill>
                            <a:srgbClr val="000000"/>
                          </a:solidFill>
                          <a:effectLst/>
                          <a:latin typeface="Calibri" panose="020F0502020204030204" pitchFamily="34" charset="0"/>
                        </a:rPr>
                        <a:t> Personnel Amount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t"/>
                      <a:r>
                        <a:rPr lang="en-US" sz="800" b="0" i="0" u="none" strike="noStrike">
                          <a:solidFill>
                            <a:srgbClr val="000000"/>
                          </a:solidFill>
                          <a:effectLst/>
                          <a:latin typeface="Calibri" panose="020F0502020204030204" pitchFamily="34" charset="0"/>
                        </a:rPr>
                        <a:t>Analyst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800" b="0" i="0" u="none" strike="noStrike">
                          <a:solidFill>
                            <a:srgbClr val="000000"/>
                          </a:solidFill>
                          <a:effectLst/>
                          <a:latin typeface="Calibri" panose="020F0502020204030204" pitchFamily="34" charset="0"/>
                        </a:rPr>
                        <a:t>Asst.</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800" b="0" i="0" u="none" strike="noStrike">
                          <a:solidFill>
                            <a:srgbClr val="000000"/>
                          </a:solidFill>
                          <a:effectLst/>
                          <a:latin typeface="Calibri" panose="020F0502020204030204" pitchFamily="34" charset="0"/>
                        </a:rPr>
                        <a:t> Analyst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800" b="0" i="0" u="none" strike="noStrike">
                          <a:solidFill>
                            <a:srgbClr val="000000"/>
                          </a:solidFill>
                          <a:effectLst/>
                          <a:latin typeface="Calibri" panose="020F0502020204030204" pitchFamily="34" charset="0"/>
                        </a:rPr>
                        <a:t> Asst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t"/>
                      <a:r>
                        <a:rPr lang="en-US" sz="800" b="0" i="0" u="none" strike="noStrike">
                          <a:solidFill>
                            <a:srgbClr val="000000"/>
                          </a:solidFill>
                          <a:effectLst/>
                          <a:latin typeface="Calibri" panose="020F0502020204030204" pitchFamily="34" charset="0"/>
                        </a:rPr>
                        <a:t>Grants Manager</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800" b="0" i="0" u="none" strike="noStrike">
                          <a:solidFill>
                            <a:srgbClr val="000000"/>
                          </a:solidFill>
                          <a:effectLst/>
                          <a:latin typeface="Calibri" panose="020F0502020204030204" pitchFamily="34" charset="0"/>
                        </a:rPr>
                        <a:t>Value</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t"/>
                      <a:r>
                        <a:rPr lang="en-US" sz="800" b="0" i="0" u="none" strike="noStrike" dirty="0">
                          <a:solidFill>
                            <a:srgbClr val="000000"/>
                          </a:solidFill>
                          <a:effectLst/>
                          <a:latin typeface="Calibri" panose="020F0502020204030204" pitchFamily="34" charset="0"/>
                        </a:rPr>
                        <a:t> Grant </a:t>
                      </a:r>
                      <a:r>
                        <a:rPr lang="en-US" sz="800" b="0" i="0" u="none" strike="noStrike" dirty="0" err="1">
                          <a:solidFill>
                            <a:srgbClr val="000000"/>
                          </a:solidFill>
                          <a:effectLst/>
                          <a:latin typeface="Calibri" panose="020F0502020204030204" pitchFamily="34" charset="0"/>
                        </a:rPr>
                        <a:t>Mngr</a:t>
                      </a:r>
                      <a:r>
                        <a:rPr lang="en-US" sz="800" b="0" i="0" u="none" strike="noStrike" dirty="0">
                          <a:solidFill>
                            <a:srgbClr val="000000"/>
                          </a:solidFill>
                          <a:effectLst/>
                          <a:latin typeface="Calibri" panose="020F0502020204030204" pitchFamily="34" charset="0"/>
                        </a:rPr>
                        <a:t> Amount </a:t>
                      </a:r>
                    </a:p>
                  </a:txBody>
                  <a:tcPr marL="4763" marR="4763" marT="476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47758756"/>
                  </a:ext>
                </a:extLst>
              </a:tr>
              <a:tr h="138113">
                <a:tc>
                  <a:txBody>
                    <a:bodyPr/>
                    <a:lstStyle/>
                    <a:p>
                      <a:pPr algn="r" fontAlgn="b"/>
                      <a:r>
                        <a:rPr lang="en-US" sz="800" b="0" i="0" u="none" strike="noStrike">
                          <a:solidFill>
                            <a:srgbClr val="000000"/>
                          </a:solidFill>
                          <a:effectLst/>
                          <a:latin typeface="Calibri" panose="020F0502020204030204" pitchFamily="34" charset="0"/>
                        </a:rPr>
                        <a:t>3</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US" sz="800" b="0" i="0" u="none" strike="noStrike" dirty="0">
                          <a:solidFill>
                            <a:srgbClr val="000000"/>
                          </a:solidFill>
                          <a:effectLst/>
                          <a:latin typeface="Calibri" panose="020F0502020204030204" pitchFamily="34" charset="0"/>
                        </a:rPr>
                        <a:t> $                       294,000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US" sz="800" b="0" i="0" u="none" strike="noStrike">
                          <a:solidFill>
                            <a:srgbClr val="000000"/>
                          </a:solidFill>
                          <a:effectLst/>
                          <a:latin typeface="Calibri" panose="020F0502020204030204" pitchFamily="34" charset="0"/>
                        </a:rPr>
                        <a:t> $                 160,000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r>
                        <a:rPr lang="en-US" sz="800" b="0" i="0" u="none" strike="noStrike">
                          <a:solidFill>
                            <a:srgbClr val="000000"/>
                          </a:solidFill>
                          <a:effectLst/>
                          <a:latin typeface="Calibri" panose="020F0502020204030204" pitchFamily="34" charset="0"/>
                        </a:rPr>
                        <a:t>1</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2</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800" b="0" i="0" u="none" strike="noStrike">
                          <a:solidFill>
                            <a:srgbClr val="000000"/>
                          </a:solidFill>
                          <a:effectLst/>
                          <a:latin typeface="Calibri" panose="020F0502020204030204" pitchFamily="34" charset="0"/>
                        </a:rPr>
                        <a:t> $       98,000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US" sz="800" b="0" i="0" u="none" strike="noStrike">
                          <a:solidFill>
                            <a:srgbClr val="000000"/>
                          </a:solidFill>
                          <a:effectLst/>
                          <a:latin typeface="Calibri" panose="020F0502020204030204" pitchFamily="34" charset="0"/>
                        </a:rPr>
                        <a:t> $       140,000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r" fontAlgn="b"/>
                      <a:r>
                        <a:rPr lang="en-US" sz="800" b="0" i="0" u="none" strike="noStrike">
                          <a:solidFill>
                            <a:srgbClr val="000000"/>
                          </a:solidFill>
                          <a:effectLst/>
                          <a:latin typeface="Calibri" panose="020F0502020204030204" pitchFamily="34" charset="0"/>
                        </a:rPr>
                        <a:t>20.5</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800" b="0" i="0" u="none" strike="noStrike">
                          <a:solidFill>
                            <a:srgbClr val="000000"/>
                          </a:solidFill>
                          <a:effectLst/>
                          <a:latin typeface="Calibri" panose="020F0502020204030204" pitchFamily="34" charset="0"/>
                        </a:rPr>
                        <a:t>0</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800" b="0" i="0" u="none" strike="noStrike" dirty="0">
                          <a:solidFill>
                            <a:srgbClr val="000000"/>
                          </a:solidFill>
                          <a:effectLst/>
                          <a:latin typeface="Calibri" panose="020F0502020204030204" pitchFamily="34" charset="0"/>
                        </a:rPr>
                        <a:t> $                                -   </a:t>
                      </a:r>
                    </a:p>
                  </a:txBody>
                  <a:tcPr marL="4763" marR="4763" marT="47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69423933"/>
                  </a:ext>
                </a:extLst>
              </a:tr>
            </a:tbl>
          </a:graphicData>
        </a:graphic>
      </p:graphicFrame>
      <p:pic>
        <p:nvPicPr>
          <p:cNvPr id="18" name="Content Placeholder 17">
            <a:extLst>
              <a:ext uri="{FF2B5EF4-FFF2-40B4-BE49-F238E27FC236}">
                <a16:creationId xmlns:a16="http://schemas.microsoft.com/office/drawing/2014/main" id="{01AEBEF0-55D3-4E2F-8725-661E934FD4E2}"/>
              </a:ext>
            </a:extLst>
          </p:cNvPr>
          <p:cNvPicPr>
            <a:picLocks noGrp="1" noChangeAspect="1"/>
          </p:cNvPicPr>
          <p:nvPr>
            <p:ph idx="1"/>
          </p:nvPr>
        </p:nvPicPr>
        <p:blipFill>
          <a:blip r:embed="rId2"/>
          <a:stretch>
            <a:fillRect/>
          </a:stretch>
        </p:blipFill>
        <p:spPr>
          <a:xfrm>
            <a:off x="1919723" y="3074408"/>
            <a:ext cx="4602879" cy="926672"/>
          </a:xfrm>
        </p:spPr>
      </p:pic>
      <p:pic>
        <p:nvPicPr>
          <p:cNvPr id="19" name="Picture 18">
            <a:extLst>
              <a:ext uri="{FF2B5EF4-FFF2-40B4-BE49-F238E27FC236}">
                <a16:creationId xmlns:a16="http://schemas.microsoft.com/office/drawing/2014/main" id="{FCE98BF7-5087-4583-BA4C-5BE9FCC495CF}"/>
              </a:ext>
            </a:extLst>
          </p:cNvPr>
          <p:cNvPicPr>
            <a:picLocks noChangeAspect="1"/>
          </p:cNvPicPr>
          <p:nvPr/>
        </p:nvPicPr>
        <p:blipFill>
          <a:blip r:embed="rId3"/>
          <a:stretch>
            <a:fillRect/>
          </a:stretch>
        </p:blipFill>
        <p:spPr>
          <a:xfrm>
            <a:off x="3029290" y="4495800"/>
            <a:ext cx="2383743" cy="1207113"/>
          </a:xfrm>
          <a:prstGeom prst="rect">
            <a:avLst/>
          </a:prstGeom>
        </p:spPr>
      </p:pic>
    </p:spTree>
    <p:extLst>
      <p:ext uri="{BB962C8B-B14F-4D97-AF65-F5344CB8AC3E}">
        <p14:creationId xmlns:p14="http://schemas.microsoft.com/office/powerpoint/2010/main" val="2069994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6DFB3-5903-481C-BC16-F46DDB8F4AF1}"/>
              </a:ext>
            </a:extLst>
          </p:cNvPr>
          <p:cNvSpPr>
            <a:spLocks noGrp="1"/>
          </p:cNvSpPr>
          <p:nvPr>
            <p:ph type="title"/>
          </p:nvPr>
        </p:nvSpPr>
        <p:spPr/>
        <p:txBody>
          <a:bodyPr/>
          <a:lstStyle/>
          <a:p>
            <a:r>
              <a:rPr lang="en-US" dirty="0"/>
              <a:t>Section 3: Next Steps</a:t>
            </a:r>
          </a:p>
        </p:txBody>
      </p:sp>
      <p:sp>
        <p:nvSpPr>
          <p:cNvPr id="3" name="Content Placeholder 2">
            <a:extLst>
              <a:ext uri="{FF2B5EF4-FFF2-40B4-BE49-F238E27FC236}">
                <a16:creationId xmlns:a16="http://schemas.microsoft.com/office/drawing/2014/main" id="{FA17BD62-56E0-46F8-946F-6A7FCA781F28}"/>
              </a:ext>
            </a:extLst>
          </p:cNvPr>
          <p:cNvSpPr>
            <a:spLocks noGrp="1"/>
          </p:cNvSpPr>
          <p:nvPr>
            <p:ph idx="1"/>
          </p:nvPr>
        </p:nvSpPr>
        <p:spPr/>
        <p:txBody>
          <a:bodyPr/>
          <a:lstStyle/>
          <a:p>
            <a:r>
              <a:rPr lang="en-US" dirty="0"/>
              <a:t>Phased in over 3 years (25%, 75%, 100%)</a:t>
            </a:r>
          </a:p>
          <a:p>
            <a:r>
              <a:rPr lang="en-US" dirty="0"/>
              <a:t>Substantial increase in overall costs</a:t>
            </a:r>
          </a:p>
          <a:p>
            <a:r>
              <a:rPr lang="en-US" dirty="0"/>
              <a:t>Allow for staffing up over time</a:t>
            </a:r>
          </a:p>
          <a:p>
            <a:r>
              <a:rPr lang="en-US" dirty="0"/>
              <a:t>Allow for review and adjustment as needed</a:t>
            </a:r>
          </a:p>
        </p:txBody>
      </p:sp>
    </p:spTree>
    <p:extLst>
      <p:ext uri="{BB962C8B-B14F-4D97-AF65-F5344CB8AC3E}">
        <p14:creationId xmlns:p14="http://schemas.microsoft.com/office/powerpoint/2010/main" val="2485144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4C87-442D-42CE-A9E8-A9E765A61A8A}"/>
              </a:ext>
            </a:extLst>
          </p:cNvPr>
          <p:cNvSpPr>
            <a:spLocks noGrp="1"/>
          </p:cNvSpPr>
          <p:nvPr>
            <p:ph type="title"/>
          </p:nvPr>
        </p:nvSpPr>
        <p:spPr/>
        <p:txBody>
          <a:bodyPr/>
          <a:lstStyle/>
          <a:p>
            <a:r>
              <a:rPr lang="en-US" dirty="0"/>
              <a:t>Section 3: FY 23 allocation</a:t>
            </a:r>
          </a:p>
        </p:txBody>
      </p:sp>
      <p:sp>
        <p:nvSpPr>
          <p:cNvPr id="3" name="Content Placeholder 2">
            <a:extLst>
              <a:ext uri="{FF2B5EF4-FFF2-40B4-BE49-F238E27FC236}">
                <a16:creationId xmlns:a16="http://schemas.microsoft.com/office/drawing/2014/main" id="{BF79C2ED-E5B6-4C0C-AF36-26C5A4B9AFBA}"/>
              </a:ext>
            </a:extLst>
          </p:cNvPr>
          <p:cNvSpPr>
            <a:spLocks noGrp="1"/>
          </p:cNvSpPr>
          <p:nvPr>
            <p:ph idx="1"/>
          </p:nvPr>
        </p:nvSpPr>
        <p:spPr/>
        <p:txBody>
          <a:bodyPr/>
          <a:lstStyle/>
          <a:p>
            <a:r>
              <a:rPr lang="en-US" dirty="0"/>
              <a:t>FY 23 allocation will be sent out as follows</a:t>
            </a:r>
          </a:p>
          <a:p>
            <a:pPr lvl="1"/>
            <a:r>
              <a:rPr lang="en-US" dirty="0"/>
              <a:t>&gt;Sites that did not receive 101 in 2022 will receive a notification from ORD for a discussion to determine if 101 is needed.</a:t>
            </a:r>
          </a:p>
          <a:p>
            <a:pPr lvl="1"/>
            <a:r>
              <a:rPr lang="en-US" dirty="0"/>
              <a:t>Sites that received &lt;350K in FY22 will be sent a request for a plan for utilization of the funds in FY 23.</a:t>
            </a:r>
          </a:p>
          <a:p>
            <a:pPr lvl="1"/>
            <a:r>
              <a:rPr lang="en-US" dirty="0"/>
              <a:t>Sites that received &gt;350K in FY will receive the funding with the expectation of full utilization by EOY.</a:t>
            </a:r>
          </a:p>
          <a:p>
            <a:r>
              <a:rPr lang="en-US" dirty="0"/>
              <a:t>A report will be required at the end of the year as part of the RDIS Annual Report</a:t>
            </a:r>
          </a:p>
          <a:p>
            <a:r>
              <a:rPr lang="en-US" dirty="0"/>
              <a:t>If at any time during the year, especially after reporting Q2 and Q3 expenditures reports, you will not spend down the funding then please return it for other uses. </a:t>
            </a:r>
          </a:p>
        </p:txBody>
      </p:sp>
    </p:spTree>
    <p:extLst>
      <p:ext uri="{BB962C8B-B14F-4D97-AF65-F5344CB8AC3E}">
        <p14:creationId xmlns:p14="http://schemas.microsoft.com/office/powerpoint/2010/main" val="311364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A71F-6070-42D4-ABC9-35B2EBA55EF2}"/>
              </a:ext>
            </a:extLst>
          </p:cNvPr>
          <p:cNvSpPr>
            <a:spLocks noGrp="1"/>
          </p:cNvSpPr>
          <p:nvPr>
            <p:ph type="title"/>
          </p:nvPr>
        </p:nvSpPr>
        <p:spPr/>
        <p:txBody>
          <a:bodyPr/>
          <a:lstStyle/>
          <a:p>
            <a:r>
              <a:rPr lang="en-US" sz="2400" dirty="0"/>
              <a:t>Objectives – for today’s training</a:t>
            </a:r>
          </a:p>
        </p:txBody>
      </p:sp>
      <p:graphicFrame>
        <p:nvGraphicFramePr>
          <p:cNvPr id="7" name="Table 7">
            <a:extLst>
              <a:ext uri="{FF2B5EF4-FFF2-40B4-BE49-F238E27FC236}">
                <a16:creationId xmlns:a16="http://schemas.microsoft.com/office/drawing/2014/main" id="{872EE588-0261-4597-9BCD-D1DBA24B22CA}"/>
              </a:ext>
            </a:extLst>
          </p:cNvPr>
          <p:cNvGraphicFramePr>
            <a:graphicFrameLocks noGrp="1"/>
          </p:cNvGraphicFramePr>
          <p:nvPr>
            <p:ph idx="1"/>
            <p:extLst>
              <p:ext uri="{D42A27DB-BD31-4B8C-83A1-F6EECF244321}">
                <p14:modId xmlns:p14="http://schemas.microsoft.com/office/powerpoint/2010/main" val="1799040160"/>
              </p:ext>
            </p:extLst>
          </p:nvPr>
        </p:nvGraphicFramePr>
        <p:xfrm>
          <a:off x="486874" y="1828975"/>
          <a:ext cx="8170253" cy="3002852"/>
        </p:xfrm>
        <a:graphic>
          <a:graphicData uri="http://schemas.openxmlformats.org/drawingml/2006/table">
            <a:tbl>
              <a:tblPr firstRow="1" bandRow="1">
                <a:tableStyleId>{5C22544A-7EE6-4342-B048-85BDC9FD1C3A}</a:tableStyleId>
              </a:tblPr>
              <a:tblGrid>
                <a:gridCol w="4098800">
                  <a:extLst>
                    <a:ext uri="{9D8B030D-6E8A-4147-A177-3AD203B41FA5}">
                      <a16:colId xmlns:a16="http://schemas.microsoft.com/office/drawing/2014/main" val="1139615655"/>
                    </a:ext>
                  </a:extLst>
                </a:gridCol>
                <a:gridCol w="4071453">
                  <a:extLst>
                    <a:ext uri="{9D8B030D-6E8A-4147-A177-3AD203B41FA5}">
                      <a16:colId xmlns:a16="http://schemas.microsoft.com/office/drawing/2014/main" val="2542939416"/>
                    </a:ext>
                  </a:extLst>
                </a:gridCol>
              </a:tblGrid>
              <a:tr h="660444">
                <a:tc>
                  <a:txBody>
                    <a:bodyPr/>
                    <a:lstStyle/>
                    <a:p>
                      <a:pPr algn="ctr"/>
                      <a:endParaRPr lang="en-US" sz="1100" dirty="0"/>
                    </a:p>
                    <a:p>
                      <a:pPr algn="ctr"/>
                      <a:r>
                        <a:rPr lang="en-US" sz="1100" dirty="0"/>
                        <a:t>Training Section:</a:t>
                      </a:r>
                    </a:p>
                    <a:p>
                      <a:endParaRPr lang="en-US" sz="1100" dirty="0"/>
                    </a:p>
                  </a:txBody>
                  <a:tcPr marL="68580" marR="68580" marT="34290" marB="34290"/>
                </a:tc>
                <a:tc>
                  <a:txBody>
                    <a:bodyPr/>
                    <a:lstStyle/>
                    <a:p>
                      <a:pPr algn="ctr"/>
                      <a:endParaRPr lang="en-US" sz="1100" dirty="0"/>
                    </a:p>
                    <a:p>
                      <a:pPr algn="ctr"/>
                      <a:r>
                        <a:rPr lang="en-US" sz="1100" dirty="0"/>
                        <a:t>By the end of this section, you will:</a:t>
                      </a:r>
                    </a:p>
                    <a:p>
                      <a:endParaRPr lang="en-US" sz="1100" dirty="0"/>
                    </a:p>
                  </a:txBody>
                  <a:tcPr marL="68580" marR="68580" marT="34290" marB="34290"/>
                </a:tc>
                <a:extLst>
                  <a:ext uri="{0D108BD9-81ED-4DB2-BD59-A6C34878D82A}">
                    <a16:rowId xmlns:a16="http://schemas.microsoft.com/office/drawing/2014/main" val="3500140859"/>
                  </a:ext>
                </a:extLst>
              </a:tr>
              <a:tr h="578768">
                <a:tc>
                  <a:txBody>
                    <a:bodyPr/>
                    <a:lstStyle/>
                    <a:p>
                      <a:r>
                        <a:rPr lang="en-US" sz="1100" b="1" dirty="0"/>
                        <a:t>Section 1:  Understand a Cost Center </a:t>
                      </a:r>
                      <a:endParaRPr lang="en-US" sz="1100" b="0" dirty="0"/>
                    </a:p>
                  </a:txBody>
                  <a:tcPr marL="68580" marR="68580" marT="34290" marB="34290"/>
                </a:tc>
                <a:tc>
                  <a:txBody>
                    <a:bodyPr/>
                    <a:lstStyle/>
                    <a:p>
                      <a:pPr marL="285750" indent="-285750">
                        <a:buFont typeface="Arial" panose="020B0604020202020204" pitchFamily="34" charset="0"/>
                        <a:buChar char="•"/>
                      </a:pPr>
                      <a:r>
                        <a:rPr lang="en-US" sz="1100" dirty="0"/>
                        <a:t>Look at CC 101 Quiz from almost twenty years ago!</a:t>
                      </a:r>
                    </a:p>
                    <a:p>
                      <a:pPr marL="285750" indent="-285750">
                        <a:buFont typeface="Arial" panose="020B0604020202020204" pitchFamily="34" charset="0"/>
                        <a:buChar char="•"/>
                      </a:pPr>
                      <a:r>
                        <a:rPr lang="en-US" sz="1100" dirty="0"/>
                        <a:t>Understand what a Cost Center is and Definitions </a:t>
                      </a:r>
                    </a:p>
                    <a:p>
                      <a:pPr marL="285750" indent="-285750">
                        <a:buFont typeface="Arial" panose="020B0604020202020204" pitchFamily="34" charset="0"/>
                        <a:buChar char="•"/>
                      </a:pPr>
                      <a:endParaRPr lang="en-US" sz="1100" dirty="0"/>
                    </a:p>
                  </a:txBody>
                  <a:tcPr marL="68580" marR="68580" marT="34290" marB="34290"/>
                </a:tc>
                <a:extLst>
                  <a:ext uri="{0D108BD9-81ED-4DB2-BD59-A6C34878D82A}">
                    <a16:rowId xmlns:a16="http://schemas.microsoft.com/office/drawing/2014/main" val="4110461937"/>
                  </a:ext>
                </a:extLst>
              </a:tr>
              <a:tr h="708660">
                <a:tc>
                  <a:txBody>
                    <a:bodyPr/>
                    <a:lstStyle/>
                    <a:p>
                      <a:r>
                        <a:rPr lang="en-US" sz="1100" b="1" dirty="0"/>
                        <a:t>Section 2: Understanding how to Calculate CC 101</a:t>
                      </a:r>
                      <a:endParaRPr lang="en-US" sz="1100" b="0" dirty="0"/>
                    </a:p>
                  </a:txBody>
                  <a:tcPr marL="68580" marR="68580" marT="34290" marB="34290"/>
                </a:tc>
                <a:tc>
                  <a:txBody>
                    <a:bodyPr/>
                    <a:lstStyle/>
                    <a:p>
                      <a:pPr marL="285750" indent="-285750">
                        <a:buFont typeface="Arial" panose="020B0604020202020204" pitchFamily="34" charset="0"/>
                        <a:buChar char="•"/>
                      </a:pPr>
                      <a:r>
                        <a:rPr lang="en-US" sz="1100" dirty="0"/>
                        <a:t>See what the parameters were for calculating 101</a:t>
                      </a:r>
                    </a:p>
                  </a:txBody>
                  <a:tcPr marL="68580" marR="68580" marT="34290" marB="34290"/>
                </a:tc>
                <a:extLst>
                  <a:ext uri="{0D108BD9-81ED-4DB2-BD59-A6C34878D82A}">
                    <a16:rowId xmlns:a16="http://schemas.microsoft.com/office/drawing/2014/main" val="4083256238"/>
                  </a:ext>
                </a:extLst>
              </a:tr>
              <a:tr h="548640">
                <a:tc>
                  <a:txBody>
                    <a:bodyPr/>
                    <a:lstStyle/>
                    <a:p>
                      <a:r>
                        <a:rPr lang="en-US" sz="1100" b="1" dirty="0"/>
                        <a:t>Section 3: Understanding the New CC 101 Model (in 2023)</a:t>
                      </a:r>
                      <a:endParaRPr lang="en-US" sz="1100" b="0" dirty="0"/>
                    </a:p>
                  </a:txBody>
                  <a:tcPr marL="68580" marR="68580" marT="34290" marB="34290"/>
                </a:tc>
                <a:tc>
                  <a:txBody>
                    <a:bodyPr/>
                    <a:lstStyle/>
                    <a:p>
                      <a:pPr marL="285750" indent="-285750">
                        <a:buFont typeface="Arial" panose="020B0604020202020204" pitchFamily="34" charset="0"/>
                        <a:buChar char="•"/>
                      </a:pPr>
                      <a:r>
                        <a:rPr lang="en-US" sz="1100" dirty="0"/>
                        <a:t>Understand the changes and approach to the new formula</a:t>
                      </a:r>
                    </a:p>
                  </a:txBody>
                  <a:tcPr marL="68580" marR="68580" marT="34290" marB="34290"/>
                </a:tc>
                <a:extLst>
                  <a:ext uri="{0D108BD9-81ED-4DB2-BD59-A6C34878D82A}">
                    <a16:rowId xmlns:a16="http://schemas.microsoft.com/office/drawing/2014/main" val="3415514435"/>
                  </a:ext>
                </a:extLst>
              </a:tr>
              <a:tr h="5063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Q&amp;A</a:t>
                      </a:r>
                      <a:endParaRPr lang="en-US" sz="1100" dirty="0"/>
                    </a:p>
                  </a:txBody>
                  <a:tcPr marL="68580" marR="68580" marT="34290" marB="34290"/>
                </a:tc>
                <a:tc hMerge="1">
                  <a:txBody>
                    <a:bodyPr/>
                    <a:lstStyle/>
                    <a:p>
                      <a:pPr marL="0" indent="0">
                        <a:buFont typeface="Arial" panose="020B0604020202020204" pitchFamily="34" charset="0"/>
                        <a:buNone/>
                      </a:pPr>
                      <a:endParaRPr lang="en-US" dirty="0"/>
                    </a:p>
                  </a:txBody>
                  <a:tcPr/>
                </a:tc>
                <a:extLst>
                  <a:ext uri="{0D108BD9-81ED-4DB2-BD59-A6C34878D82A}">
                    <a16:rowId xmlns:a16="http://schemas.microsoft.com/office/drawing/2014/main" val="2996161857"/>
                  </a:ext>
                </a:extLst>
              </a:tr>
            </a:tbl>
          </a:graphicData>
        </a:graphic>
      </p:graphicFrame>
      <p:sp>
        <p:nvSpPr>
          <p:cNvPr id="4" name="Slide Number Placeholder 3">
            <a:extLst>
              <a:ext uri="{FF2B5EF4-FFF2-40B4-BE49-F238E27FC236}">
                <a16:creationId xmlns:a16="http://schemas.microsoft.com/office/drawing/2014/main" id="{2BFA9D54-C33E-4FF4-8351-962446B7D2AF}"/>
              </a:ext>
            </a:extLst>
          </p:cNvPr>
          <p:cNvSpPr>
            <a:spLocks noGrp="1"/>
          </p:cNvSpPr>
          <p:nvPr>
            <p:ph type="sldNum" sz="quarter" idx="12"/>
          </p:nvPr>
        </p:nvSpPr>
        <p:spPr/>
        <p:txBody>
          <a:bodyPr/>
          <a:lstStyle/>
          <a:p>
            <a:fld id="{670A9334-4E67-F94F-A05E-0CE8B74A054E}" type="slidenum">
              <a:rPr lang="en-US" smtClean="0"/>
              <a:t>3</a:t>
            </a:fld>
            <a:endParaRPr lang="en-US" dirty="0"/>
          </a:p>
        </p:txBody>
      </p:sp>
    </p:spTree>
    <p:extLst>
      <p:ext uri="{BB962C8B-B14F-4D97-AF65-F5344CB8AC3E}">
        <p14:creationId xmlns:p14="http://schemas.microsoft.com/office/powerpoint/2010/main" val="41205654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7A99-DF68-4C86-A56E-F9188C2FEC5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B952A5-F5E8-4A32-8628-FFF17B886B84}"/>
              </a:ext>
            </a:extLst>
          </p:cNvPr>
          <p:cNvSpPr>
            <a:spLocks noGrp="1"/>
          </p:cNvSpPr>
          <p:nvPr>
            <p:ph idx="1"/>
          </p:nvPr>
        </p:nvSpPr>
        <p:spPr>
          <a:xfrm>
            <a:off x="628650" y="2590800"/>
            <a:ext cx="7886700" cy="3361915"/>
          </a:xfrm>
        </p:spPr>
        <p:txBody>
          <a:bodyPr>
            <a:normAutofit/>
          </a:bodyPr>
          <a:lstStyle/>
          <a:p>
            <a:pPr marL="0" indent="0" algn="ctr">
              <a:buNone/>
            </a:pPr>
            <a:r>
              <a:rPr lang="en-US" sz="4400" dirty="0"/>
              <a:t>Questions???????</a:t>
            </a:r>
          </a:p>
        </p:txBody>
      </p:sp>
    </p:spTree>
    <p:extLst>
      <p:ext uri="{BB962C8B-B14F-4D97-AF65-F5344CB8AC3E}">
        <p14:creationId xmlns:p14="http://schemas.microsoft.com/office/powerpoint/2010/main" val="136917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E7272A46-EEA3-449A-A808-E75F5BC01E06}"/>
              </a:ext>
            </a:extLst>
          </p:cNvPr>
          <p:cNvSpPr>
            <a:spLocks noGrp="1" noChangeArrowheads="1"/>
          </p:cNvSpPr>
          <p:nvPr>
            <p:ph type="title"/>
          </p:nvPr>
        </p:nvSpPr>
        <p:spPr/>
        <p:txBody>
          <a:bodyPr/>
          <a:lstStyle/>
          <a:p>
            <a:r>
              <a:rPr lang="en-US" altLang="en-US" dirty="0"/>
              <a:t>Section 1: What is a Cost Center</a:t>
            </a:r>
          </a:p>
        </p:txBody>
      </p:sp>
      <p:sp>
        <p:nvSpPr>
          <p:cNvPr id="26627" name="Rectangle 3">
            <a:extLst>
              <a:ext uri="{FF2B5EF4-FFF2-40B4-BE49-F238E27FC236}">
                <a16:creationId xmlns:a16="http://schemas.microsoft.com/office/drawing/2014/main" id="{845EEDB6-6E79-4B99-92EE-49192AF9C46C}"/>
              </a:ext>
            </a:extLst>
          </p:cNvPr>
          <p:cNvSpPr>
            <a:spLocks noGrp="1" noChangeArrowheads="1"/>
          </p:cNvSpPr>
          <p:nvPr>
            <p:ph idx="1"/>
          </p:nvPr>
        </p:nvSpPr>
        <p:spPr>
          <a:xfrm>
            <a:off x="278606" y="2667000"/>
            <a:ext cx="7886700" cy="2438400"/>
          </a:xfrm>
        </p:spPr>
        <p:txBody>
          <a:bodyPr/>
          <a:lstStyle/>
          <a:p>
            <a:pPr marL="0" indent="0" algn="ctr">
              <a:buNone/>
            </a:pPr>
            <a:r>
              <a:rPr lang="en-US" altLang="en-US" sz="3200" b="1" dirty="0"/>
              <a:t>What is a Cost Center?</a:t>
            </a:r>
          </a:p>
          <a:p>
            <a:pPr algn="ctr"/>
            <a:endParaRPr lang="en-US" altLang="en-US"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208E751-81E2-4895-954A-F73548220A7D}"/>
              </a:ext>
            </a:extLst>
          </p:cNvPr>
          <p:cNvSpPr>
            <a:spLocks noGrp="1" noChangeArrowheads="1"/>
          </p:cNvSpPr>
          <p:nvPr>
            <p:ph type="title"/>
          </p:nvPr>
        </p:nvSpPr>
        <p:spPr/>
        <p:txBody>
          <a:bodyPr/>
          <a:lstStyle/>
          <a:p>
            <a:r>
              <a:rPr lang="en-US" altLang="en-US" dirty="0"/>
              <a:t>Section 1: The Quiz</a:t>
            </a:r>
          </a:p>
        </p:txBody>
      </p:sp>
      <p:sp>
        <p:nvSpPr>
          <p:cNvPr id="6147" name="Rectangle 3">
            <a:extLst>
              <a:ext uri="{FF2B5EF4-FFF2-40B4-BE49-F238E27FC236}">
                <a16:creationId xmlns:a16="http://schemas.microsoft.com/office/drawing/2014/main" id="{F0714E07-E998-4445-87CD-51AF46513C64}"/>
              </a:ext>
            </a:extLst>
          </p:cNvPr>
          <p:cNvSpPr>
            <a:spLocks noGrp="1" noChangeArrowheads="1"/>
          </p:cNvSpPr>
          <p:nvPr>
            <p:ph idx="1"/>
          </p:nvPr>
        </p:nvSpPr>
        <p:spPr/>
        <p:txBody>
          <a:bodyPr/>
          <a:lstStyle/>
          <a:p>
            <a:r>
              <a:rPr lang="en-US" altLang="en-US" dirty="0"/>
              <a:t>Can you identify the 7 programs used by VA research to break up the appropriation?</a:t>
            </a:r>
          </a:p>
          <a:p>
            <a:r>
              <a:rPr lang="en-US" altLang="en-US" dirty="0"/>
              <a:t>What is cost center 8110?</a:t>
            </a:r>
          </a:p>
          <a:p>
            <a:r>
              <a:rPr lang="en-US" altLang="en-US" dirty="0"/>
              <a:t>What is cost center 8134?</a:t>
            </a:r>
          </a:p>
          <a:p>
            <a:r>
              <a:rPr lang="en-US" altLang="en-US" dirty="0"/>
              <a:t>Does anyone remember CC 8102 and 8104? If so, are they still used anywhere?  </a:t>
            </a:r>
          </a:p>
          <a:p>
            <a:r>
              <a:rPr lang="en-US" altLang="en-US" dirty="0"/>
              <a:t>What is Program 821?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9C52E43-949D-4BC7-B8EA-86013A511B50}"/>
              </a:ext>
            </a:extLst>
          </p:cNvPr>
          <p:cNvSpPr>
            <a:spLocks noGrp="1" noChangeArrowheads="1"/>
          </p:cNvSpPr>
          <p:nvPr>
            <p:ph type="title"/>
          </p:nvPr>
        </p:nvSpPr>
        <p:spPr/>
        <p:txBody>
          <a:bodyPr/>
          <a:lstStyle/>
          <a:p>
            <a:r>
              <a:rPr lang="en-US" altLang="en-US" dirty="0"/>
              <a:t>Part 1:The Quiz</a:t>
            </a:r>
          </a:p>
        </p:txBody>
      </p:sp>
      <p:sp>
        <p:nvSpPr>
          <p:cNvPr id="7171" name="Rectangle 3">
            <a:extLst>
              <a:ext uri="{FF2B5EF4-FFF2-40B4-BE49-F238E27FC236}">
                <a16:creationId xmlns:a16="http://schemas.microsoft.com/office/drawing/2014/main" id="{49C101E5-37D8-41CA-AAD0-E054C9A0469E}"/>
              </a:ext>
            </a:extLst>
          </p:cNvPr>
          <p:cNvSpPr>
            <a:spLocks noGrp="1" noChangeArrowheads="1"/>
          </p:cNvSpPr>
          <p:nvPr>
            <p:ph idx="1"/>
          </p:nvPr>
        </p:nvSpPr>
        <p:spPr/>
        <p:txBody>
          <a:bodyPr/>
          <a:lstStyle/>
          <a:p>
            <a:r>
              <a:rPr lang="en-US" altLang="en-US" dirty="0"/>
              <a:t>Who is the author of the CC101 formula?</a:t>
            </a:r>
          </a:p>
          <a:p>
            <a:r>
              <a:rPr lang="en-US" altLang="en-US" dirty="0"/>
              <a:t>Does CC101 matter in the future?</a:t>
            </a:r>
          </a:p>
          <a:p>
            <a:r>
              <a:rPr lang="en-US" altLang="en-US" dirty="0"/>
              <a:t>Does anyone check their CC 101 Allocation each year?</a:t>
            </a:r>
          </a:p>
          <a:p>
            <a:r>
              <a:rPr lang="en-US" altLang="en-US" dirty="0"/>
              <a:t>What is CC 103?</a:t>
            </a:r>
          </a:p>
          <a:p>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80B7E80-0D20-4DEB-9D82-AB6A2FA0EACC}"/>
              </a:ext>
            </a:extLst>
          </p:cNvPr>
          <p:cNvSpPr>
            <a:spLocks noGrp="1" noChangeArrowheads="1"/>
          </p:cNvSpPr>
          <p:nvPr>
            <p:ph type="title"/>
          </p:nvPr>
        </p:nvSpPr>
        <p:spPr/>
        <p:txBody>
          <a:bodyPr/>
          <a:lstStyle/>
          <a:p>
            <a:r>
              <a:rPr lang="en-US" altLang="en-US" dirty="0"/>
              <a:t>Part 1: Answer</a:t>
            </a:r>
          </a:p>
        </p:txBody>
      </p:sp>
      <p:sp>
        <p:nvSpPr>
          <p:cNvPr id="27651" name="Rectangle 3">
            <a:extLst>
              <a:ext uri="{FF2B5EF4-FFF2-40B4-BE49-F238E27FC236}">
                <a16:creationId xmlns:a16="http://schemas.microsoft.com/office/drawing/2014/main" id="{D8A81F22-B04C-42FB-A619-05ED264BC99C}"/>
              </a:ext>
            </a:extLst>
          </p:cNvPr>
          <p:cNvSpPr>
            <a:spLocks noGrp="1" noChangeArrowheads="1"/>
          </p:cNvSpPr>
          <p:nvPr>
            <p:ph idx="1"/>
          </p:nvPr>
        </p:nvSpPr>
        <p:spPr/>
        <p:txBody>
          <a:bodyPr/>
          <a:lstStyle/>
          <a:p>
            <a:r>
              <a:rPr lang="en-US" altLang="en-US" dirty="0"/>
              <a:t>As defined in VHA Financial Policy (</a:t>
            </a:r>
            <a:r>
              <a:rPr lang="en-US" dirty="0">
                <a:hlinkClick r:id="rId2"/>
              </a:rPr>
              <a:t>Volume XIII - Cost Accounting - Office of Finance (va.gov)</a:t>
            </a:r>
            <a:r>
              <a:rPr lang="en-US" dirty="0"/>
              <a:t>)</a:t>
            </a:r>
            <a:endParaRPr lang="en-US" altLang="en-US" dirty="0"/>
          </a:p>
          <a:p>
            <a:pPr lvl="1"/>
            <a:r>
              <a:rPr lang="en-US" dirty="0"/>
              <a:t>A mechanism used to accumulate costs incurred by area of responsibility or geographic region. Cost centers are represented by a four-to-six-digit code used to identify organizational elements throughout VA, e.g. 301000, [Veterans Benefits Administration (VBA)] Executive Director</a:t>
            </a:r>
            <a:endParaRPr lang="en-US" altLang="en-US" dirty="0"/>
          </a:p>
          <a:p>
            <a:r>
              <a:rPr lang="en-US" altLang="en-US" dirty="0"/>
              <a:t>A system to provide cost breakouts to the standard general ledger account system</a:t>
            </a:r>
          </a:p>
          <a:p>
            <a:r>
              <a:rPr lang="en-US" altLang="en-US" dirty="0"/>
              <a:t>A way to account for the distribution and expenditure of funds to the field by segregating into cost pools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5B3C205-41BA-46BF-A296-3A5083481487}"/>
              </a:ext>
            </a:extLst>
          </p:cNvPr>
          <p:cNvSpPr>
            <a:spLocks noGrp="1" noChangeArrowheads="1"/>
          </p:cNvSpPr>
          <p:nvPr>
            <p:ph type="title"/>
          </p:nvPr>
        </p:nvSpPr>
        <p:spPr/>
        <p:txBody>
          <a:bodyPr/>
          <a:lstStyle/>
          <a:p>
            <a:r>
              <a:rPr lang="en-US" altLang="en-US" dirty="0"/>
              <a:t>Part 1: CC Definitions</a:t>
            </a:r>
          </a:p>
        </p:txBody>
      </p:sp>
      <p:sp>
        <p:nvSpPr>
          <p:cNvPr id="9219" name="Rectangle 3">
            <a:extLst>
              <a:ext uri="{FF2B5EF4-FFF2-40B4-BE49-F238E27FC236}">
                <a16:creationId xmlns:a16="http://schemas.microsoft.com/office/drawing/2014/main" id="{72D671F7-CD15-4C98-85BB-9D35FA658003}"/>
              </a:ext>
            </a:extLst>
          </p:cNvPr>
          <p:cNvSpPr>
            <a:spLocks noGrp="1" noChangeArrowheads="1"/>
          </p:cNvSpPr>
          <p:nvPr>
            <p:ph idx="1"/>
          </p:nvPr>
        </p:nvSpPr>
        <p:spPr/>
        <p:txBody>
          <a:bodyPr/>
          <a:lstStyle/>
          <a:p>
            <a:r>
              <a:rPr lang="en-US" altLang="en-US" dirty="0"/>
              <a:t>CC101 – Administrative Support for the research office</a:t>
            </a:r>
          </a:p>
          <a:p>
            <a:r>
              <a:rPr lang="en-US" altLang="en-US" dirty="0"/>
              <a:t>CC 102 – Common Research Support (not used in quite some time)</a:t>
            </a:r>
          </a:p>
          <a:p>
            <a:r>
              <a:rPr lang="en-US" altLang="en-US" dirty="0"/>
              <a:t>CC 103 Merit Reviewed Medical Research</a:t>
            </a:r>
          </a:p>
          <a:p>
            <a:r>
              <a:rPr lang="en-US" altLang="en-US" sz="1800" dirty="0"/>
              <a:t>CC 105 –VMU</a:t>
            </a:r>
          </a:p>
          <a:p>
            <a:r>
              <a:rPr lang="en-US" altLang="en-US" sz="1800" dirty="0"/>
              <a:t>CC 106 – Centrally Directed Priority Areas</a:t>
            </a:r>
          </a:p>
          <a:p>
            <a:r>
              <a:rPr lang="en-US" altLang="en-US" sz="1800" dirty="0"/>
              <a:t>CC 108 – Career Development</a:t>
            </a:r>
          </a:p>
          <a:p>
            <a:r>
              <a:rPr lang="en-US" altLang="en-US" sz="1800" dirty="0"/>
              <a:t>CC109 – Other Designated Research</a:t>
            </a:r>
          </a:p>
          <a:p>
            <a:r>
              <a:rPr lang="en-US" altLang="en-US" sz="1800" dirty="0"/>
              <a:t>CC 110 – Research Career Scientist</a:t>
            </a:r>
          </a:p>
          <a:p>
            <a:r>
              <a:rPr lang="en-US" altLang="en-US" sz="1800" dirty="0"/>
              <a:t>CC 124 – Rehab R&amp;D</a:t>
            </a:r>
          </a:p>
          <a:p>
            <a:r>
              <a:rPr lang="en-US" altLang="en-US" sz="1800" dirty="0"/>
              <a:t>CC 134 – HSR&amp;D</a:t>
            </a:r>
          </a:p>
          <a:p>
            <a:r>
              <a:rPr lang="en-US" altLang="en-US" sz="1800" dirty="0"/>
              <a:t>CC 150 – Coop Studies and MVP</a:t>
            </a:r>
          </a:p>
          <a:p>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EA78B92-2578-40FA-B8FD-8A0AAEF3F026}"/>
              </a:ext>
            </a:extLst>
          </p:cNvPr>
          <p:cNvSpPr>
            <a:spLocks noGrp="1" noChangeArrowheads="1"/>
          </p:cNvSpPr>
          <p:nvPr>
            <p:ph type="title"/>
          </p:nvPr>
        </p:nvSpPr>
        <p:spPr/>
        <p:txBody>
          <a:bodyPr/>
          <a:lstStyle/>
          <a:p>
            <a:r>
              <a:rPr lang="en-US" altLang="en-US" dirty="0"/>
              <a:t>Part 1: Definitions - Programs</a:t>
            </a:r>
          </a:p>
        </p:txBody>
      </p:sp>
      <p:sp>
        <p:nvSpPr>
          <p:cNvPr id="11267" name="Rectangle 3">
            <a:extLst>
              <a:ext uri="{FF2B5EF4-FFF2-40B4-BE49-F238E27FC236}">
                <a16:creationId xmlns:a16="http://schemas.microsoft.com/office/drawing/2014/main" id="{251D793B-DDCA-4CA7-9870-7438E819498A}"/>
              </a:ext>
            </a:extLst>
          </p:cNvPr>
          <p:cNvSpPr>
            <a:spLocks noGrp="1" noChangeArrowheads="1"/>
          </p:cNvSpPr>
          <p:nvPr>
            <p:ph idx="1"/>
          </p:nvPr>
        </p:nvSpPr>
        <p:spPr/>
        <p:txBody>
          <a:bodyPr/>
          <a:lstStyle/>
          <a:p>
            <a:r>
              <a:rPr lang="en-US" altLang="en-US" dirty="0"/>
              <a:t>820 – VACO Support</a:t>
            </a:r>
          </a:p>
          <a:p>
            <a:r>
              <a:rPr lang="en-US" altLang="en-US" dirty="0"/>
              <a:t>821 – Biomedical Laboratory Research</a:t>
            </a:r>
          </a:p>
          <a:p>
            <a:r>
              <a:rPr lang="en-US" altLang="en-US" dirty="0"/>
              <a:t>822 – Rehab R&amp;D</a:t>
            </a:r>
          </a:p>
          <a:p>
            <a:r>
              <a:rPr lang="en-US" altLang="en-US" dirty="0"/>
              <a:t>824 – HSR&amp;D</a:t>
            </a:r>
          </a:p>
          <a:p>
            <a:r>
              <a:rPr lang="en-US" altLang="en-US" dirty="0"/>
              <a:t>825 – Coop Studies</a:t>
            </a:r>
          </a:p>
          <a:p>
            <a:r>
              <a:rPr lang="en-US" altLang="en-US" dirty="0"/>
              <a:t>826 – MVP</a:t>
            </a:r>
          </a:p>
          <a:p>
            <a:r>
              <a:rPr lang="en-US" altLang="en-US" dirty="0"/>
              <a:t>829 – Clinical Sciences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tVhG23Fd4LGA2BwU1MQ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enjo8i3HuRM573PfLSFA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hooseVA">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ooseVA" id="{0D5193BE-2534-4BF2-965D-2465806DE90B}" vid="{85C2C08E-B060-487D-9BBD-C1F1B04CBB55}"/>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208_VA PPT Presentation Training_VS" id="{FA609C51-1895-4421-8199-DD4A1EE1AE91}" vid="{18731525-1082-44B3-8D7A-902E0826DFDD}"/>
    </a:ext>
  </a:extLst>
</a:theme>
</file>

<file path=ppt/theme/theme3.xml><?xml version="1.0" encoding="utf-8"?>
<a:theme xmlns:a="http://schemas.openxmlformats.org/drawingml/2006/main" name="VA1">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1" id="{B8820CC7-E417-41A1-92AD-8D515739015D}" vid="{58D1FB06-EE2C-4BCD-B14E-3A514438E18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9" ma:contentTypeDescription="Create a new document." ma:contentTypeScope="" ma:versionID="b1dfd7dea68351d81719bad3885152c0">
  <xsd:schema xmlns:xsd="http://www.w3.org/2001/XMLSchema" xmlns:xs="http://www.w3.org/2001/XMLSchema" xmlns:p="http://schemas.microsoft.com/office/2006/metadata/properties" xmlns:ns1="http://schemas.microsoft.com/sharepoint/v3" xmlns:ns2="b3b97a4c-43ac-46e7-9970-904f1e1efc09" xmlns:ns3="77dce447-0566-47ff-8c07-c9b85fda5322" targetNamespace="http://schemas.microsoft.com/office/2006/metadata/properties" ma:root="true" ma:fieldsID="da2c64f9114d0dd818614521c1775716" ns1:_="" ns2:_="" ns3:_="">
    <xsd:import namespace="http://schemas.microsoft.com/sharepoint/v3"/>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MediaServiceAutoTag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6B7DC4-A354-4AF0-B558-544EF6751FA1}">
  <ds:schemaRefs>
    <ds:schemaRef ds:uri="http://purl.org/dc/elements/1.1/"/>
    <ds:schemaRef ds:uri="http://schemas.microsoft.com/office/2006/metadata/properties"/>
    <ds:schemaRef ds:uri="http://schemas.openxmlformats.org/package/2006/metadata/core-properties"/>
    <ds:schemaRef ds:uri="b3b97a4c-43ac-46e7-9970-904f1e1efc09"/>
    <ds:schemaRef ds:uri="http://purl.org/dc/terms/"/>
    <ds:schemaRef ds:uri="http://schemas.microsoft.com/office/2006/documentManagement/types"/>
    <ds:schemaRef ds:uri="http://purl.org/dc/dcmitype/"/>
    <ds:schemaRef ds:uri="http://schemas.microsoft.com/office/infopath/2007/PartnerControls"/>
    <ds:schemaRef ds:uri="77dce447-0566-47ff-8c07-c9b85fda5322"/>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9935961-8722-4D7E-929C-DF73C08B0818}">
  <ds:schemaRefs>
    <ds:schemaRef ds:uri="http://schemas.microsoft.com/sharepoint/v3/contenttype/forms"/>
  </ds:schemaRefs>
</ds:datastoreItem>
</file>

<file path=customXml/itemProps3.xml><?xml version="1.0" encoding="utf-8"?>
<ds:datastoreItem xmlns:ds="http://schemas.openxmlformats.org/officeDocument/2006/customXml" ds:itemID="{706E59EB-5F78-4879-A7E5-1AAE91B65C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ChooseVA</Template>
  <TotalTime>342</TotalTime>
  <Words>1700</Words>
  <Application>Microsoft Office PowerPoint</Application>
  <PresentationFormat>On-screen Show (4:3)</PresentationFormat>
  <Paragraphs>174</Paragraphs>
  <Slides>30</Slides>
  <Notes>1</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39" baseType="lpstr">
      <vt:lpstr>Arial</vt:lpstr>
      <vt:lpstr>Bradley Hand ITC</vt:lpstr>
      <vt:lpstr>Calibri</vt:lpstr>
      <vt:lpstr>Calibri Light</vt:lpstr>
      <vt:lpstr>Wingdings</vt:lpstr>
      <vt:lpstr>ChooseVA</vt:lpstr>
      <vt:lpstr>1_Office Theme</vt:lpstr>
      <vt:lpstr>VA1</vt:lpstr>
      <vt:lpstr>think-cell Slide</vt:lpstr>
      <vt:lpstr>PowerPoint Presentation</vt:lpstr>
      <vt:lpstr>PowerPoint Presentation</vt:lpstr>
      <vt:lpstr>Objectives – for today’s training</vt:lpstr>
      <vt:lpstr>Section 1: What is a Cost Center</vt:lpstr>
      <vt:lpstr>Section 1: The Quiz</vt:lpstr>
      <vt:lpstr>Part 1:The Quiz</vt:lpstr>
      <vt:lpstr>Part 1: Answer</vt:lpstr>
      <vt:lpstr>Part 1: CC Definitions</vt:lpstr>
      <vt:lpstr>Part 1: Definitions - Programs</vt:lpstr>
      <vt:lpstr>Part 2: What is this CC 101 Calculation anyway? </vt:lpstr>
      <vt:lpstr>Part 2: How was the CC 101 Calculated? </vt:lpstr>
      <vt:lpstr>Section 2: Premise</vt:lpstr>
      <vt:lpstr>Section 2: Perceptions and Reality</vt:lpstr>
      <vt:lpstr>Section 2: Calculating CC101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The Updated CC 101 Model</vt:lpstr>
      <vt:lpstr>Section 3: We did not</vt:lpstr>
      <vt:lpstr>Section 3:So what is the new CC 101 model composed of?</vt:lpstr>
      <vt:lpstr>Section 3:So what is the new CC 101 model composed of?</vt:lpstr>
      <vt:lpstr>Section 3: So what is the new CC 101 model composed of?</vt:lpstr>
      <vt:lpstr>Section 3: Next Steps</vt:lpstr>
      <vt:lpstr>Section 3: FY 23 allocation</vt:lpstr>
      <vt:lpstr>PowerPoint Presentation</vt:lpstr>
    </vt:vector>
  </TitlesOfParts>
  <Company>Denver VA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 101: A Journey into the Past, Present, and Future </dc:title>
  <dc:subject>CC 101: A Journey into the Past, Present, and Future </dc:subject>
  <dc:creator>VHADENFirm</dc:creator>
  <cp:keywords>CC 101: A Journey into the Past, Present, and Future </cp:keywords>
  <cp:lastModifiedBy>Rivera, Portia T</cp:lastModifiedBy>
  <cp:revision>9</cp:revision>
  <dcterms:created xsi:type="dcterms:W3CDTF">2003-06-18T19:14:58Z</dcterms:created>
  <dcterms:modified xsi:type="dcterms:W3CDTF">2022-10-07T12:00:04Z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