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omments/modernComment_31FFB35F_29AF734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1"/>
  </p:notesMasterIdLst>
  <p:sldIdLst>
    <p:sldId id="256" r:id="rId5"/>
    <p:sldId id="257" r:id="rId6"/>
    <p:sldId id="838841210" r:id="rId7"/>
    <p:sldId id="838841195" r:id="rId8"/>
    <p:sldId id="838841189" r:id="rId9"/>
    <p:sldId id="838841208" r:id="rId10"/>
    <p:sldId id="838841192" r:id="rId11"/>
    <p:sldId id="838841205" r:id="rId12"/>
    <p:sldId id="838841197" r:id="rId13"/>
    <p:sldId id="838841170" r:id="rId14"/>
    <p:sldId id="838841171" r:id="rId15"/>
    <p:sldId id="838841172" r:id="rId16"/>
    <p:sldId id="838841173" r:id="rId17"/>
    <p:sldId id="838841174" r:id="rId18"/>
    <p:sldId id="838841175" r:id="rId19"/>
    <p:sldId id="838841178" r:id="rId20"/>
    <p:sldId id="838841179" r:id="rId21"/>
    <p:sldId id="838841176" r:id="rId22"/>
    <p:sldId id="838841177" r:id="rId23"/>
    <p:sldId id="838841180" r:id="rId24"/>
    <p:sldId id="838841181" r:id="rId25"/>
    <p:sldId id="838841206" r:id="rId26"/>
    <p:sldId id="838841207" r:id="rId27"/>
    <p:sldId id="838841183" r:id="rId28"/>
    <p:sldId id="838841184" r:id="rId29"/>
    <p:sldId id="838841182" r:id="rId30"/>
    <p:sldId id="838841199" r:id="rId31"/>
    <p:sldId id="264" r:id="rId32"/>
    <p:sldId id="838841185" r:id="rId33"/>
    <p:sldId id="838841186" r:id="rId34"/>
    <p:sldId id="272" r:id="rId35"/>
    <p:sldId id="838841204" r:id="rId36"/>
    <p:sldId id="838841200" r:id="rId37"/>
    <p:sldId id="838841187" r:id="rId38"/>
    <p:sldId id="260" r:id="rId39"/>
    <p:sldId id="261"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E93262-8E67-8201-43B0-18E4C81CE750}" name="Laracuente, Antonio J" initials="LJ" userId="S::antonio.laracuente03@va.gov::f26025aa-017e-46da-97dd-4f9d498fb15b" providerId="AD"/>
  <p188:author id="{264D0E65-5A2E-1E12-2954-A61E3B0EE5BF}" name="Points, Kari" initials="PK" userId="S::Kari.Points@va.gov::d3d08481-d9e7-4f0b-8844-65fed6518596"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ints, Kari" initials="PK" lastIdx="5" clrIdx="0">
    <p:extLst>
      <p:ext uri="{19B8F6BF-5375-455C-9EA6-DF929625EA0E}">
        <p15:presenceInfo xmlns:p15="http://schemas.microsoft.com/office/powerpoint/2012/main" userId="S::Kari.Points@va.gov::d3d08481-d9e7-4f0b-8844-65fed65185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F1466-3FF3-42ED-B582-84E6D6092FE6}" v="57" dt="2022-11-09T13:34:54.312"/>
    <p1510:client id="{B844B3B9-5946-46FD-BBA2-B282DC28660F}" v="145" dt="2022-11-08T14:02:27.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s>
</file>

<file path=ppt/comments/modernComment_31FFB35F_29AF7340.xml><?xml version="1.0" encoding="utf-8"?>
<p188:cmLst xmlns:a="http://schemas.openxmlformats.org/drawingml/2006/main" xmlns:r="http://schemas.openxmlformats.org/officeDocument/2006/relationships" xmlns:p188="http://schemas.microsoft.com/office/powerpoint/2018/8/main">
  <p188:cm id="{1A10478E-27F4-478E-8EEA-F62118D2A247}" authorId="{A4F754DA-B2C4-C695-EC82-8C721E0F92A2}" status="resolved" created="2022-11-07T16:43:32.399" complete="100000">
    <ac:deMkLst xmlns:ac="http://schemas.microsoft.com/office/drawing/2013/main/command">
      <pc:docMk xmlns:pc="http://schemas.microsoft.com/office/powerpoint/2013/main/command"/>
      <pc:sldMk xmlns:pc="http://schemas.microsoft.com/office/powerpoint/2013/main/command" cId="699364160" sldId="838841183"/>
      <ac:spMk id="3" creationId="{F2ED3F66-7D51-4B90-B13E-5C857CECF03B}"/>
    </ac:deMkLst>
    <p188:txBody>
      <a:bodyPr/>
      <a:lstStyle/>
      <a:p>
        <a:r>
          <a:rPr lang="en-US"/>
          <a:t>Should we say you should check the TDA through AACS?</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C8030-E6FA-4646-9D89-9E587F1C9502}"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D5D08-8A99-4D18-862B-572F011FB126}" type="slidenum">
              <a:rPr lang="en-US" smtClean="0"/>
              <a:t>‹#›</a:t>
            </a:fld>
            <a:endParaRPr lang="en-US"/>
          </a:p>
        </p:txBody>
      </p:sp>
    </p:spTree>
    <p:extLst>
      <p:ext uri="{BB962C8B-B14F-4D97-AF65-F5344CB8AC3E}">
        <p14:creationId xmlns:p14="http://schemas.microsoft.com/office/powerpoint/2010/main" val="224041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2</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4</a:t>
            </a:fld>
            <a:endParaRPr lang="en-US"/>
          </a:p>
        </p:txBody>
      </p:sp>
    </p:spTree>
    <p:extLst>
      <p:ext uri="{BB962C8B-B14F-4D97-AF65-F5344CB8AC3E}">
        <p14:creationId xmlns:p14="http://schemas.microsoft.com/office/powerpoint/2010/main" val="44309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5</a:t>
            </a:fld>
            <a:endParaRPr lang="en-US"/>
          </a:p>
        </p:txBody>
      </p:sp>
    </p:spTree>
    <p:extLst>
      <p:ext uri="{BB962C8B-B14F-4D97-AF65-F5344CB8AC3E}">
        <p14:creationId xmlns:p14="http://schemas.microsoft.com/office/powerpoint/2010/main" val="408984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6</a:t>
            </a:fld>
            <a:endParaRPr lang="en-US"/>
          </a:p>
        </p:txBody>
      </p:sp>
    </p:spTree>
    <p:extLst>
      <p:ext uri="{BB962C8B-B14F-4D97-AF65-F5344CB8AC3E}">
        <p14:creationId xmlns:p14="http://schemas.microsoft.com/office/powerpoint/2010/main" val="162799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27</a:t>
            </a:fld>
            <a:endParaRPr lang="en-US"/>
          </a:p>
        </p:txBody>
      </p:sp>
    </p:spTree>
    <p:extLst>
      <p:ext uri="{BB962C8B-B14F-4D97-AF65-F5344CB8AC3E}">
        <p14:creationId xmlns:p14="http://schemas.microsoft.com/office/powerpoint/2010/main" val="153326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28</a:t>
            </a:fld>
            <a:endParaRPr lang="en-US"/>
          </a:p>
        </p:txBody>
      </p:sp>
    </p:spTree>
    <p:extLst>
      <p:ext uri="{BB962C8B-B14F-4D97-AF65-F5344CB8AC3E}">
        <p14:creationId xmlns:p14="http://schemas.microsoft.com/office/powerpoint/2010/main" val="408984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Kari; Tony</a:t>
            </a:r>
          </a:p>
        </p:txBody>
      </p:sp>
      <p:sp>
        <p:nvSpPr>
          <p:cNvPr id="4" name="Slide Number Placeholder 3"/>
          <p:cNvSpPr>
            <a:spLocks noGrp="1"/>
          </p:cNvSpPr>
          <p:nvPr>
            <p:ph type="sldNum" sz="quarter" idx="5"/>
          </p:nvPr>
        </p:nvSpPr>
        <p:spPr/>
        <p:txBody>
          <a:bodyPr/>
          <a:lstStyle/>
          <a:p>
            <a:fld id="{46E0020C-34B3-4644-B138-3A9503ECB28E}" type="slidenum">
              <a:rPr lang="en-US" smtClean="0"/>
              <a:pPr/>
              <a:t>31</a:t>
            </a:fld>
            <a:endParaRPr lang="en-US"/>
          </a:p>
        </p:txBody>
      </p:sp>
    </p:spTree>
    <p:extLst>
      <p:ext uri="{BB962C8B-B14F-4D97-AF65-F5344CB8AC3E}">
        <p14:creationId xmlns:p14="http://schemas.microsoft.com/office/powerpoint/2010/main" val="36981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35</a:t>
            </a:fld>
            <a:endParaRPr lang="en-US"/>
          </a:p>
        </p:txBody>
      </p:sp>
    </p:spTree>
    <p:extLst>
      <p:ext uri="{BB962C8B-B14F-4D97-AF65-F5344CB8AC3E}">
        <p14:creationId xmlns:p14="http://schemas.microsoft.com/office/powerpoint/2010/main" val="581711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11/15/2022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4372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063118-35D6-4879-9E98-44395A9C85BF}" type="datetime1">
              <a:rPr lang="en-US" smtClean="0"/>
              <a:t>11/15/2022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56629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3.png"/><Relationship Id="rId4" Type="http://schemas.openxmlformats.org/officeDocument/2006/relationships/vmlDrawing" Target="../drawings/vmlDrawing1.v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EDEF4-E48D-4B59-8E7E-9E5B02154E1C}" type="datetime1">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919361526"/>
      </p:ext>
    </p:extLst>
  </p:cSld>
  <p:clrMap bg1="lt1" tx1="dk1" bg2="lt2" tx2="dk2" accent1="accent1" accent2="accent2" accent3="accent3" accent4="accent4" accent5="accent5" accent6="accent6" hlink="hlink" folHlink="folHlink"/>
  <p:sldLayoutIdLst>
    <p:sldLayoutId id="2147483680" r:id="rId1"/>
    <p:sldLayoutId id="2147483679" r:id="rId2"/>
  </p:sldLayoutIdLst>
  <p:hf hdr="0" ft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31FFB35F_29AF7340.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gacgfm.org/CGFM.aspx" TargetMode="External"/><Relationship Id="rId2" Type="http://schemas.openxmlformats.org/officeDocument/2006/relationships/hyperlink" Target="https://www.gao.gov/legal/appropriations-law/red-book" TargetMode="External"/><Relationship Id="rId1" Type="http://schemas.openxmlformats.org/officeDocument/2006/relationships/slideLayout" Target="../slideLayouts/slideLayout1.xml"/><Relationship Id="rId4" Type="http://schemas.openxmlformats.org/officeDocument/2006/relationships/hyperlink" Target="mailto:Maria.negrete2@va.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eports.vssc.med.va.gov/ReportServer/Pages/ReportViewer.aspx?%2fFinance%2fSOA%2fSOACreateRpt&amp;rs:Command=Render" TargetMode="External"/><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1.xml"/><Relationship Id="rId4" Type="http://schemas.openxmlformats.org/officeDocument/2006/relationships/hyperlink" Target="https://www.research.va.gov/programs/orppe/education/webinars/session_archive.cfm?RecordID=196695&amp;Date06232022"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2" Type="http://schemas.openxmlformats.org/officeDocument/2006/relationships/hyperlink" Target="https://dvagov.sharepoint.com/sites/vacovhacomm/admin/ORDFinance/SitePages/Past-Training-Links.asp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537069" y="3011648"/>
            <a:ext cx="6095551" cy="2473253"/>
          </a:xfrm>
        </p:spPr>
        <p:txBody>
          <a:bodyPr vert="horz" lIns="91440" tIns="45720" rIns="91440" bIns="45720" rtlCol="0" anchor="t">
            <a:normAutofit/>
          </a:bodyPr>
          <a:lstStyle/>
          <a:p>
            <a:r>
              <a:rPr lang="en-US"/>
              <a:t>November 9, 2022</a:t>
            </a:r>
          </a:p>
          <a:p>
            <a:r>
              <a:rPr lang="en-US"/>
              <a:t>Kari Points, AO-Research, Iowa City VAMC</a:t>
            </a:r>
          </a:p>
          <a:p>
            <a:r>
              <a:rPr lang="en-US"/>
              <a:t>Antonio Laracuente, Director of Field Operations </a:t>
            </a:r>
          </a:p>
          <a:p>
            <a:r>
              <a:rPr lang="en-US"/>
              <a:t>Jason Berlow, Management Analyst, Finance</a:t>
            </a:r>
          </a:p>
          <a:p>
            <a:endParaRPr lang="en-US"/>
          </a:p>
          <a:p>
            <a:endParaRPr lang="en-US"/>
          </a:p>
          <a:p>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244524" y="988378"/>
            <a:ext cx="11793816" cy="1446550"/>
          </a:xfrm>
          <a:prstGeom prst="rect">
            <a:avLst/>
          </a:prstGeom>
          <a:noFill/>
        </p:spPr>
        <p:txBody>
          <a:bodyPr wrap="square" lIns="91440" tIns="45720" rIns="91440" bIns="45720" rtlCol="0" anchor="t">
            <a:spAutoFit/>
          </a:bodyPr>
          <a:lstStyle/>
          <a:p>
            <a:pPr algn="ctr"/>
            <a:r>
              <a:rPr lang="en-US" sz="4400" dirty="0">
                <a:cs typeface="Calibri"/>
              </a:rPr>
              <a:t>Finding, Reviewing and Executing Your Budget Allocations</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a:ea typeface="+mj-lt"/>
                <a:cs typeface="+mj-lt"/>
              </a:rPr>
              <a:t>Section 2: Locating your ITA, TDAs and Budget Allocation Reports in RAFT</a:t>
            </a:r>
            <a:endParaRPr lang="en-US"/>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p:txBody>
          <a:bodyPr vert="horz" lIns="91440" tIns="45720" rIns="91440" bIns="45720" rtlCol="0" anchor="t">
            <a:noAutofit/>
          </a:bodyPr>
          <a:lstStyle/>
          <a:p>
            <a:r>
              <a:rPr lang="en-US">
                <a:cs typeface="Calibri"/>
              </a:rPr>
              <a:t>This section reviews the tools in RAFT needed to successfully identify, determine and execute your plan for allocating your budget.</a:t>
            </a:r>
          </a:p>
          <a:p>
            <a:pPr lvl="1"/>
            <a:r>
              <a:rPr lang="en-US">
                <a:cs typeface="Calibri"/>
              </a:rPr>
              <a:t>At the beginning of the year, you can pull your </a:t>
            </a:r>
            <a:r>
              <a:rPr lang="en-US" b="1">
                <a:cs typeface="Calibri"/>
              </a:rPr>
              <a:t>ITA</a:t>
            </a:r>
            <a:r>
              <a:rPr lang="en-US">
                <a:cs typeface="Calibri"/>
              </a:rPr>
              <a:t> from </a:t>
            </a:r>
            <a:r>
              <a:rPr lang="en-US" b="1">
                <a:cs typeface="Calibri"/>
              </a:rPr>
              <a:t>RAFT</a:t>
            </a:r>
            <a:r>
              <a:rPr lang="en-US">
                <a:cs typeface="Calibri"/>
              </a:rPr>
              <a:t> and make a budget allocation plan for your salaries and all other </a:t>
            </a:r>
            <a:r>
              <a:rPr lang="en-US" b="1">
                <a:cs typeface="Calibri"/>
              </a:rPr>
              <a:t>FCP</a:t>
            </a:r>
            <a:r>
              <a:rPr lang="en-US">
                <a:cs typeface="Calibri"/>
              </a:rPr>
              <a:t>s.</a:t>
            </a:r>
          </a:p>
          <a:p>
            <a:pPr lvl="1"/>
            <a:r>
              <a:rPr lang="en-US">
                <a:cs typeface="Calibri"/>
              </a:rPr>
              <a:t>RAFT provides TDA reports so you can see what has been allocated to your site outside the ITA.</a:t>
            </a:r>
          </a:p>
          <a:p>
            <a:pPr lvl="1"/>
            <a:r>
              <a:rPr lang="en-US">
                <a:cs typeface="Calibri"/>
              </a:rPr>
              <a:t>The </a:t>
            </a:r>
            <a:r>
              <a:rPr lang="en-US" b="1">
                <a:cs typeface="Calibri"/>
              </a:rPr>
              <a:t>Pink Sheet </a:t>
            </a:r>
            <a:r>
              <a:rPr lang="en-US">
                <a:cs typeface="Calibri"/>
              </a:rPr>
              <a:t>allows for you to see the funds allocated each fiscal year by project for each investigator.</a:t>
            </a:r>
          </a:p>
          <a:p>
            <a:r>
              <a:rPr lang="en-US">
                <a:cs typeface="Calibri"/>
              </a:rPr>
              <a:t>Learn to utilize </a:t>
            </a:r>
            <a:r>
              <a:rPr lang="en-US" b="1">
                <a:cs typeface="Calibri"/>
              </a:rPr>
              <a:t>RAFT</a:t>
            </a:r>
            <a:r>
              <a:rPr lang="en-US">
                <a:cs typeface="Calibri"/>
              </a:rPr>
              <a:t> on a regular basis. The budget allocation and </a:t>
            </a:r>
            <a:r>
              <a:rPr lang="en-US" b="1">
                <a:cs typeface="Calibri"/>
              </a:rPr>
              <a:t>Pink Sheets </a:t>
            </a:r>
            <a:r>
              <a:rPr lang="en-US">
                <a:cs typeface="Calibri"/>
              </a:rPr>
              <a:t>are updated throughout the year, a successful AO/Budget Analyst should be viewing these periodically.</a:t>
            </a:r>
          </a:p>
          <a:p>
            <a:pPr marL="457200" lvl="1" indent="0">
              <a:buNone/>
            </a:pPr>
            <a:endParaRPr lang="en-US">
              <a:cs typeface="Calibri"/>
            </a:endParaRPr>
          </a:p>
          <a:p>
            <a:endParaRPr lang="en-US">
              <a:cs typeface="Calibri"/>
            </a:endParaRP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10</a:t>
            </a:fld>
            <a:endParaRPr lang="en-US"/>
          </a:p>
        </p:txBody>
      </p:sp>
    </p:spTree>
    <p:extLst>
      <p:ext uri="{BB962C8B-B14F-4D97-AF65-F5344CB8AC3E}">
        <p14:creationId xmlns:p14="http://schemas.microsoft.com/office/powerpoint/2010/main" val="340131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D66A-88CE-1365-F625-0493AEB395A0}"/>
              </a:ext>
            </a:extLst>
          </p:cNvPr>
          <p:cNvSpPr>
            <a:spLocks noGrp="1"/>
          </p:cNvSpPr>
          <p:nvPr>
            <p:ph type="title"/>
          </p:nvPr>
        </p:nvSpPr>
        <p:spPr/>
        <p:txBody>
          <a:bodyPr/>
          <a:lstStyle/>
          <a:p>
            <a:r>
              <a:rPr lang="en-US">
                <a:cs typeface="Calibri Light"/>
              </a:rPr>
              <a:t>Section 2: Locating your Initial Target Allowance (ITA)</a:t>
            </a:r>
            <a:endParaRPr lang="en-US"/>
          </a:p>
        </p:txBody>
      </p:sp>
      <p:sp>
        <p:nvSpPr>
          <p:cNvPr id="3" name="Content Placeholder 2">
            <a:extLst>
              <a:ext uri="{FF2B5EF4-FFF2-40B4-BE49-F238E27FC236}">
                <a16:creationId xmlns:a16="http://schemas.microsoft.com/office/drawing/2014/main" id="{5363EE06-3557-4256-0A26-C4B840F66724}"/>
              </a:ext>
            </a:extLst>
          </p:cNvPr>
          <p:cNvSpPr>
            <a:spLocks noGrp="1"/>
          </p:cNvSpPr>
          <p:nvPr>
            <p:ph idx="1"/>
          </p:nvPr>
        </p:nvSpPr>
        <p:spPr/>
        <p:txBody>
          <a:bodyPr vert="horz" lIns="91440" tIns="45720" rIns="91440" bIns="45720" rtlCol="0" anchor="t">
            <a:noAutofit/>
          </a:bodyPr>
          <a:lstStyle/>
          <a:p>
            <a:r>
              <a:rPr lang="en-US">
                <a:cs typeface="Calibri"/>
              </a:rPr>
              <a:t>There is one ITA each fiscal year that is available in RAFT at the end of September or beginning of October.</a:t>
            </a:r>
          </a:p>
          <a:p>
            <a:r>
              <a:rPr lang="en-US">
                <a:cs typeface="Calibri"/>
              </a:rPr>
              <a:t>The ITA tells you the planned budget allocation for each of your VA funded projects for that fiscal year. </a:t>
            </a:r>
          </a:p>
          <a:p>
            <a:r>
              <a:rPr lang="en-US">
                <a:cs typeface="Calibri"/>
              </a:rPr>
              <a:t>From this report, you should develop a plan for the FCPs that you will distribute the funds to as the TDAs come in throughout the year.</a:t>
            </a:r>
          </a:p>
        </p:txBody>
      </p:sp>
      <p:sp>
        <p:nvSpPr>
          <p:cNvPr id="4" name="Date Placeholder 3">
            <a:extLst>
              <a:ext uri="{FF2B5EF4-FFF2-40B4-BE49-F238E27FC236}">
                <a16:creationId xmlns:a16="http://schemas.microsoft.com/office/drawing/2014/main" id="{43829CBB-ABD5-EFC3-81E3-4A6A2391C16C}"/>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D009E60E-CC6D-5BC6-8275-D48F55C9FA67}"/>
              </a:ext>
            </a:extLst>
          </p:cNvPr>
          <p:cNvSpPr>
            <a:spLocks noGrp="1"/>
          </p:cNvSpPr>
          <p:nvPr>
            <p:ph type="sldNum" sz="quarter" idx="12"/>
          </p:nvPr>
        </p:nvSpPr>
        <p:spPr/>
        <p:txBody>
          <a:bodyPr/>
          <a:lstStyle/>
          <a:p>
            <a:fld id="{670A9334-4E67-F94F-A05E-0CE8B74A054E}" type="slidenum">
              <a:rPr lang="en-US" smtClean="0"/>
              <a:t>11</a:t>
            </a:fld>
            <a:endParaRPr lang="en-US"/>
          </a:p>
        </p:txBody>
      </p:sp>
    </p:spTree>
    <p:extLst>
      <p:ext uri="{BB962C8B-B14F-4D97-AF65-F5344CB8AC3E}">
        <p14:creationId xmlns:p14="http://schemas.microsoft.com/office/powerpoint/2010/main" val="236622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4E7A-97FB-8F6E-AD10-19EE7E37582C}"/>
              </a:ext>
            </a:extLst>
          </p:cNvPr>
          <p:cNvSpPr>
            <a:spLocks noGrp="1"/>
          </p:cNvSpPr>
          <p:nvPr>
            <p:ph type="title"/>
          </p:nvPr>
        </p:nvSpPr>
        <p:spPr/>
        <p:txBody>
          <a:bodyPr/>
          <a:lstStyle/>
          <a:p>
            <a:r>
              <a:rPr lang="en-US">
                <a:cs typeface="Calibri Light"/>
              </a:rPr>
              <a:t>Section 2: Locating your ITA in RAFT</a:t>
            </a:r>
            <a:endParaRPr lang="en-US"/>
          </a:p>
        </p:txBody>
      </p:sp>
      <p:pic>
        <p:nvPicPr>
          <p:cNvPr id="6" name="Picture 6">
            <a:extLst>
              <a:ext uri="{FF2B5EF4-FFF2-40B4-BE49-F238E27FC236}">
                <a16:creationId xmlns:a16="http://schemas.microsoft.com/office/drawing/2014/main" id="{B9D6A36D-5D53-F470-44E8-2F6905A5972E}"/>
              </a:ext>
            </a:extLst>
          </p:cNvPr>
          <p:cNvPicPr>
            <a:picLocks noGrp="1" noChangeAspect="1"/>
          </p:cNvPicPr>
          <p:nvPr>
            <p:ph idx="1"/>
          </p:nvPr>
        </p:nvPicPr>
        <p:blipFill>
          <a:blip r:embed="rId2"/>
          <a:stretch>
            <a:fillRect/>
          </a:stretch>
        </p:blipFill>
        <p:spPr>
          <a:xfrm>
            <a:off x="542803" y="1080723"/>
            <a:ext cx="8953500" cy="3095625"/>
          </a:xfrm>
          <a:ln w="41275">
            <a:solidFill>
              <a:schemeClr val="accent1"/>
            </a:solidFill>
          </a:ln>
        </p:spPr>
      </p:pic>
      <p:sp>
        <p:nvSpPr>
          <p:cNvPr id="4" name="Date Placeholder 3">
            <a:extLst>
              <a:ext uri="{FF2B5EF4-FFF2-40B4-BE49-F238E27FC236}">
                <a16:creationId xmlns:a16="http://schemas.microsoft.com/office/drawing/2014/main" id="{2DE36518-37BB-4029-684E-F17EE26E0EC8}"/>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BCCCC843-9632-9798-7107-074265E25BB0}"/>
              </a:ext>
            </a:extLst>
          </p:cNvPr>
          <p:cNvSpPr>
            <a:spLocks noGrp="1"/>
          </p:cNvSpPr>
          <p:nvPr>
            <p:ph type="sldNum" sz="quarter" idx="12"/>
          </p:nvPr>
        </p:nvSpPr>
        <p:spPr/>
        <p:txBody>
          <a:bodyPr/>
          <a:lstStyle/>
          <a:p>
            <a:fld id="{670A9334-4E67-F94F-A05E-0CE8B74A054E}" type="slidenum">
              <a:rPr lang="en-US" smtClean="0"/>
              <a:t>12</a:t>
            </a:fld>
            <a:endParaRPr lang="en-US"/>
          </a:p>
        </p:txBody>
      </p:sp>
      <p:cxnSp>
        <p:nvCxnSpPr>
          <p:cNvPr id="7" name="Straight Arrow Connector 6">
            <a:extLst>
              <a:ext uri="{FF2B5EF4-FFF2-40B4-BE49-F238E27FC236}">
                <a16:creationId xmlns:a16="http://schemas.microsoft.com/office/drawing/2014/main" id="{A88CD7DC-1D53-777C-4FCD-7796C523ED2C}"/>
              </a:ext>
            </a:extLst>
          </p:cNvPr>
          <p:cNvCxnSpPr>
            <a:cxnSpLocks/>
          </p:cNvCxnSpPr>
          <p:nvPr/>
        </p:nvCxnSpPr>
        <p:spPr>
          <a:xfrm flipH="1" flipV="1">
            <a:off x="5019553" y="2362198"/>
            <a:ext cx="2028378" cy="24917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B9FAEEF3-84B6-E757-5858-E282E6012670}"/>
              </a:ext>
            </a:extLst>
          </p:cNvPr>
          <p:cNvSpPr txBox="1"/>
          <p:nvPr/>
        </p:nvSpPr>
        <p:spPr>
          <a:xfrm>
            <a:off x="7047931" y="4853947"/>
            <a:ext cx="2743199" cy="923330"/>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Go to Reports at the top of the screen and select "ITA Reports"</a:t>
            </a:r>
            <a:endParaRPr lang="en-US">
              <a:cs typeface="Calibri"/>
            </a:endParaRPr>
          </a:p>
        </p:txBody>
      </p:sp>
    </p:spTree>
    <p:extLst>
      <p:ext uri="{BB962C8B-B14F-4D97-AF65-F5344CB8AC3E}">
        <p14:creationId xmlns:p14="http://schemas.microsoft.com/office/powerpoint/2010/main" val="180046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3F13-91D4-5656-4EB7-D0DA81A2C35B}"/>
              </a:ext>
            </a:extLst>
          </p:cNvPr>
          <p:cNvSpPr>
            <a:spLocks noGrp="1"/>
          </p:cNvSpPr>
          <p:nvPr>
            <p:ph type="title"/>
          </p:nvPr>
        </p:nvSpPr>
        <p:spPr/>
        <p:txBody>
          <a:bodyPr/>
          <a:lstStyle/>
          <a:p>
            <a:r>
              <a:rPr lang="en-US">
                <a:cs typeface="Calibri Light"/>
              </a:rPr>
              <a:t>Section 2: Locating your ITA in RAFT</a:t>
            </a:r>
            <a:endParaRPr lang="en-US"/>
          </a:p>
        </p:txBody>
      </p:sp>
      <p:pic>
        <p:nvPicPr>
          <p:cNvPr id="6" name="Picture 6">
            <a:extLst>
              <a:ext uri="{FF2B5EF4-FFF2-40B4-BE49-F238E27FC236}">
                <a16:creationId xmlns:a16="http://schemas.microsoft.com/office/drawing/2014/main" id="{2CC9768D-1F08-057E-997B-2078CF068F9F}"/>
              </a:ext>
            </a:extLst>
          </p:cNvPr>
          <p:cNvPicPr>
            <a:picLocks noGrp="1" noChangeAspect="1"/>
          </p:cNvPicPr>
          <p:nvPr>
            <p:ph idx="1"/>
          </p:nvPr>
        </p:nvPicPr>
        <p:blipFill>
          <a:blip r:embed="rId2"/>
          <a:stretch>
            <a:fillRect/>
          </a:stretch>
        </p:blipFill>
        <p:spPr>
          <a:xfrm>
            <a:off x="1411143" y="3440545"/>
            <a:ext cx="9210675" cy="2438400"/>
          </a:xfrm>
          <a:ln w="41275">
            <a:solidFill>
              <a:schemeClr val="accent1"/>
            </a:solidFill>
          </a:ln>
        </p:spPr>
      </p:pic>
      <p:sp>
        <p:nvSpPr>
          <p:cNvPr id="4" name="Date Placeholder 3">
            <a:extLst>
              <a:ext uri="{FF2B5EF4-FFF2-40B4-BE49-F238E27FC236}">
                <a16:creationId xmlns:a16="http://schemas.microsoft.com/office/drawing/2014/main" id="{B2775363-6CB2-742F-D18C-9783EDFF37B7}"/>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C7C8211D-75E8-CCA7-E717-94C0BB9933FC}"/>
              </a:ext>
            </a:extLst>
          </p:cNvPr>
          <p:cNvSpPr>
            <a:spLocks noGrp="1"/>
          </p:cNvSpPr>
          <p:nvPr>
            <p:ph type="sldNum" sz="quarter" idx="12"/>
          </p:nvPr>
        </p:nvSpPr>
        <p:spPr/>
        <p:txBody>
          <a:bodyPr/>
          <a:lstStyle/>
          <a:p>
            <a:fld id="{670A9334-4E67-F94F-A05E-0CE8B74A054E}" type="slidenum">
              <a:rPr lang="en-US" smtClean="0"/>
              <a:t>13</a:t>
            </a:fld>
            <a:endParaRPr lang="en-US"/>
          </a:p>
        </p:txBody>
      </p:sp>
      <p:cxnSp>
        <p:nvCxnSpPr>
          <p:cNvPr id="16" name="Straight Arrow Connector 15">
            <a:extLst>
              <a:ext uri="{FF2B5EF4-FFF2-40B4-BE49-F238E27FC236}">
                <a16:creationId xmlns:a16="http://schemas.microsoft.com/office/drawing/2014/main" id="{D78B55EC-52BD-5EBE-F8F3-535824F0AF8F}"/>
              </a:ext>
            </a:extLst>
          </p:cNvPr>
          <p:cNvCxnSpPr>
            <a:cxnSpLocks/>
          </p:cNvCxnSpPr>
          <p:nvPr/>
        </p:nvCxnSpPr>
        <p:spPr>
          <a:xfrm flipH="1">
            <a:off x="2638485" y="3128418"/>
            <a:ext cx="1033629" cy="9092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2EA8F9DA-F390-71D0-D829-223A69EB2431}"/>
              </a:ext>
            </a:extLst>
          </p:cNvPr>
          <p:cNvSpPr txBox="1"/>
          <p:nvPr/>
        </p:nvSpPr>
        <p:spPr>
          <a:xfrm>
            <a:off x="2778429" y="1106387"/>
            <a:ext cx="6882807" cy="1754326"/>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cs typeface="Calibri"/>
              </a:rPr>
              <a:t>Steps</a:t>
            </a:r>
          </a:p>
          <a:p>
            <a:pPr marL="342900" indent="-342900">
              <a:buAutoNum type="arabicPeriod"/>
            </a:pPr>
            <a:r>
              <a:rPr lang="en-US">
                <a:cs typeface="Calibri"/>
              </a:rPr>
              <a:t>Click on Investigator Allocation on the left panel. </a:t>
            </a:r>
          </a:p>
          <a:p>
            <a:pPr marL="342900" indent="-342900">
              <a:buAutoNum type="arabicPeriod"/>
            </a:pPr>
            <a:r>
              <a:rPr lang="en-US">
                <a:cs typeface="Calibri"/>
              </a:rPr>
              <a:t>Select Fiscal Year and your Medical Center.  </a:t>
            </a:r>
          </a:p>
          <a:p>
            <a:pPr marL="342900" indent="-342900">
              <a:buAutoNum type="arabicPeriod"/>
            </a:pPr>
            <a:r>
              <a:rPr lang="en-US">
                <a:cs typeface="Calibri"/>
              </a:rPr>
              <a:t>You can either leave the Program option blank or select an individual Program you want to view. The clinical-transferred box remains blank.</a:t>
            </a:r>
          </a:p>
        </p:txBody>
      </p:sp>
    </p:spTree>
    <p:extLst>
      <p:ext uri="{BB962C8B-B14F-4D97-AF65-F5344CB8AC3E}">
        <p14:creationId xmlns:p14="http://schemas.microsoft.com/office/powerpoint/2010/main" val="311444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4D0A-4656-82D1-2A70-0A5B3C4429A7}"/>
              </a:ext>
            </a:extLst>
          </p:cNvPr>
          <p:cNvSpPr>
            <a:spLocks noGrp="1"/>
          </p:cNvSpPr>
          <p:nvPr>
            <p:ph type="title"/>
          </p:nvPr>
        </p:nvSpPr>
        <p:spPr/>
        <p:txBody>
          <a:bodyPr/>
          <a:lstStyle/>
          <a:p>
            <a:r>
              <a:rPr lang="en-US">
                <a:cs typeface="Calibri Light"/>
              </a:rPr>
              <a:t>Section 2: Locating your ITA in RAFT</a:t>
            </a:r>
            <a:endParaRPr lang="en-US"/>
          </a:p>
        </p:txBody>
      </p:sp>
      <p:pic>
        <p:nvPicPr>
          <p:cNvPr id="7" name="Picture 7">
            <a:extLst>
              <a:ext uri="{FF2B5EF4-FFF2-40B4-BE49-F238E27FC236}">
                <a16:creationId xmlns:a16="http://schemas.microsoft.com/office/drawing/2014/main" id="{5E6DE9A5-4FB6-DD83-0101-EE1EF63DB928}"/>
              </a:ext>
            </a:extLst>
          </p:cNvPr>
          <p:cNvPicPr>
            <a:picLocks noGrp="1" noChangeAspect="1"/>
          </p:cNvPicPr>
          <p:nvPr>
            <p:ph idx="1"/>
          </p:nvPr>
        </p:nvPicPr>
        <p:blipFill>
          <a:blip r:embed="rId2"/>
          <a:stretch>
            <a:fillRect/>
          </a:stretch>
        </p:blipFill>
        <p:spPr>
          <a:xfrm>
            <a:off x="285750" y="1014551"/>
            <a:ext cx="11673068" cy="2185631"/>
          </a:xfrm>
          <a:ln w="41275">
            <a:solidFill>
              <a:schemeClr val="accent1"/>
            </a:solidFill>
          </a:ln>
        </p:spPr>
      </p:pic>
      <p:sp>
        <p:nvSpPr>
          <p:cNvPr id="4" name="Date Placeholder 3">
            <a:extLst>
              <a:ext uri="{FF2B5EF4-FFF2-40B4-BE49-F238E27FC236}">
                <a16:creationId xmlns:a16="http://schemas.microsoft.com/office/drawing/2014/main" id="{038A1B56-DC90-D90D-0B63-B05F1AE15BE7}"/>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779BA461-3E79-0940-2325-CDD8FD917235}"/>
              </a:ext>
            </a:extLst>
          </p:cNvPr>
          <p:cNvSpPr>
            <a:spLocks noGrp="1"/>
          </p:cNvSpPr>
          <p:nvPr>
            <p:ph type="sldNum" sz="quarter" idx="12"/>
          </p:nvPr>
        </p:nvSpPr>
        <p:spPr/>
        <p:txBody>
          <a:bodyPr/>
          <a:lstStyle/>
          <a:p>
            <a:fld id="{670A9334-4E67-F94F-A05E-0CE8B74A054E}" type="slidenum">
              <a:rPr lang="en-US" smtClean="0"/>
              <a:t>14</a:t>
            </a:fld>
            <a:endParaRPr lang="en-US"/>
          </a:p>
        </p:txBody>
      </p:sp>
      <p:sp>
        <p:nvSpPr>
          <p:cNvPr id="9" name="TextBox 8">
            <a:extLst>
              <a:ext uri="{FF2B5EF4-FFF2-40B4-BE49-F238E27FC236}">
                <a16:creationId xmlns:a16="http://schemas.microsoft.com/office/drawing/2014/main" id="{34B94E3E-08C7-12A0-D51A-F2CB5EA26C00}"/>
              </a:ext>
            </a:extLst>
          </p:cNvPr>
          <p:cNvSpPr txBox="1"/>
          <p:nvPr/>
        </p:nvSpPr>
        <p:spPr>
          <a:xfrm>
            <a:off x="140946" y="3430084"/>
            <a:ext cx="11674995" cy="224676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a:cs typeface="Calibri"/>
              </a:rPr>
              <a:t>The ITA report will show you the budget allocation that has been established for each project and categorized as Salary, All Other, Equipment, and Travel.  </a:t>
            </a:r>
          </a:p>
          <a:p>
            <a:pPr marL="742950" lvl="1" indent="-285750">
              <a:buFont typeface="Arial" panose="020B0604020202020204" pitchFamily="34" charset="0"/>
              <a:buChar char="•"/>
            </a:pPr>
            <a:r>
              <a:rPr lang="en-US" sz="2000">
                <a:cs typeface="Calibri"/>
              </a:rPr>
              <a:t>You have the option to export this report to Excel or PDF.  </a:t>
            </a:r>
          </a:p>
          <a:p>
            <a:pPr marL="285750" indent="-285750">
              <a:buFont typeface="Arial" panose="020B0604020202020204" pitchFamily="34" charset="0"/>
              <a:buChar char="•"/>
            </a:pPr>
            <a:r>
              <a:rPr lang="en-US" sz="2000">
                <a:cs typeface="Calibri"/>
              </a:rPr>
              <a:t>Just because the report states that funds are allocated to Salary or All Other, that does not mean you have to place the funds in those fund control points. If the funds are not needed for salary, put them in All Other. Section 2 of the August Training covered developing a plan for ITAs in more detail. The template for the spreadsheet has been sent out in August and again last week.</a:t>
            </a:r>
            <a:endParaRPr lang="en-US" sz="2000"/>
          </a:p>
        </p:txBody>
      </p:sp>
      <p:sp>
        <p:nvSpPr>
          <p:cNvPr id="12" name="Oval 11">
            <a:extLst>
              <a:ext uri="{FF2B5EF4-FFF2-40B4-BE49-F238E27FC236}">
                <a16:creationId xmlns:a16="http://schemas.microsoft.com/office/drawing/2014/main" id="{CB3027D4-0ED3-C9FF-8EF8-7526C1D69DAA}"/>
              </a:ext>
            </a:extLst>
          </p:cNvPr>
          <p:cNvSpPr/>
          <p:nvPr/>
        </p:nvSpPr>
        <p:spPr>
          <a:xfrm>
            <a:off x="10724426" y="1238008"/>
            <a:ext cx="1147822" cy="69448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41512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6A92-4CCA-A1CE-85B2-30017481C9A1}"/>
              </a:ext>
            </a:extLst>
          </p:cNvPr>
          <p:cNvSpPr>
            <a:spLocks noGrp="1"/>
          </p:cNvSpPr>
          <p:nvPr>
            <p:ph type="title"/>
          </p:nvPr>
        </p:nvSpPr>
        <p:spPr/>
        <p:txBody>
          <a:bodyPr/>
          <a:lstStyle/>
          <a:p>
            <a:r>
              <a:rPr lang="en-US">
                <a:cs typeface="Calibri Light"/>
              </a:rPr>
              <a:t>Section 2: Locating your Pink Sheet in RAFT</a:t>
            </a:r>
            <a:endParaRPr lang="en-US"/>
          </a:p>
        </p:txBody>
      </p:sp>
      <p:pic>
        <p:nvPicPr>
          <p:cNvPr id="6" name="Picture 6">
            <a:extLst>
              <a:ext uri="{FF2B5EF4-FFF2-40B4-BE49-F238E27FC236}">
                <a16:creationId xmlns:a16="http://schemas.microsoft.com/office/drawing/2014/main" id="{D3BBB4B5-A2EF-BA4B-B1DE-290CAEB9A41E}"/>
              </a:ext>
            </a:extLst>
          </p:cNvPr>
          <p:cNvPicPr>
            <a:picLocks noGrp="1" noChangeAspect="1"/>
          </p:cNvPicPr>
          <p:nvPr>
            <p:ph idx="1"/>
          </p:nvPr>
        </p:nvPicPr>
        <p:blipFill>
          <a:blip r:embed="rId2"/>
          <a:stretch>
            <a:fillRect/>
          </a:stretch>
        </p:blipFill>
        <p:spPr>
          <a:xfrm>
            <a:off x="285810" y="1127103"/>
            <a:ext cx="9934575" cy="3238500"/>
          </a:xfrm>
          <a:ln w="41275">
            <a:solidFill>
              <a:schemeClr val="accent1"/>
            </a:solidFill>
          </a:ln>
        </p:spPr>
      </p:pic>
      <p:sp>
        <p:nvSpPr>
          <p:cNvPr id="4" name="Date Placeholder 3">
            <a:extLst>
              <a:ext uri="{FF2B5EF4-FFF2-40B4-BE49-F238E27FC236}">
                <a16:creationId xmlns:a16="http://schemas.microsoft.com/office/drawing/2014/main" id="{7DA09E42-2275-06C8-111B-79326F7433BB}"/>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3E803E52-5400-B36B-C35F-F9036DB77606}"/>
              </a:ext>
            </a:extLst>
          </p:cNvPr>
          <p:cNvSpPr>
            <a:spLocks noGrp="1"/>
          </p:cNvSpPr>
          <p:nvPr>
            <p:ph type="sldNum" sz="quarter" idx="12"/>
          </p:nvPr>
        </p:nvSpPr>
        <p:spPr/>
        <p:txBody>
          <a:bodyPr/>
          <a:lstStyle/>
          <a:p>
            <a:fld id="{670A9334-4E67-F94F-A05E-0CE8B74A054E}" type="slidenum">
              <a:rPr lang="en-US" smtClean="0"/>
              <a:t>15</a:t>
            </a:fld>
            <a:endParaRPr lang="en-US"/>
          </a:p>
        </p:txBody>
      </p:sp>
      <p:cxnSp>
        <p:nvCxnSpPr>
          <p:cNvPr id="7" name="Straight Arrow Connector 6">
            <a:extLst>
              <a:ext uri="{FF2B5EF4-FFF2-40B4-BE49-F238E27FC236}">
                <a16:creationId xmlns:a16="http://schemas.microsoft.com/office/drawing/2014/main" id="{07837D99-55BC-8F9B-92EA-350FC5DED28D}"/>
              </a:ext>
            </a:extLst>
          </p:cNvPr>
          <p:cNvCxnSpPr>
            <a:cxnSpLocks/>
          </p:cNvCxnSpPr>
          <p:nvPr/>
        </p:nvCxnSpPr>
        <p:spPr>
          <a:xfrm flipH="1" flipV="1">
            <a:off x="7162098" y="2150874"/>
            <a:ext cx="744229" cy="266655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FED7AA3E-2567-1F37-12CD-CD9A800DE173}"/>
              </a:ext>
            </a:extLst>
          </p:cNvPr>
          <p:cNvSpPr txBox="1"/>
          <p:nvPr/>
        </p:nvSpPr>
        <p:spPr>
          <a:xfrm>
            <a:off x="7076753" y="4817429"/>
            <a:ext cx="2743199" cy="646331"/>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Go to Modules and select Investigator Tracking</a:t>
            </a:r>
          </a:p>
        </p:txBody>
      </p:sp>
    </p:spTree>
    <p:extLst>
      <p:ext uri="{BB962C8B-B14F-4D97-AF65-F5344CB8AC3E}">
        <p14:creationId xmlns:p14="http://schemas.microsoft.com/office/powerpoint/2010/main" val="426713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5889-B8CA-5502-353B-D4F91EE603B1}"/>
              </a:ext>
            </a:extLst>
          </p:cNvPr>
          <p:cNvSpPr>
            <a:spLocks noGrp="1"/>
          </p:cNvSpPr>
          <p:nvPr>
            <p:ph type="title"/>
          </p:nvPr>
        </p:nvSpPr>
        <p:spPr/>
        <p:txBody>
          <a:bodyPr/>
          <a:lstStyle/>
          <a:p>
            <a:r>
              <a:rPr lang="en-US">
                <a:ea typeface="+mj-lt"/>
                <a:cs typeface="+mj-lt"/>
              </a:rPr>
              <a:t>Section 2: Locating your Pink Sheet in RAFT</a:t>
            </a:r>
            <a:endParaRPr lang="en-US"/>
          </a:p>
        </p:txBody>
      </p:sp>
      <p:sp>
        <p:nvSpPr>
          <p:cNvPr id="4" name="Date Placeholder 3">
            <a:extLst>
              <a:ext uri="{FF2B5EF4-FFF2-40B4-BE49-F238E27FC236}">
                <a16:creationId xmlns:a16="http://schemas.microsoft.com/office/drawing/2014/main" id="{F799807C-F482-7EDB-6B36-672607CD9E26}"/>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BA3DB752-1F55-7BD3-BC70-9400C18E76FD}"/>
              </a:ext>
            </a:extLst>
          </p:cNvPr>
          <p:cNvSpPr>
            <a:spLocks noGrp="1"/>
          </p:cNvSpPr>
          <p:nvPr>
            <p:ph type="sldNum" sz="quarter" idx="12"/>
          </p:nvPr>
        </p:nvSpPr>
        <p:spPr/>
        <p:txBody>
          <a:bodyPr/>
          <a:lstStyle/>
          <a:p>
            <a:fld id="{670A9334-4E67-F94F-A05E-0CE8B74A054E}" type="slidenum">
              <a:rPr lang="en-US" smtClean="0"/>
              <a:t>16</a:t>
            </a:fld>
            <a:endParaRPr lang="en-US"/>
          </a:p>
        </p:txBody>
      </p:sp>
      <p:sp>
        <p:nvSpPr>
          <p:cNvPr id="11" name="TextBox 10">
            <a:extLst>
              <a:ext uri="{FF2B5EF4-FFF2-40B4-BE49-F238E27FC236}">
                <a16:creationId xmlns:a16="http://schemas.microsoft.com/office/drawing/2014/main" id="{0C4E90D6-1DB0-FF7F-0A3D-F0C661FED548}"/>
              </a:ext>
            </a:extLst>
          </p:cNvPr>
          <p:cNvSpPr txBox="1"/>
          <p:nvPr/>
        </p:nvSpPr>
        <p:spPr>
          <a:xfrm>
            <a:off x="5227159" y="902776"/>
            <a:ext cx="2743199" cy="1200329"/>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To view all active pink sheets, change the Status from Any to Active.</a:t>
            </a:r>
          </a:p>
          <a:p>
            <a:endParaRPr lang="en-US">
              <a:cs typeface="Calibri"/>
            </a:endParaRPr>
          </a:p>
        </p:txBody>
      </p:sp>
      <p:cxnSp>
        <p:nvCxnSpPr>
          <p:cNvPr id="12" name="Straight Arrow Connector 11">
            <a:extLst>
              <a:ext uri="{FF2B5EF4-FFF2-40B4-BE49-F238E27FC236}">
                <a16:creationId xmlns:a16="http://schemas.microsoft.com/office/drawing/2014/main" id="{CE487EDE-9BE5-BCC6-1D9E-F54C38272443}"/>
              </a:ext>
            </a:extLst>
          </p:cNvPr>
          <p:cNvCxnSpPr>
            <a:cxnSpLocks/>
            <a:stCxn id="11" idx="1"/>
          </p:cNvCxnSpPr>
          <p:nvPr/>
        </p:nvCxnSpPr>
        <p:spPr>
          <a:xfrm flipH="1">
            <a:off x="4268717" y="1502941"/>
            <a:ext cx="958442" cy="1463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6" name="Picture 16">
            <a:extLst>
              <a:ext uri="{FF2B5EF4-FFF2-40B4-BE49-F238E27FC236}">
                <a16:creationId xmlns:a16="http://schemas.microsoft.com/office/drawing/2014/main" id="{E3124E0C-0AA5-E946-D8C8-F88334C9E3E0}"/>
              </a:ext>
            </a:extLst>
          </p:cNvPr>
          <p:cNvPicPr>
            <a:picLocks noGrp="1" noChangeAspect="1"/>
          </p:cNvPicPr>
          <p:nvPr>
            <p:ph idx="1"/>
          </p:nvPr>
        </p:nvPicPr>
        <p:blipFill>
          <a:blip r:embed="rId2"/>
          <a:stretch>
            <a:fillRect/>
          </a:stretch>
        </p:blipFill>
        <p:spPr>
          <a:xfrm>
            <a:off x="586171" y="1061468"/>
            <a:ext cx="3609975" cy="3162300"/>
          </a:xfrm>
          <a:ln w="41275">
            <a:solidFill>
              <a:schemeClr val="accent1"/>
            </a:solidFill>
          </a:ln>
        </p:spPr>
      </p:pic>
      <p:pic>
        <p:nvPicPr>
          <p:cNvPr id="18" name="Picture 18">
            <a:extLst>
              <a:ext uri="{FF2B5EF4-FFF2-40B4-BE49-F238E27FC236}">
                <a16:creationId xmlns:a16="http://schemas.microsoft.com/office/drawing/2014/main" id="{16DA4848-B17B-C874-F7CB-AB97A68C3DE5}"/>
              </a:ext>
            </a:extLst>
          </p:cNvPr>
          <p:cNvPicPr>
            <a:picLocks noChangeAspect="1"/>
          </p:cNvPicPr>
          <p:nvPr/>
        </p:nvPicPr>
        <p:blipFill>
          <a:blip r:embed="rId3"/>
          <a:stretch>
            <a:fillRect/>
          </a:stretch>
        </p:blipFill>
        <p:spPr>
          <a:xfrm>
            <a:off x="6781919" y="2480087"/>
            <a:ext cx="4257554" cy="1689508"/>
          </a:xfrm>
          <a:prstGeom prst="rect">
            <a:avLst/>
          </a:prstGeom>
          <a:ln w="41275">
            <a:solidFill>
              <a:schemeClr val="accent1"/>
            </a:solidFill>
          </a:ln>
        </p:spPr>
      </p:pic>
      <p:cxnSp>
        <p:nvCxnSpPr>
          <p:cNvPr id="19" name="Straight Arrow Connector 18">
            <a:extLst>
              <a:ext uri="{FF2B5EF4-FFF2-40B4-BE49-F238E27FC236}">
                <a16:creationId xmlns:a16="http://schemas.microsoft.com/office/drawing/2014/main" id="{A40C314D-71E1-AC3B-36C3-E6AB6EB5427B}"/>
              </a:ext>
            </a:extLst>
          </p:cNvPr>
          <p:cNvCxnSpPr>
            <a:cxnSpLocks/>
          </p:cNvCxnSpPr>
          <p:nvPr/>
        </p:nvCxnSpPr>
        <p:spPr>
          <a:xfrm flipH="1" flipV="1">
            <a:off x="8719127" y="4223768"/>
            <a:ext cx="96252" cy="6145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112F148C-2C16-E867-F0B3-D877CF27183C}"/>
              </a:ext>
            </a:extLst>
          </p:cNvPr>
          <p:cNvSpPr txBox="1"/>
          <p:nvPr/>
        </p:nvSpPr>
        <p:spPr>
          <a:xfrm>
            <a:off x="7539097" y="4838337"/>
            <a:ext cx="2743199" cy="1200329"/>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Click on the pdf symbol on the top left of the page.  This will generate a pdf of all your pink sheets.</a:t>
            </a:r>
          </a:p>
        </p:txBody>
      </p:sp>
    </p:spTree>
    <p:extLst>
      <p:ext uri="{BB962C8B-B14F-4D97-AF65-F5344CB8AC3E}">
        <p14:creationId xmlns:p14="http://schemas.microsoft.com/office/powerpoint/2010/main" val="27865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232F-B9DD-ED44-BBC5-F86487715907}"/>
              </a:ext>
            </a:extLst>
          </p:cNvPr>
          <p:cNvSpPr>
            <a:spLocks noGrp="1"/>
          </p:cNvSpPr>
          <p:nvPr>
            <p:ph type="title"/>
          </p:nvPr>
        </p:nvSpPr>
        <p:spPr/>
        <p:txBody>
          <a:bodyPr/>
          <a:lstStyle/>
          <a:p>
            <a:r>
              <a:rPr lang="en-US">
                <a:cs typeface="Calibri Light"/>
              </a:rPr>
              <a:t>Section 2: Locating your Pink Sheet in RAFT</a:t>
            </a:r>
            <a:endParaRPr lang="en-US"/>
          </a:p>
        </p:txBody>
      </p:sp>
      <p:pic>
        <p:nvPicPr>
          <p:cNvPr id="6" name="Picture 6">
            <a:extLst>
              <a:ext uri="{FF2B5EF4-FFF2-40B4-BE49-F238E27FC236}">
                <a16:creationId xmlns:a16="http://schemas.microsoft.com/office/drawing/2014/main" id="{CC93BF7B-524A-E658-4847-C1354E85F310}"/>
              </a:ext>
            </a:extLst>
          </p:cNvPr>
          <p:cNvPicPr>
            <a:picLocks noGrp="1" noChangeAspect="1"/>
          </p:cNvPicPr>
          <p:nvPr>
            <p:ph idx="1"/>
          </p:nvPr>
        </p:nvPicPr>
        <p:blipFill>
          <a:blip r:embed="rId2"/>
          <a:stretch>
            <a:fillRect/>
          </a:stretch>
        </p:blipFill>
        <p:spPr>
          <a:xfrm>
            <a:off x="474060" y="1015272"/>
            <a:ext cx="3858001" cy="3095625"/>
          </a:xfrm>
          <a:ln w="41275">
            <a:solidFill>
              <a:schemeClr val="accent1"/>
            </a:solidFill>
          </a:ln>
        </p:spPr>
      </p:pic>
      <p:sp>
        <p:nvSpPr>
          <p:cNvPr id="4" name="Date Placeholder 3">
            <a:extLst>
              <a:ext uri="{FF2B5EF4-FFF2-40B4-BE49-F238E27FC236}">
                <a16:creationId xmlns:a16="http://schemas.microsoft.com/office/drawing/2014/main" id="{54957495-BA9B-0046-6DAC-8A639C970300}"/>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E802E791-DCEE-5F7E-826C-FF80A4979CB5}"/>
              </a:ext>
            </a:extLst>
          </p:cNvPr>
          <p:cNvSpPr>
            <a:spLocks noGrp="1"/>
          </p:cNvSpPr>
          <p:nvPr>
            <p:ph type="sldNum" sz="quarter" idx="12"/>
          </p:nvPr>
        </p:nvSpPr>
        <p:spPr/>
        <p:txBody>
          <a:bodyPr/>
          <a:lstStyle/>
          <a:p>
            <a:fld id="{670A9334-4E67-F94F-A05E-0CE8B74A054E}" type="slidenum">
              <a:rPr lang="en-US" smtClean="0"/>
              <a:t>17</a:t>
            </a:fld>
            <a:endParaRPr lang="en-US"/>
          </a:p>
        </p:txBody>
      </p:sp>
      <p:sp>
        <p:nvSpPr>
          <p:cNvPr id="7" name="TextBox 6">
            <a:extLst>
              <a:ext uri="{FF2B5EF4-FFF2-40B4-BE49-F238E27FC236}">
                <a16:creationId xmlns:a16="http://schemas.microsoft.com/office/drawing/2014/main" id="{6F53580A-0180-07F5-1899-97E98B97986E}"/>
              </a:ext>
            </a:extLst>
          </p:cNvPr>
          <p:cNvSpPr txBox="1"/>
          <p:nvPr/>
        </p:nvSpPr>
        <p:spPr>
          <a:xfrm>
            <a:off x="5991302" y="1270424"/>
            <a:ext cx="2743199" cy="2585323"/>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You can also pull the pink sheet report by investigator. Enter the investigator last name. Under Status, you can select All to pull up all pink sheets or select Active to just pull up current pink sheets.</a:t>
            </a:r>
          </a:p>
        </p:txBody>
      </p:sp>
    </p:spTree>
    <p:extLst>
      <p:ext uri="{BB962C8B-B14F-4D97-AF65-F5344CB8AC3E}">
        <p14:creationId xmlns:p14="http://schemas.microsoft.com/office/powerpoint/2010/main" val="425532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1583-B2D2-87C9-ECF2-AF3869B598D6}"/>
              </a:ext>
            </a:extLst>
          </p:cNvPr>
          <p:cNvSpPr>
            <a:spLocks noGrp="1"/>
          </p:cNvSpPr>
          <p:nvPr>
            <p:ph type="title"/>
          </p:nvPr>
        </p:nvSpPr>
        <p:spPr/>
        <p:txBody>
          <a:bodyPr/>
          <a:lstStyle/>
          <a:p>
            <a:r>
              <a:rPr lang="en-US">
                <a:cs typeface="Calibri Light"/>
              </a:rPr>
              <a:t>Section 2: Locating your Pink Sheet in RAFT</a:t>
            </a:r>
            <a:endParaRPr lang="en-US"/>
          </a:p>
        </p:txBody>
      </p:sp>
      <p:pic>
        <p:nvPicPr>
          <p:cNvPr id="6" name="Picture 6">
            <a:extLst>
              <a:ext uri="{FF2B5EF4-FFF2-40B4-BE49-F238E27FC236}">
                <a16:creationId xmlns:a16="http://schemas.microsoft.com/office/drawing/2014/main" id="{4862E049-3386-B964-4DAB-3037052C5FA2}"/>
              </a:ext>
            </a:extLst>
          </p:cNvPr>
          <p:cNvPicPr>
            <a:picLocks noGrp="1" noChangeAspect="1"/>
          </p:cNvPicPr>
          <p:nvPr>
            <p:ph idx="1"/>
          </p:nvPr>
        </p:nvPicPr>
        <p:blipFill>
          <a:blip r:embed="rId2"/>
          <a:stretch>
            <a:fillRect/>
          </a:stretch>
        </p:blipFill>
        <p:spPr>
          <a:xfrm>
            <a:off x="362539" y="1072254"/>
            <a:ext cx="7716965" cy="4351338"/>
          </a:xfrm>
          <a:ln w="41275">
            <a:solidFill>
              <a:schemeClr val="accent1"/>
            </a:solidFill>
          </a:ln>
        </p:spPr>
      </p:pic>
      <p:sp>
        <p:nvSpPr>
          <p:cNvPr id="4" name="Date Placeholder 3">
            <a:extLst>
              <a:ext uri="{FF2B5EF4-FFF2-40B4-BE49-F238E27FC236}">
                <a16:creationId xmlns:a16="http://schemas.microsoft.com/office/drawing/2014/main" id="{1C00AB53-08D1-D22E-AED1-76303422E0F4}"/>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E4501F9D-8427-4DE5-91B2-BF5692117D1D}"/>
              </a:ext>
            </a:extLst>
          </p:cNvPr>
          <p:cNvSpPr>
            <a:spLocks noGrp="1"/>
          </p:cNvSpPr>
          <p:nvPr>
            <p:ph type="sldNum" sz="quarter" idx="12"/>
          </p:nvPr>
        </p:nvSpPr>
        <p:spPr/>
        <p:txBody>
          <a:bodyPr/>
          <a:lstStyle/>
          <a:p>
            <a:fld id="{670A9334-4E67-F94F-A05E-0CE8B74A054E}" type="slidenum">
              <a:rPr lang="en-US" smtClean="0"/>
              <a:t>18</a:t>
            </a:fld>
            <a:endParaRPr lang="en-US"/>
          </a:p>
        </p:txBody>
      </p:sp>
      <p:cxnSp>
        <p:nvCxnSpPr>
          <p:cNvPr id="8" name="Straight Arrow Connector 7">
            <a:extLst>
              <a:ext uri="{FF2B5EF4-FFF2-40B4-BE49-F238E27FC236}">
                <a16:creationId xmlns:a16="http://schemas.microsoft.com/office/drawing/2014/main" id="{DA853B43-278E-63A8-7961-C735C7A0D04F}"/>
              </a:ext>
            </a:extLst>
          </p:cNvPr>
          <p:cNvCxnSpPr/>
          <p:nvPr/>
        </p:nvCxnSpPr>
        <p:spPr>
          <a:xfrm flipH="1">
            <a:off x="2259112" y="2487711"/>
            <a:ext cx="927904" cy="7986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57EF7822-2F4B-B628-978D-F68717EF6565}"/>
              </a:ext>
            </a:extLst>
          </p:cNvPr>
          <p:cNvSpPr txBox="1"/>
          <p:nvPr/>
        </p:nvSpPr>
        <p:spPr>
          <a:xfrm>
            <a:off x="8820150" y="2463719"/>
            <a:ext cx="2743199" cy="2585323"/>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Click on the investigator name and then click on the Projects tab. All active projects will be in red.</a:t>
            </a:r>
          </a:p>
          <a:p>
            <a:endParaRPr lang="en-US">
              <a:cs typeface="Calibri"/>
            </a:endParaRPr>
          </a:p>
          <a:p>
            <a:r>
              <a:rPr lang="en-US">
                <a:cs typeface="Calibri"/>
              </a:rPr>
              <a:t>Click on the project that you want to view the pink sheet. Select PDF and click Print.</a:t>
            </a:r>
          </a:p>
        </p:txBody>
      </p:sp>
    </p:spTree>
    <p:extLst>
      <p:ext uri="{BB962C8B-B14F-4D97-AF65-F5344CB8AC3E}">
        <p14:creationId xmlns:p14="http://schemas.microsoft.com/office/powerpoint/2010/main" val="347341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C7F8-D20D-F48B-5D5F-F89123754916}"/>
              </a:ext>
            </a:extLst>
          </p:cNvPr>
          <p:cNvSpPr>
            <a:spLocks noGrp="1"/>
          </p:cNvSpPr>
          <p:nvPr>
            <p:ph type="title"/>
          </p:nvPr>
        </p:nvSpPr>
        <p:spPr/>
        <p:txBody>
          <a:bodyPr/>
          <a:lstStyle/>
          <a:p>
            <a:r>
              <a:rPr lang="en-US">
                <a:cs typeface="Calibri Light"/>
              </a:rPr>
              <a:t>Section 2: Reading your Pink Sheet </a:t>
            </a:r>
            <a:endParaRPr lang="en-US"/>
          </a:p>
        </p:txBody>
      </p:sp>
      <p:pic>
        <p:nvPicPr>
          <p:cNvPr id="7" name="Picture 7">
            <a:extLst>
              <a:ext uri="{FF2B5EF4-FFF2-40B4-BE49-F238E27FC236}">
                <a16:creationId xmlns:a16="http://schemas.microsoft.com/office/drawing/2014/main" id="{58C6ADF7-2B25-5CE0-F289-A77FC8168835}"/>
              </a:ext>
            </a:extLst>
          </p:cNvPr>
          <p:cNvPicPr>
            <a:picLocks noGrp="1" noChangeAspect="1"/>
          </p:cNvPicPr>
          <p:nvPr>
            <p:ph idx="1"/>
          </p:nvPr>
        </p:nvPicPr>
        <p:blipFill>
          <a:blip r:embed="rId2"/>
          <a:stretch>
            <a:fillRect/>
          </a:stretch>
        </p:blipFill>
        <p:spPr>
          <a:xfrm>
            <a:off x="311150" y="1080655"/>
            <a:ext cx="4528869" cy="4766691"/>
          </a:xfrm>
          <a:ln w="41275">
            <a:solidFill>
              <a:schemeClr val="accent1"/>
            </a:solidFill>
          </a:ln>
        </p:spPr>
      </p:pic>
      <p:sp>
        <p:nvSpPr>
          <p:cNvPr id="4" name="Date Placeholder 3">
            <a:extLst>
              <a:ext uri="{FF2B5EF4-FFF2-40B4-BE49-F238E27FC236}">
                <a16:creationId xmlns:a16="http://schemas.microsoft.com/office/drawing/2014/main" id="{91CA3DD2-5BC6-F196-A152-F1BFCD4C1B32}"/>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F9EDBBAE-3A36-3A69-F2B8-E9D8A86055E5}"/>
              </a:ext>
            </a:extLst>
          </p:cNvPr>
          <p:cNvSpPr>
            <a:spLocks noGrp="1"/>
          </p:cNvSpPr>
          <p:nvPr>
            <p:ph type="sldNum" sz="quarter" idx="12"/>
          </p:nvPr>
        </p:nvSpPr>
        <p:spPr/>
        <p:txBody>
          <a:bodyPr/>
          <a:lstStyle/>
          <a:p>
            <a:fld id="{670A9334-4E67-F94F-A05E-0CE8B74A054E}" type="slidenum">
              <a:rPr lang="en-US" smtClean="0"/>
              <a:t>19</a:t>
            </a:fld>
            <a:endParaRPr lang="en-US"/>
          </a:p>
        </p:txBody>
      </p:sp>
      <p:sp>
        <p:nvSpPr>
          <p:cNvPr id="8" name="TextBox 7">
            <a:extLst>
              <a:ext uri="{FF2B5EF4-FFF2-40B4-BE49-F238E27FC236}">
                <a16:creationId xmlns:a16="http://schemas.microsoft.com/office/drawing/2014/main" id="{6DBFE705-44C0-BB99-28A9-65A1F1E1D192}"/>
              </a:ext>
            </a:extLst>
          </p:cNvPr>
          <p:cNvSpPr txBox="1"/>
          <p:nvPr/>
        </p:nvSpPr>
        <p:spPr>
          <a:xfrm>
            <a:off x="6393084" y="1435260"/>
            <a:ext cx="5000262" cy="2308324"/>
          </a:xfrm>
          <a:prstGeom prst="rect">
            <a:avLst/>
          </a:prstGeom>
          <a:ln w="412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pink sheet will provide you with project information such as Service ID #, Start and End Dates, and most importantly: </a:t>
            </a:r>
            <a:r>
              <a:rPr lang="en-US" b="1">
                <a:cs typeface="Calibri"/>
              </a:rPr>
              <a:t>the funding allocated for each fiscal year of the award.</a:t>
            </a:r>
          </a:p>
          <a:p>
            <a:endParaRPr lang="en-US" b="1">
              <a:cs typeface="Calibri"/>
            </a:endParaRPr>
          </a:p>
          <a:p>
            <a:r>
              <a:rPr lang="en-US">
                <a:cs typeface="Calibri"/>
              </a:rPr>
              <a:t>If you submit a project modification during the fiscal year, the pink sheet will be updated to reflect that request.</a:t>
            </a:r>
          </a:p>
        </p:txBody>
      </p:sp>
    </p:spTree>
    <p:extLst>
      <p:ext uri="{BB962C8B-B14F-4D97-AF65-F5344CB8AC3E}">
        <p14:creationId xmlns:p14="http://schemas.microsoft.com/office/powerpoint/2010/main" val="354665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747531672"/>
              </p:ext>
            </p:extLst>
          </p:nvPr>
        </p:nvGraphicFramePr>
        <p:xfrm>
          <a:off x="818728" y="969322"/>
          <a:ext cx="10554544" cy="4782804"/>
        </p:xfrm>
        <a:graphic>
          <a:graphicData uri="http://schemas.openxmlformats.org/drawingml/2006/table">
            <a:tbl>
              <a:tblPr firstRow="1" bandRow="1">
                <a:tableStyleId>{5C22544A-7EE6-4342-B048-85BDC9FD1C3A}</a:tableStyleId>
              </a:tblPr>
              <a:tblGrid>
                <a:gridCol w="5125940">
                  <a:extLst>
                    <a:ext uri="{9D8B030D-6E8A-4147-A177-3AD203B41FA5}">
                      <a16:colId xmlns:a16="http://schemas.microsoft.com/office/drawing/2014/main" val="1139615655"/>
                    </a:ext>
                  </a:extLst>
                </a:gridCol>
                <a:gridCol w="5428604">
                  <a:extLst>
                    <a:ext uri="{9D8B030D-6E8A-4147-A177-3AD203B41FA5}">
                      <a16:colId xmlns:a16="http://schemas.microsoft.com/office/drawing/2014/main" val="2542939416"/>
                    </a:ext>
                  </a:extLst>
                </a:gridCol>
              </a:tblGrid>
              <a:tr h="831554">
                <a:tc>
                  <a:txBody>
                    <a:bodyPr/>
                    <a:lstStyle/>
                    <a:p>
                      <a:pPr algn="ctr"/>
                      <a:endParaRPr lang="en-US" sz="1600"/>
                    </a:p>
                    <a:p>
                      <a:pPr algn="ctr"/>
                      <a:r>
                        <a:rPr lang="en-US" sz="1800"/>
                        <a:t>Training Section:</a:t>
                      </a:r>
                    </a:p>
                    <a:p>
                      <a:endParaRPr lang="en-US" sz="1600"/>
                    </a:p>
                  </a:txBody>
                  <a:tcPr/>
                </a:tc>
                <a:tc>
                  <a:txBody>
                    <a:bodyPr/>
                    <a:lstStyle/>
                    <a:p>
                      <a:pPr algn="ctr"/>
                      <a:endParaRPr lang="en-US" sz="1400"/>
                    </a:p>
                    <a:p>
                      <a:pPr algn="ctr"/>
                      <a:r>
                        <a:rPr lang="en-US" sz="1800"/>
                        <a:t>By the end of this section, you will:</a:t>
                      </a:r>
                    </a:p>
                    <a:p>
                      <a:endParaRPr lang="en-US" sz="1400"/>
                    </a:p>
                  </a:txBody>
                  <a:tcPr/>
                </a:tc>
                <a:extLst>
                  <a:ext uri="{0D108BD9-81ED-4DB2-BD59-A6C34878D82A}">
                    <a16:rowId xmlns:a16="http://schemas.microsoft.com/office/drawing/2014/main" val="3500140859"/>
                  </a:ext>
                </a:extLst>
              </a:tr>
              <a:tr h="1090368">
                <a:tc>
                  <a:txBody>
                    <a:bodyPr/>
                    <a:lstStyle/>
                    <a:p>
                      <a:r>
                        <a:rPr lang="en-US" sz="1600" b="1"/>
                        <a:t>Section 1: </a:t>
                      </a:r>
                      <a:r>
                        <a:rPr lang="en-US" sz="1600" b="0"/>
                        <a:t>Key Terms, Key Programs, and Funding Time Frame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key terms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key programs that receive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the Fiscal Year Funding Roadmap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key components about Budget Execution during a CR</a:t>
                      </a:r>
                    </a:p>
                  </a:txBody>
                  <a:tcPr/>
                </a:tc>
                <a:extLst>
                  <a:ext uri="{0D108BD9-81ED-4DB2-BD59-A6C34878D82A}">
                    <a16:rowId xmlns:a16="http://schemas.microsoft.com/office/drawing/2014/main" val="2625333109"/>
                  </a:ext>
                </a:extLst>
              </a:tr>
              <a:tr h="1093741">
                <a:tc>
                  <a:txBody>
                    <a:bodyPr/>
                    <a:lstStyle/>
                    <a:p>
                      <a:r>
                        <a:rPr lang="en-US" sz="1600" b="1"/>
                        <a:t>Section 2: </a:t>
                      </a:r>
                      <a:r>
                        <a:rPr lang="en-US" sz="1600" b="0"/>
                        <a:t>Locating your ITA, TDAs and Budget Allocation Reports in RAFT</a:t>
                      </a:r>
                    </a:p>
                  </a:txBody>
                  <a:tcPr/>
                </a:tc>
                <a:tc>
                  <a:txBody>
                    <a:bodyPr/>
                    <a:lstStyle/>
                    <a:p>
                      <a:pPr marL="285750" indent="-285750">
                        <a:buFont typeface="Arial" panose="020B0604020202020204" pitchFamily="34" charset="0"/>
                        <a:buChar char="•"/>
                      </a:pPr>
                      <a:r>
                        <a:rPr lang="en-US" sz="1500"/>
                        <a:t>Understand how to find your facility’s Initial Target Allowance (ITA), Transfer Disbursing Authority (TDA) and Budget Allocation Reports in RAFT</a:t>
                      </a:r>
                    </a:p>
                    <a:p>
                      <a:pPr marL="285750" lvl="0" indent="-285750">
                        <a:buFont typeface="Arial" panose="020B0604020202020204" pitchFamily="34" charset="0"/>
                        <a:buChar char="•"/>
                      </a:pPr>
                      <a:r>
                        <a:rPr lang="en-US" sz="1500"/>
                        <a:t>Understand how to read and understand the pink sheets</a:t>
                      </a:r>
                    </a:p>
                    <a:p>
                      <a:pPr marL="285750" lvl="0" indent="-285750">
                        <a:buFont typeface="Arial" panose="020B0604020202020204" pitchFamily="34" charset="0"/>
                        <a:buChar char="•"/>
                      </a:pPr>
                      <a:r>
                        <a:rPr lang="en-US" sz="1500"/>
                        <a:t>Learn to utilize RAFT on a regular basis</a:t>
                      </a:r>
                    </a:p>
                  </a:txBody>
                  <a:tcPr/>
                </a:tc>
                <a:extLst>
                  <a:ext uri="{0D108BD9-81ED-4DB2-BD59-A6C34878D82A}">
                    <a16:rowId xmlns:a16="http://schemas.microsoft.com/office/drawing/2014/main" val="4110461937"/>
                  </a:ext>
                </a:extLst>
              </a:tr>
              <a:tr h="690784">
                <a:tc>
                  <a:txBody>
                    <a:bodyPr/>
                    <a:lstStyle/>
                    <a:p>
                      <a:r>
                        <a:rPr lang="en-US" sz="1600" b="1"/>
                        <a:t>Section 3: </a:t>
                      </a:r>
                      <a:r>
                        <a:rPr lang="en-US" sz="1600" b="0"/>
                        <a:t>Using the Status of Allowance (SOA) to locate undistributed funds and distribute to correct program and fund control point</a:t>
                      </a:r>
                    </a:p>
                  </a:txBody>
                  <a:tcPr/>
                </a:tc>
                <a:tc>
                  <a:txBody>
                    <a:bodyPr/>
                    <a:lstStyle/>
                    <a:p>
                      <a:pPr marL="285750" indent="-285750">
                        <a:buFont typeface="Arial" panose="020B0604020202020204" pitchFamily="34" charset="0"/>
                        <a:buChar char="•"/>
                      </a:pPr>
                      <a:r>
                        <a:rPr lang="en-US" sz="1500"/>
                        <a:t>Understand how to find undistributed funds on the SOA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Understand how to use the TDA to determine how to distribute funds to the correct program and Fund Control Points</a:t>
                      </a:r>
                    </a:p>
                  </a:txBody>
                  <a:tcPr/>
                </a:tc>
                <a:extLst>
                  <a:ext uri="{0D108BD9-81ED-4DB2-BD59-A6C34878D82A}">
                    <a16:rowId xmlns:a16="http://schemas.microsoft.com/office/drawing/2014/main" val="4083256238"/>
                  </a:ext>
                </a:extLst>
              </a:tr>
              <a:tr h="63752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Q&amp;A</a:t>
                      </a:r>
                      <a:endParaRPr lang="en-US" sz="160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2</a:t>
            </a:fld>
            <a:endParaRPr lang="en-US"/>
          </a:p>
        </p:txBody>
      </p:sp>
    </p:spTree>
    <p:extLst>
      <p:ext uri="{BB962C8B-B14F-4D97-AF65-F5344CB8AC3E}">
        <p14:creationId xmlns:p14="http://schemas.microsoft.com/office/powerpoint/2010/main" val="412056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7C8C-64C0-1023-9AC0-F25B40EEB4FD}"/>
              </a:ext>
            </a:extLst>
          </p:cNvPr>
          <p:cNvSpPr>
            <a:spLocks noGrp="1"/>
          </p:cNvSpPr>
          <p:nvPr>
            <p:ph type="title"/>
          </p:nvPr>
        </p:nvSpPr>
        <p:spPr/>
        <p:txBody>
          <a:bodyPr/>
          <a:lstStyle/>
          <a:p>
            <a:r>
              <a:rPr lang="en-US">
                <a:cs typeface="Calibri Light"/>
              </a:rPr>
              <a:t>Section 2: RAFT Budget Allocation Reports </a:t>
            </a:r>
            <a:endParaRPr lang="en-US"/>
          </a:p>
        </p:txBody>
      </p:sp>
      <p:sp>
        <p:nvSpPr>
          <p:cNvPr id="3" name="Content Placeholder 2">
            <a:extLst>
              <a:ext uri="{FF2B5EF4-FFF2-40B4-BE49-F238E27FC236}">
                <a16:creationId xmlns:a16="http://schemas.microsoft.com/office/drawing/2014/main" id="{662C8F4E-D25F-DA71-8A49-07535A2FD016}"/>
              </a:ext>
            </a:extLst>
          </p:cNvPr>
          <p:cNvSpPr>
            <a:spLocks noGrp="1"/>
          </p:cNvSpPr>
          <p:nvPr>
            <p:ph idx="1"/>
          </p:nvPr>
        </p:nvSpPr>
        <p:spPr/>
        <p:txBody>
          <a:bodyPr/>
          <a:lstStyle/>
          <a:p>
            <a:r>
              <a:rPr lang="en-US"/>
              <a:t>There are a variety of useful budget allocation reports that are available in RAFT.</a:t>
            </a:r>
          </a:p>
          <a:p>
            <a:r>
              <a:rPr lang="en-US"/>
              <a:t>These are updated regularly as new projects start, project modifications are approved, etc.</a:t>
            </a:r>
          </a:p>
          <a:p>
            <a:r>
              <a:rPr lang="en-US"/>
              <a:t>Recommend pulling the project quarterly allocation reports on at least a monthly basis.</a:t>
            </a:r>
          </a:p>
        </p:txBody>
      </p:sp>
      <p:sp>
        <p:nvSpPr>
          <p:cNvPr id="4" name="Date Placeholder 3">
            <a:extLst>
              <a:ext uri="{FF2B5EF4-FFF2-40B4-BE49-F238E27FC236}">
                <a16:creationId xmlns:a16="http://schemas.microsoft.com/office/drawing/2014/main" id="{BBA492CE-9F04-5DEE-D797-AAE9BA3C6E0B}"/>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637B5B9C-DA7A-2018-2818-F7E07B5249B1}"/>
              </a:ext>
            </a:extLst>
          </p:cNvPr>
          <p:cNvSpPr>
            <a:spLocks noGrp="1"/>
          </p:cNvSpPr>
          <p:nvPr>
            <p:ph type="sldNum" sz="quarter" idx="12"/>
          </p:nvPr>
        </p:nvSpPr>
        <p:spPr/>
        <p:txBody>
          <a:bodyPr/>
          <a:lstStyle/>
          <a:p>
            <a:fld id="{670A9334-4E67-F94F-A05E-0CE8B74A054E}" type="slidenum">
              <a:rPr lang="en-US" smtClean="0"/>
              <a:t>20</a:t>
            </a:fld>
            <a:endParaRPr lang="en-US"/>
          </a:p>
        </p:txBody>
      </p:sp>
    </p:spTree>
    <p:extLst>
      <p:ext uri="{BB962C8B-B14F-4D97-AF65-F5344CB8AC3E}">
        <p14:creationId xmlns:p14="http://schemas.microsoft.com/office/powerpoint/2010/main" val="1176425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4B2B-00B8-4DE1-B9F5-FAEDF7053972}"/>
              </a:ext>
            </a:extLst>
          </p:cNvPr>
          <p:cNvSpPr>
            <a:spLocks noGrp="1"/>
          </p:cNvSpPr>
          <p:nvPr>
            <p:ph type="title"/>
          </p:nvPr>
        </p:nvSpPr>
        <p:spPr/>
        <p:txBody>
          <a:bodyPr/>
          <a:lstStyle/>
          <a:p>
            <a:r>
              <a:rPr lang="en-US"/>
              <a:t>Section 2: Types of Budget Allocation Reports</a:t>
            </a:r>
          </a:p>
        </p:txBody>
      </p:sp>
      <p:pic>
        <p:nvPicPr>
          <p:cNvPr id="7" name="Content Placeholder 6">
            <a:extLst>
              <a:ext uri="{FF2B5EF4-FFF2-40B4-BE49-F238E27FC236}">
                <a16:creationId xmlns:a16="http://schemas.microsoft.com/office/drawing/2014/main" id="{70F4FE4D-931E-4C4E-B3FF-F8DD11C991AF}"/>
              </a:ext>
            </a:extLst>
          </p:cNvPr>
          <p:cNvPicPr>
            <a:picLocks noGrp="1" noChangeAspect="1"/>
          </p:cNvPicPr>
          <p:nvPr>
            <p:ph idx="1"/>
          </p:nvPr>
        </p:nvPicPr>
        <p:blipFill>
          <a:blip r:embed="rId3"/>
          <a:stretch>
            <a:fillRect/>
          </a:stretch>
        </p:blipFill>
        <p:spPr>
          <a:xfrm>
            <a:off x="212902" y="1080727"/>
            <a:ext cx="6287377" cy="3067478"/>
          </a:xfrm>
          <a:ln w="41275">
            <a:solidFill>
              <a:schemeClr val="accent1"/>
            </a:solidFill>
          </a:ln>
        </p:spPr>
      </p:pic>
      <p:sp>
        <p:nvSpPr>
          <p:cNvPr id="4" name="Date Placeholder 3">
            <a:extLst>
              <a:ext uri="{FF2B5EF4-FFF2-40B4-BE49-F238E27FC236}">
                <a16:creationId xmlns:a16="http://schemas.microsoft.com/office/drawing/2014/main" id="{B0EC734C-BAED-4D0A-AD73-EDDB5B68D627}"/>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6627305E-53C2-4A8B-BBE1-BA03BF7533AC}"/>
              </a:ext>
            </a:extLst>
          </p:cNvPr>
          <p:cNvSpPr>
            <a:spLocks noGrp="1"/>
          </p:cNvSpPr>
          <p:nvPr>
            <p:ph type="sldNum" sz="quarter" idx="12"/>
          </p:nvPr>
        </p:nvSpPr>
        <p:spPr/>
        <p:txBody>
          <a:bodyPr/>
          <a:lstStyle/>
          <a:p>
            <a:fld id="{670A9334-4E67-F94F-A05E-0CE8B74A054E}" type="slidenum">
              <a:rPr lang="en-US" smtClean="0"/>
              <a:t>21</a:t>
            </a:fld>
            <a:endParaRPr lang="en-US"/>
          </a:p>
        </p:txBody>
      </p:sp>
      <p:cxnSp>
        <p:nvCxnSpPr>
          <p:cNvPr id="9" name="Straight Arrow Connector 8">
            <a:extLst>
              <a:ext uri="{FF2B5EF4-FFF2-40B4-BE49-F238E27FC236}">
                <a16:creationId xmlns:a16="http://schemas.microsoft.com/office/drawing/2014/main" id="{3C0F5957-1916-4797-AE35-BD57D814C482}"/>
              </a:ext>
            </a:extLst>
          </p:cNvPr>
          <p:cNvCxnSpPr/>
          <p:nvPr/>
        </p:nvCxnSpPr>
        <p:spPr>
          <a:xfrm flipH="1">
            <a:off x="5701004" y="1380931"/>
            <a:ext cx="1259633" cy="457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06C03803-9935-4406-B413-413B49602E4A}"/>
              </a:ext>
            </a:extLst>
          </p:cNvPr>
          <p:cNvSpPr txBox="1"/>
          <p:nvPr/>
        </p:nvSpPr>
        <p:spPr>
          <a:xfrm>
            <a:off x="6862439" y="1145219"/>
            <a:ext cx="2831977" cy="2862322"/>
          </a:xfrm>
          <a:prstGeom prst="rect">
            <a:avLst/>
          </a:prstGeom>
          <a:ln w="41275">
            <a:solidFill>
              <a:schemeClr val="accent1"/>
            </a:solidFill>
          </a:ln>
        </p:spPr>
        <p:txBody>
          <a:bodyPr wrap="square" rtlCol="0">
            <a:spAutoFit/>
          </a:bodyPr>
          <a:lstStyle/>
          <a:p>
            <a:r>
              <a:rPr lang="en-US"/>
              <a:t>Go to Reports – Budget Reports</a:t>
            </a:r>
          </a:p>
          <a:p>
            <a:endParaRPr lang="en-US"/>
          </a:p>
          <a:p>
            <a:r>
              <a:rPr lang="en-US"/>
              <a:t>All the Budget Reports are located on the left panel.</a:t>
            </a:r>
          </a:p>
          <a:p>
            <a:endParaRPr lang="en-US"/>
          </a:p>
          <a:p>
            <a:r>
              <a:rPr lang="en-US"/>
              <a:t>Once you pull a report, there is an option to export to excel or pdf.</a:t>
            </a:r>
          </a:p>
          <a:p>
            <a:endParaRPr lang="en-US"/>
          </a:p>
        </p:txBody>
      </p:sp>
    </p:spTree>
    <p:extLst>
      <p:ext uri="{BB962C8B-B14F-4D97-AF65-F5344CB8AC3E}">
        <p14:creationId xmlns:p14="http://schemas.microsoft.com/office/powerpoint/2010/main" val="419432264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7A1B-6525-AA10-4E6D-4905BBC7E20C}"/>
              </a:ext>
            </a:extLst>
          </p:cNvPr>
          <p:cNvSpPr>
            <a:spLocks noGrp="1"/>
          </p:cNvSpPr>
          <p:nvPr>
            <p:ph type="title"/>
          </p:nvPr>
        </p:nvSpPr>
        <p:spPr/>
        <p:txBody>
          <a:bodyPr/>
          <a:lstStyle/>
          <a:p>
            <a:r>
              <a:rPr lang="en-US">
                <a:ea typeface="+mj-lt"/>
                <a:cs typeface="+mj-lt"/>
              </a:rPr>
              <a:t>Section 2: RAFT Budget Allocation Reports</a:t>
            </a:r>
            <a:endParaRPr lang="en-US"/>
          </a:p>
        </p:txBody>
      </p:sp>
      <p:sp>
        <p:nvSpPr>
          <p:cNvPr id="3" name="Content Placeholder 2">
            <a:extLst>
              <a:ext uri="{FF2B5EF4-FFF2-40B4-BE49-F238E27FC236}">
                <a16:creationId xmlns:a16="http://schemas.microsoft.com/office/drawing/2014/main" id="{DFF3D94D-ADAD-2325-A416-164C64BF77DC}"/>
              </a:ext>
            </a:extLst>
          </p:cNvPr>
          <p:cNvSpPr>
            <a:spLocks noGrp="1"/>
          </p:cNvSpPr>
          <p:nvPr>
            <p:ph idx="1"/>
          </p:nvPr>
        </p:nvSpPr>
        <p:spPr>
          <a:xfrm>
            <a:off x="389618" y="962478"/>
            <a:ext cx="10515600" cy="4351338"/>
          </a:xfrm>
        </p:spPr>
        <p:txBody>
          <a:bodyPr vert="horz" lIns="91440" tIns="45720" rIns="91440" bIns="45720" rtlCol="0" anchor="t">
            <a:noAutofit/>
          </a:bodyPr>
          <a:lstStyle/>
          <a:p>
            <a:r>
              <a:rPr lang="en-US" sz="2000">
                <a:cs typeface="Calibri"/>
              </a:rPr>
              <a:t>There are two useful reports to determine if you are going to receive any prior year or current year funds, the program the funds will be allocated to and if any funds will be allocated to the Medical Center (Program 870/QUERI).</a:t>
            </a:r>
            <a:endParaRPr lang="en-US">
              <a:cs typeface="Calibri"/>
            </a:endParaRPr>
          </a:p>
          <a:p>
            <a:r>
              <a:rPr lang="en-US" sz="2000">
                <a:cs typeface="Calibri"/>
              </a:rPr>
              <a:t>The Budget Allocation Summary report provides a summary by Cost Center and shows the distribution of funding by Current Year and Prior Year by Program.</a:t>
            </a:r>
            <a:endParaRPr lang="en-US">
              <a:cs typeface="Calibri"/>
            </a:endParaRPr>
          </a:p>
        </p:txBody>
      </p:sp>
      <p:sp>
        <p:nvSpPr>
          <p:cNvPr id="4" name="Date Placeholder 3">
            <a:extLst>
              <a:ext uri="{FF2B5EF4-FFF2-40B4-BE49-F238E27FC236}">
                <a16:creationId xmlns:a16="http://schemas.microsoft.com/office/drawing/2014/main" id="{D7D9023B-115F-825B-6C36-DD0C55B48BAD}"/>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6996A9DA-3778-F8B0-71A6-CCDD2F040199}"/>
              </a:ext>
            </a:extLst>
          </p:cNvPr>
          <p:cNvSpPr>
            <a:spLocks noGrp="1"/>
          </p:cNvSpPr>
          <p:nvPr>
            <p:ph type="sldNum" sz="quarter" idx="12"/>
          </p:nvPr>
        </p:nvSpPr>
        <p:spPr/>
        <p:txBody>
          <a:bodyPr/>
          <a:lstStyle/>
          <a:p>
            <a:fld id="{670A9334-4E67-F94F-A05E-0CE8B74A054E}" type="slidenum">
              <a:rPr lang="en-US" smtClean="0"/>
              <a:t>22</a:t>
            </a:fld>
            <a:endParaRPr lang="en-US"/>
          </a:p>
        </p:txBody>
      </p:sp>
      <p:pic>
        <p:nvPicPr>
          <p:cNvPr id="6" name="Picture 6">
            <a:extLst>
              <a:ext uri="{FF2B5EF4-FFF2-40B4-BE49-F238E27FC236}">
                <a16:creationId xmlns:a16="http://schemas.microsoft.com/office/drawing/2014/main" id="{673D9077-8A2E-13AD-1CBE-9A69435DEF96}"/>
              </a:ext>
            </a:extLst>
          </p:cNvPr>
          <p:cNvPicPr>
            <a:picLocks noChangeAspect="1"/>
          </p:cNvPicPr>
          <p:nvPr/>
        </p:nvPicPr>
        <p:blipFill>
          <a:blip r:embed="rId2"/>
          <a:stretch>
            <a:fillRect/>
          </a:stretch>
        </p:blipFill>
        <p:spPr>
          <a:xfrm>
            <a:off x="179613" y="2511426"/>
            <a:ext cx="11624129" cy="4239079"/>
          </a:xfrm>
          <a:prstGeom prst="rect">
            <a:avLst/>
          </a:prstGeom>
        </p:spPr>
      </p:pic>
      <p:sp>
        <p:nvSpPr>
          <p:cNvPr id="7" name="Oval 6">
            <a:extLst>
              <a:ext uri="{FF2B5EF4-FFF2-40B4-BE49-F238E27FC236}">
                <a16:creationId xmlns:a16="http://schemas.microsoft.com/office/drawing/2014/main" id="{D6A11495-22C8-C3D5-70D9-E37FF9F9D22F}"/>
              </a:ext>
            </a:extLst>
          </p:cNvPr>
          <p:cNvSpPr/>
          <p:nvPr/>
        </p:nvSpPr>
        <p:spPr>
          <a:xfrm>
            <a:off x="1148443" y="5774871"/>
            <a:ext cx="1587499" cy="3447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445EAD3-9EDF-27BA-A878-01FD79847B38}"/>
              </a:ext>
            </a:extLst>
          </p:cNvPr>
          <p:cNvSpPr/>
          <p:nvPr/>
        </p:nvSpPr>
        <p:spPr>
          <a:xfrm>
            <a:off x="4393747" y="2579460"/>
            <a:ext cx="7610928" cy="480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27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B18C-DBAA-E554-A900-CB27001C730E}"/>
              </a:ext>
            </a:extLst>
          </p:cNvPr>
          <p:cNvSpPr>
            <a:spLocks noGrp="1"/>
          </p:cNvSpPr>
          <p:nvPr>
            <p:ph type="title"/>
          </p:nvPr>
        </p:nvSpPr>
        <p:spPr/>
        <p:txBody>
          <a:bodyPr/>
          <a:lstStyle/>
          <a:p>
            <a:r>
              <a:rPr lang="en-US">
                <a:cs typeface="Calibri Light"/>
              </a:rPr>
              <a:t>Section 2: RAFT Budget Allocation Reports</a:t>
            </a:r>
            <a:endParaRPr lang="en-US" b="0">
              <a:ea typeface="+mj-lt"/>
              <a:cs typeface="+mj-lt"/>
            </a:endParaRPr>
          </a:p>
        </p:txBody>
      </p:sp>
      <p:sp>
        <p:nvSpPr>
          <p:cNvPr id="3" name="Content Placeholder 2">
            <a:extLst>
              <a:ext uri="{FF2B5EF4-FFF2-40B4-BE49-F238E27FC236}">
                <a16:creationId xmlns:a16="http://schemas.microsoft.com/office/drawing/2014/main" id="{858864D8-2D83-4FD4-6888-60CA7A5B07C7}"/>
              </a:ext>
            </a:extLst>
          </p:cNvPr>
          <p:cNvSpPr>
            <a:spLocks noGrp="1"/>
          </p:cNvSpPr>
          <p:nvPr>
            <p:ph idx="1"/>
          </p:nvPr>
        </p:nvSpPr>
        <p:spPr>
          <a:xfrm>
            <a:off x="371475" y="1253331"/>
            <a:ext cx="10515600" cy="4351338"/>
          </a:xfrm>
        </p:spPr>
        <p:txBody>
          <a:bodyPr vert="horz" lIns="91440" tIns="45720" rIns="91440" bIns="45720" rtlCol="0" anchor="t">
            <a:noAutofit/>
          </a:bodyPr>
          <a:lstStyle/>
          <a:p>
            <a:r>
              <a:rPr lang="en-US">
                <a:ea typeface="+mn-lt"/>
                <a:cs typeface="+mn-lt"/>
              </a:rPr>
              <a:t>The Budget Allocation Detail Report breaks it down further and will provide you with a breakdown of the funding by project. This includes information by Investigator, Project Title, Project End Date, Cost Center and if funds are Current Year or Prior Year.  </a:t>
            </a:r>
          </a:p>
          <a:p>
            <a:endParaRPr lang="en-US">
              <a:ea typeface="+mn-lt"/>
              <a:cs typeface="+mn-lt"/>
            </a:endParaRPr>
          </a:p>
          <a:p>
            <a:endParaRPr lang="en-US">
              <a:cs typeface="Calibri"/>
            </a:endParaRPr>
          </a:p>
        </p:txBody>
      </p:sp>
      <p:sp>
        <p:nvSpPr>
          <p:cNvPr id="4" name="Date Placeholder 3">
            <a:extLst>
              <a:ext uri="{FF2B5EF4-FFF2-40B4-BE49-F238E27FC236}">
                <a16:creationId xmlns:a16="http://schemas.microsoft.com/office/drawing/2014/main" id="{66E6F3B9-80DE-D3B9-43C9-ECFF6E829CB2}"/>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2BE8C43C-5703-8EED-87E3-F91B1B04BE06}"/>
              </a:ext>
            </a:extLst>
          </p:cNvPr>
          <p:cNvSpPr>
            <a:spLocks noGrp="1"/>
          </p:cNvSpPr>
          <p:nvPr>
            <p:ph type="sldNum" sz="quarter" idx="12"/>
          </p:nvPr>
        </p:nvSpPr>
        <p:spPr/>
        <p:txBody>
          <a:bodyPr/>
          <a:lstStyle/>
          <a:p>
            <a:fld id="{670A9334-4E67-F94F-A05E-0CE8B74A054E}" type="slidenum">
              <a:rPr lang="en-US" smtClean="0"/>
              <a:t>23</a:t>
            </a:fld>
            <a:endParaRPr lang="en-US"/>
          </a:p>
        </p:txBody>
      </p:sp>
      <p:pic>
        <p:nvPicPr>
          <p:cNvPr id="7" name="Picture 14">
            <a:extLst>
              <a:ext uri="{FF2B5EF4-FFF2-40B4-BE49-F238E27FC236}">
                <a16:creationId xmlns:a16="http://schemas.microsoft.com/office/drawing/2014/main" id="{3F60A8D8-8BE2-6C2E-7A3D-92EE6282B881}"/>
              </a:ext>
            </a:extLst>
          </p:cNvPr>
          <p:cNvPicPr>
            <a:picLocks noChangeAspect="1"/>
          </p:cNvPicPr>
          <p:nvPr/>
        </p:nvPicPr>
        <p:blipFill>
          <a:blip r:embed="rId2"/>
          <a:stretch>
            <a:fillRect/>
          </a:stretch>
        </p:blipFill>
        <p:spPr>
          <a:xfrm>
            <a:off x="153761" y="2953243"/>
            <a:ext cx="11803742" cy="2102449"/>
          </a:xfrm>
          <a:prstGeom prst="rect">
            <a:avLst/>
          </a:prstGeom>
        </p:spPr>
      </p:pic>
      <p:pic>
        <p:nvPicPr>
          <p:cNvPr id="9" name="Picture 10">
            <a:extLst>
              <a:ext uri="{FF2B5EF4-FFF2-40B4-BE49-F238E27FC236}">
                <a16:creationId xmlns:a16="http://schemas.microsoft.com/office/drawing/2014/main" id="{F5FDBEB3-75DE-EE49-D074-24A14000FE9A}"/>
              </a:ext>
            </a:extLst>
          </p:cNvPr>
          <p:cNvPicPr>
            <a:picLocks noChangeAspect="1"/>
          </p:cNvPicPr>
          <p:nvPr/>
        </p:nvPicPr>
        <p:blipFill>
          <a:blip r:embed="rId3"/>
          <a:stretch>
            <a:fillRect/>
          </a:stretch>
        </p:blipFill>
        <p:spPr>
          <a:xfrm>
            <a:off x="152401" y="5053297"/>
            <a:ext cx="11832770" cy="733763"/>
          </a:xfrm>
          <a:prstGeom prst="rect">
            <a:avLst/>
          </a:prstGeom>
        </p:spPr>
      </p:pic>
    </p:spTree>
    <p:extLst>
      <p:ext uri="{BB962C8B-B14F-4D97-AF65-F5344CB8AC3E}">
        <p14:creationId xmlns:p14="http://schemas.microsoft.com/office/powerpoint/2010/main" val="346380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4745-3E31-4328-813A-E09095395772}"/>
              </a:ext>
            </a:extLst>
          </p:cNvPr>
          <p:cNvSpPr>
            <a:spLocks noGrp="1"/>
          </p:cNvSpPr>
          <p:nvPr>
            <p:ph type="title"/>
          </p:nvPr>
        </p:nvSpPr>
        <p:spPr>
          <a:xfrm>
            <a:off x="371475" y="272142"/>
            <a:ext cx="10515600" cy="618385"/>
          </a:xfrm>
        </p:spPr>
        <p:txBody>
          <a:bodyPr/>
          <a:lstStyle/>
          <a:p>
            <a:r>
              <a:rPr lang="en-US"/>
              <a:t>Section 2: Locating TDAs in RAFT</a:t>
            </a:r>
          </a:p>
        </p:txBody>
      </p:sp>
      <p:sp>
        <p:nvSpPr>
          <p:cNvPr id="3" name="Content Placeholder 2">
            <a:extLst>
              <a:ext uri="{FF2B5EF4-FFF2-40B4-BE49-F238E27FC236}">
                <a16:creationId xmlns:a16="http://schemas.microsoft.com/office/drawing/2014/main" id="{F2ED3F66-7D51-4B90-B13E-5C857CECF03B}"/>
              </a:ext>
            </a:extLst>
          </p:cNvPr>
          <p:cNvSpPr>
            <a:spLocks noGrp="1"/>
          </p:cNvSpPr>
          <p:nvPr>
            <p:ph idx="1"/>
          </p:nvPr>
        </p:nvSpPr>
        <p:spPr>
          <a:xfrm>
            <a:off x="371475" y="971550"/>
            <a:ext cx="10515600" cy="4741409"/>
          </a:xfrm>
        </p:spPr>
        <p:txBody>
          <a:bodyPr vert="horz" lIns="91440" tIns="45720" rIns="91440" bIns="45720" rtlCol="0" anchor="t">
            <a:noAutofit/>
          </a:bodyPr>
          <a:lstStyle/>
          <a:p>
            <a:r>
              <a:rPr lang="en-US"/>
              <a:t>Transfer Disbursing Authority (TDA)</a:t>
            </a:r>
          </a:p>
          <a:p>
            <a:pPr lvl="1"/>
            <a:r>
              <a:rPr lang="en-US"/>
              <a:t>There is a way to view the TDA’s in RAFT that were not part of the ITA. </a:t>
            </a:r>
            <a:endParaRPr lang="en-US">
              <a:cs typeface="Calibri" panose="020F0502020204030204"/>
            </a:endParaRPr>
          </a:p>
        </p:txBody>
      </p:sp>
      <p:sp>
        <p:nvSpPr>
          <p:cNvPr id="4" name="Date Placeholder 3">
            <a:extLst>
              <a:ext uri="{FF2B5EF4-FFF2-40B4-BE49-F238E27FC236}">
                <a16:creationId xmlns:a16="http://schemas.microsoft.com/office/drawing/2014/main" id="{DEC8287C-88F9-4034-85FF-C17834B6F69D}"/>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5CA6DAE4-9951-4E38-BB5F-4784A032F0C0}"/>
              </a:ext>
            </a:extLst>
          </p:cNvPr>
          <p:cNvSpPr>
            <a:spLocks noGrp="1"/>
          </p:cNvSpPr>
          <p:nvPr>
            <p:ph type="sldNum" sz="quarter" idx="12"/>
          </p:nvPr>
        </p:nvSpPr>
        <p:spPr/>
        <p:txBody>
          <a:bodyPr/>
          <a:lstStyle/>
          <a:p>
            <a:fld id="{670A9334-4E67-F94F-A05E-0CE8B74A054E}" type="slidenum">
              <a:rPr lang="en-US" smtClean="0"/>
              <a:t>24</a:t>
            </a:fld>
            <a:endParaRPr lang="en-US"/>
          </a:p>
        </p:txBody>
      </p:sp>
      <p:pic>
        <p:nvPicPr>
          <p:cNvPr id="7" name="Picture 6">
            <a:extLst>
              <a:ext uri="{FF2B5EF4-FFF2-40B4-BE49-F238E27FC236}">
                <a16:creationId xmlns:a16="http://schemas.microsoft.com/office/drawing/2014/main" id="{60F544F8-4C1D-45B1-898E-A9C0E4AC7884}"/>
              </a:ext>
            </a:extLst>
          </p:cNvPr>
          <p:cNvPicPr>
            <a:picLocks noChangeAspect="1"/>
          </p:cNvPicPr>
          <p:nvPr/>
        </p:nvPicPr>
        <p:blipFill>
          <a:blip r:embed="rId4"/>
          <a:stretch>
            <a:fillRect/>
          </a:stretch>
        </p:blipFill>
        <p:spPr>
          <a:xfrm>
            <a:off x="285750" y="2093547"/>
            <a:ext cx="10555173" cy="1981477"/>
          </a:xfrm>
          <a:prstGeom prst="rect">
            <a:avLst/>
          </a:prstGeom>
          <a:ln w="41275">
            <a:solidFill>
              <a:schemeClr val="accent1"/>
            </a:solidFill>
          </a:ln>
        </p:spPr>
      </p:pic>
      <p:sp>
        <p:nvSpPr>
          <p:cNvPr id="8" name="TextBox 7">
            <a:extLst>
              <a:ext uri="{FF2B5EF4-FFF2-40B4-BE49-F238E27FC236}">
                <a16:creationId xmlns:a16="http://schemas.microsoft.com/office/drawing/2014/main" id="{02F972A3-7735-40B8-B5D9-8251ABA78443}"/>
              </a:ext>
            </a:extLst>
          </p:cNvPr>
          <p:cNvSpPr txBox="1"/>
          <p:nvPr/>
        </p:nvSpPr>
        <p:spPr>
          <a:xfrm>
            <a:off x="285750" y="4437224"/>
            <a:ext cx="5135336" cy="1477328"/>
          </a:xfrm>
          <a:prstGeom prst="rect">
            <a:avLst/>
          </a:prstGeom>
          <a:ln w="41275">
            <a:solidFill>
              <a:schemeClr val="accent1"/>
            </a:solidFill>
          </a:ln>
        </p:spPr>
        <p:txBody>
          <a:bodyPr wrap="square" rtlCol="0">
            <a:spAutoFit/>
          </a:bodyPr>
          <a:lstStyle/>
          <a:p>
            <a:pPr algn="ctr"/>
            <a:r>
              <a:rPr lang="en-US" b="1" u="sng"/>
              <a:t>Steps:</a:t>
            </a:r>
          </a:p>
          <a:p>
            <a:pPr marL="342900" indent="-342900">
              <a:buAutoNum type="arabicPeriod"/>
            </a:pPr>
            <a:r>
              <a:rPr lang="en-US"/>
              <a:t>Select Budget Memo List on the left panel.</a:t>
            </a:r>
          </a:p>
          <a:p>
            <a:pPr marL="342900" indent="-342900">
              <a:buAutoNum type="arabicPeriod"/>
            </a:pPr>
            <a:r>
              <a:rPr lang="en-US"/>
              <a:t>Select Fiscal Year, the range of months you want to view, the program (or leave blank for all) and your Medical Center.</a:t>
            </a:r>
          </a:p>
        </p:txBody>
      </p:sp>
    </p:spTree>
    <p:extLst>
      <p:ext uri="{BB962C8B-B14F-4D97-AF65-F5344CB8AC3E}">
        <p14:creationId xmlns:p14="http://schemas.microsoft.com/office/powerpoint/2010/main" val="699364160"/>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4CFB-0AEE-4340-9ACB-1E6E2EDF5FAD}"/>
              </a:ext>
            </a:extLst>
          </p:cNvPr>
          <p:cNvSpPr>
            <a:spLocks noGrp="1"/>
          </p:cNvSpPr>
          <p:nvPr>
            <p:ph type="title"/>
          </p:nvPr>
        </p:nvSpPr>
        <p:spPr/>
        <p:txBody>
          <a:bodyPr/>
          <a:lstStyle/>
          <a:p>
            <a:r>
              <a:rPr lang="en-US"/>
              <a:t>Section 2: Locating TDAs in RAFT</a:t>
            </a:r>
          </a:p>
        </p:txBody>
      </p:sp>
      <p:sp>
        <p:nvSpPr>
          <p:cNvPr id="3" name="Content Placeholder 2">
            <a:extLst>
              <a:ext uri="{FF2B5EF4-FFF2-40B4-BE49-F238E27FC236}">
                <a16:creationId xmlns:a16="http://schemas.microsoft.com/office/drawing/2014/main" id="{5EE99DD3-B101-4555-89EC-77AB6364779E}"/>
              </a:ext>
            </a:extLst>
          </p:cNvPr>
          <p:cNvSpPr>
            <a:spLocks noGrp="1"/>
          </p:cNvSpPr>
          <p:nvPr>
            <p:ph idx="1"/>
          </p:nvPr>
        </p:nvSpPr>
        <p:spPr/>
        <p:txBody>
          <a:bodyPr vert="horz" lIns="91440" tIns="45720" rIns="91440" bIns="45720" rtlCol="0" anchor="t">
            <a:noAutofit/>
          </a:bodyPr>
          <a:lstStyle/>
          <a:p>
            <a:r>
              <a:rPr lang="en-US"/>
              <a:t>The next page will show you the project information, the distribution date, the quarter and the total amount of the TDA.</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Note: This will only show you TDAs that were completed outside the original ITA such as new projects, modifications, etc. To view TDAs connected with the ITA, you will need to access AACS, or your fiscal will need to provide it.</a:t>
            </a:r>
          </a:p>
        </p:txBody>
      </p:sp>
      <p:sp>
        <p:nvSpPr>
          <p:cNvPr id="4" name="Date Placeholder 3">
            <a:extLst>
              <a:ext uri="{FF2B5EF4-FFF2-40B4-BE49-F238E27FC236}">
                <a16:creationId xmlns:a16="http://schemas.microsoft.com/office/drawing/2014/main" id="{F98378F7-7A18-4CA0-B066-68EB67FAB077}"/>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1D1582EA-F928-4BE8-90C5-B0F746465582}"/>
              </a:ext>
            </a:extLst>
          </p:cNvPr>
          <p:cNvSpPr>
            <a:spLocks noGrp="1"/>
          </p:cNvSpPr>
          <p:nvPr>
            <p:ph type="sldNum" sz="quarter" idx="12"/>
          </p:nvPr>
        </p:nvSpPr>
        <p:spPr/>
        <p:txBody>
          <a:bodyPr/>
          <a:lstStyle/>
          <a:p>
            <a:fld id="{670A9334-4E67-F94F-A05E-0CE8B74A054E}" type="slidenum">
              <a:rPr lang="en-US" smtClean="0"/>
              <a:t>25</a:t>
            </a:fld>
            <a:endParaRPr lang="en-US"/>
          </a:p>
        </p:txBody>
      </p:sp>
      <p:pic>
        <p:nvPicPr>
          <p:cNvPr id="7" name="Picture 6">
            <a:extLst>
              <a:ext uri="{FF2B5EF4-FFF2-40B4-BE49-F238E27FC236}">
                <a16:creationId xmlns:a16="http://schemas.microsoft.com/office/drawing/2014/main" id="{1432592C-6E8D-4743-B662-3F708E486F33}"/>
              </a:ext>
            </a:extLst>
          </p:cNvPr>
          <p:cNvPicPr>
            <a:picLocks noChangeAspect="1"/>
          </p:cNvPicPr>
          <p:nvPr/>
        </p:nvPicPr>
        <p:blipFill>
          <a:blip r:embed="rId2"/>
          <a:stretch>
            <a:fillRect/>
          </a:stretch>
        </p:blipFill>
        <p:spPr>
          <a:xfrm>
            <a:off x="561481" y="2491503"/>
            <a:ext cx="10325594" cy="1396520"/>
          </a:xfrm>
          <a:prstGeom prst="rect">
            <a:avLst/>
          </a:prstGeom>
          <a:ln w="41275">
            <a:solidFill>
              <a:schemeClr val="accent1"/>
            </a:solidFill>
          </a:ln>
        </p:spPr>
      </p:pic>
    </p:spTree>
    <p:extLst>
      <p:ext uri="{BB962C8B-B14F-4D97-AF65-F5344CB8AC3E}">
        <p14:creationId xmlns:p14="http://schemas.microsoft.com/office/powerpoint/2010/main" val="10847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F827-4248-4B9A-AA9B-AAB6CB1FCAAA}"/>
              </a:ext>
            </a:extLst>
          </p:cNvPr>
          <p:cNvSpPr>
            <a:spLocks noGrp="1"/>
          </p:cNvSpPr>
          <p:nvPr>
            <p:ph type="title"/>
          </p:nvPr>
        </p:nvSpPr>
        <p:spPr/>
        <p:txBody>
          <a:bodyPr/>
          <a:lstStyle/>
          <a:p>
            <a:r>
              <a:rPr lang="en-US"/>
              <a:t>Section 2: Types of Budget Allocation Reports</a:t>
            </a:r>
          </a:p>
        </p:txBody>
      </p:sp>
      <p:sp>
        <p:nvSpPr>
          <p:cNvPr id="3" name="Content Placeholder 2">
            <a:extLst>
              <a:ext uri="{FF2B5EF4-FFF2-40B4-BE49-F238E27FC236}">
                <a16:creationId xmlns:a16="http://schemas.microsoft.com/office/drawing/2014/main" id="{2ECE933C-7306-471D-B8F9-D6C6D31FECA2}"/>
              </a:ext>
            </a:extLst>
          </p:cNvPr>
          <p:cNvSpPr>
            <a:spLocks noGrp="1"/>
          </p:cNvSpPr>
          <p:nvPr>
            <p:ph idx="1"/>
          </p:nvPr>
        </p:nvSpPr>
        <p:spPr/>
        <p:txBody>
          <a:bodyPr vert="horz" lIns="91440" tIns="45720" rIns="91440" bIns="45720" rtlCol="0" anchor="t">
            <a:noAutofit/>
          </a:bodyPr>
          <a:lstStyle/>
          <a:p>
            <a:r>
              <a:rPr lang="en-US"/>
              <a:t>There are a variety of budget reports that categorize funding by overall station, cost center, program and investigator project.  </a:t>
            </a:r>
          </a:p>
          <a:p>
            <a:r>
              <a:rPr lang="en-US"/>
              <a:t>Advice:  </a:t>
            </a:r>
            <a:endParaRPr lang="en-US">
              <a:cs typeface="Calibri"/>
            </a:endParaRPr>
          </a:p>
          <a:p>
            <a:pPr lvl="1"/>
            <a:r>
              <a:rPr lang="en-US"/>
              <a:t>Go into the system and play around with the budget reports. Determine what is most useful to you. Get used to doing this on at least a monthly basis as the reports are updated regularly.  </a:t>
            </a:r>
            <a:endParaRPr lang="en-US">
              <a:cs typeface="Calibri"/>
            </a:endParaRPr>
          </a:p>
          <a:p>
            <a:pPr lvl="1"/>
            <a:r>
              <a:rPr lang="en-US"/>
              <a:t>In particular, the Project Quarterly Allocation (investigator) is a useful tool. When printed to pdf, it gives you the investigator name, service ID, start and end date and the fiscal year allocation for that project. This is one that I print on the first of the month and have next to my desk to reference.</a:t>
            </a:r>
            <a:endParaRPr lang="en-US">
              <a:cs typeface="Calibri"/>
            </a:endParaRPr>
          </a:p>
          <a:p>
            <a:pPr marL="0" indent="0">
              <a:buNone/>
            </a:pPr>
            <a:endParaRPr lang="en-US"/>
          </a:p>
        </p:txBody>
      </p:sp>
      <p:sp>
        <p:nvSpPr>
          <p:cNvPr id="4" name="Date Placeholder 3">
            <a:extLst>
              <a:ext uri="{FF2B5EF4-FFF2-40B4-BE49-F238E27FC236}">
                <a16:creationId xmlns:a16="http://schemas.microsoft.com/office/drawing/2014/main" id="{5545E845-2D61-4265-8648-1E686122102E}"/>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1820F2CA-EA50-486B-9F8E-8840AF9123D6}"/>
              </a:ext>
            </a:extLst>
          </p:cNvPr>
          <p:cNvSpPr>
            <a:spLocks noGrp="1"/>
          </p:cNvSpPr>
          <p:nvPr>
            <p:ph type="sldNum" sz="quarter" idx="12"/>
          </p:nvPr>
        </p:nvSpPr>
        <p:spPr/>
        <p:txBody>
          <a:bodyPr/>
          <a:lstStyle/>
          <a:p>
            <a:fld id="{670A9334-4E67-F94F-A05E-0CE8B74A054E}" type="slidenum">
              <a:rPr lang="en-US" smtClean="0"/>
              <a:t>26</a:t>
            </a:fld>
            <a:endParaRPr lang="en-US"/>
          </a:p>
        </p:txBody>
      </p:sp>
    </p:spTree>
    <p:extLst>
      <p:ext uri="{BB962C8B-B14F-4D97-AF65-F5344CB8AC3E}">
        <p14:creationId xmlns:p14="http://schemas.microsoft.com/office/powerpoint/2010/main" val="119386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3: Using the Status of Allowance (SOA) to locate undistributed </a:t>
            </a:r>
          </a:p>
        </p:txBody>
      </p:sp>
      <p:pic>
        <p:nvPicPr>
          <p:cNvPr id="5" name="Content Placeholder 4" descr="A person in a suit smiling&#10;&#10;Description automatically generated with medium confidence">
            <a:extLst>
              <a:ext uri="{FF2B5EF4-FFF2-40B4-BE49-F238E27FC236}">
                <a16:creationId xmlns:a16="http://schemas.microsoft.com/office/drawing/2014/main" id="{C2AA40BE-FD2E-4AD3-B7F7-68066A60AC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6579" y="2066296"/>
            <a:ext cx="5824786" cy="3261880"/>
          </a:xfrm>
        </p:spPr>
      </p:pic>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27</a:t>
            </a:fld>
            <a:endParaRPr lang="en-US"/>
          </a:p>
        </p:txBody>
      </p:sp>
      <p:sp>
        <p:nvSpPr>
          <p:cNvPr id="3" name="Speech Bubble: Oval 2">
            <a:extLst>
              <a:ext uri="{FF2B5EF4-FFF2-40B4-BE49-F238E27FC236}">
                <a16:creationId xmlns:a16="http://schemas.microsoft.com/office/drawing/2014/main" id="{98D0DAB8-E9C9-4D22-8B67-4522ECAE5ABD}"/>
              </a:ext>
            </a:extLst>
          </p:cNvPr>
          <p:cNvSpPr/>
          <p:nvPr/>
        </p:nvSpPr>
        <p:spPr>
          <a:xfrm>
            <a:off x="7613073" y="972509"/>
            <a:ext cx="3740727" cy="27247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Has the funding arrived on station?</a:t>
            </a:r>
          </a:p>
        </p:txBody>
      </p:sp>
    </p:spTree>
    <p:extLst>
      <p:ext uri="{BB962C8B-B14F-4D97-AF65-F5344CB8AC3E}">
        <p14:creationId xmlns:p14="http://schemas.microsoft.com/office/powerpoint/2010/main" val="1859310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3: Using the Status of Allowance (SOA) to locate undistributed </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vert="horz" lIns="91440" tIns="45720" rIns="91440" bIns="45720" rtlCol="0" anchor="t">
            <a:noAutofit/>
          </a:bodyPr>
          <a:lstStyle/>
          <a:p>
            <a:r>
              <a:rPr lang="en-US" b="1">
                <a:cs typeface="Calibri"/>
              </a:rPr>
              <a:t>Question: </a:t>
            </a:r>
            <a:r>
              <a:rPr lang="en-US">
                <a:cs typeface="Calibri"/>
              </a:rPr>
              <a:t>How do you know if you have funds that have arrived onsite?</a:t>
            </a:r>
          </a:p>
          <a:p>
            <a:pPr lvl="1"/>
            <a:r>
              <a:rPr lang="en-US" b="1"/>
              <a:t>Answer</a:t>
            </a:r>
            <a:r>
              <a:rPr lang="en-US"/>
              <a:t>: The Status of Allowance (SOA) will tell you!</a:t>
            </a:r>
          </a:p>
          <a:p>
            <a:r>
              <a:rPr lang="en-US"/>
              <a:t>You can get your SOA from your fiscal or you can download </a:t>
            </a:r>
            <a:r>
              <a:rPr lang="en-US" b="1" u="sng"/>
              <a:t>independently</a:t>
            </a:r>
            <a:r>
              <a:rPr lang="en-US"/>
              <a:t> from the VSSC.</a:t>
            </a:r>
          </a:p>
          <a:p>
            <a:r>
              <a:rPr lang="en-US"/>
              <a:t>Funds that have arrived onsite and have not been processed, will show up in undistributed on the SOA.</a:t>
            </a:r>
          </a:p>
          <a:p>
            <a:r>
              <a:rPr lang="en-US"/>
              <a:t>The funds will be undistributed by Program, it is up to you to allocate them to the correct FCP. They must be distributed to the Program they have been sent under, but you do have flexibility in distributing to the FCPs within that program.</a:t>
            </a:r>
          </a:p>
          <a:p>
            <a:endParaRPr lang="en-US" sz="1800"/>
          </a:p>
          <a:p>
            <a:endParaRPr lang="en-US" sz="1800"/>
          </a:p>
          <a:p>
            <a:endParaRPr lang="en-US" sz="1800"/>
          </a:p>
        </p:txBody>
      </p:sp>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28</a:t>
            </a:fld>
            <a:endParaRPr lang="en-US"/>
          </a:p>
        </p:txBody>
      </p:sp>
    </p:spTree>
    <p:extLst>
      <p:ext uri="{BB962C8B-B14F-4D97-AF65-F5344CB8AC3E}">
        <p14:creationId xmlns:p14="http://schemas.microsoft.com/office/powerpoint/2010/main" val="6615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72C6-7C4D-4EFA-AE30-8CE97FE10850}"/>
              </a:ext>
            </a:extLst>
          </p:cNvPr>
          <p:cNvSpPr>
            <a:spLocks noGrp="1"/>
          </p:cNvSpPr>
          <p:nvPr>
            <p:ph type="title"/>
          </p:nvPr>
        </p:nvSpPr>
        <p:spPr>
          <a:xfrm>
            <a:off x="99319" y="157682"/>
            <a:ext cx="10515600" cy="618385"/>
          </a:xfrm>
        </p:spPr>
        <p:txBody>
          <a:bodyPr/>
          <a:lstStyle/>
          <a:p>
            <a:r>
              <a:rPr lang="en-US" sz="3600"/>
              <a:t>Section 2: Using the Status of Allowance (SOA) to locate undistributed (view from a Station Fiscal) </a:t>
            </a:r>
            <a:endParaRPr lang="en-US"/>
          </a:p>
        </p:txBody>
      </p:sp>
      <p:sp>
        <p:nvSpPr>
          <p:cNvPr id="3" name="Content Placeholder 2">
            <a:extLst>
              <a:ext uri="{FF2B5EF4-FFF2-40B4-BE49-F238E27FC236}">
                <a16:creationId xmlns:a16="http://schemas.microsoft.com/office/drawing/2014/main" id="{382346A5-544D-40A8-8B10-0B3E91EE7BFB}"/>
              </a:ext>
            </a:extLst>
          </p:cNvPr>
          <p:cNvSpPr>
            <a:spLocks noGrp="1"/>
          </p:cNvSpPr>
          <p:nvPr>
            <p:ph idx="1"/>
          </p:nvPr>
        </p:nvSpPr>
        <p:spPr/>
        <p:txBody>
          <a:bodyPr vert="horz" lIns="91440" tIns="45720" rIns="91440" bIns="45720" rtlCol="0" anchor="t">
            <a:noAutofit/>
          </a:bodyPr>
          <a:lstStyle/>
          <a:p>
            <a:r>
              <a:rPr lang="en-US" sz="2800"/>
              <a:t>Example of Program 81 undistributed funds:</a:t>
            </a:r>
            <a:endParaRPr lang="en-US" b="1"/>
          </a:p>
          <a:p>
            <a:endParaRPr lang="en-US" b="1"/>
          </a:p>
          <a:p>
            <a:endParaRPr lang="en-US" b="1"/>
          </a:p>
          <a:p>
            <a:endParaRPr lang="en-US"/>
          </a:p>
          <a:p>
            <a:r>
              <a:rPr lang="en-US"/>
              <a:t>In this example, you can see $152,593 is in undistributed on the SOA. This tells you that there is at least one TDA that has been sent to your site.  </a:t>
            </a:r>
            <a:endParaRPr lang="en-US">
              <a:cs typeface="Calibri"/>
            </a:endParaRPr>
          </a:p>
        </p:txBody>
      </p:sp>
      <p:sp>
        <p:nvSpPr>
          <p:cNvPr id="4" name="Date Placeholder 3">
            <a:extLst>
              <a:ext uri="{FF2B5EF4-FFF2-40B4-BE49-F238E27FC236}">
                <a16:creationId xmlns:a16="http://schemas.microsoft.com/office/drawing/2014/main" id="{C6941D36-DE44-425C-9301-4F0DDDEF9B87}"/>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53205441-4747-4EF2-A455-28FA006703B9}"/>
              </a:ext>
            </a:extLst>
          </p:cNvPr>
          <p:cNvSpPr>
            <a:spLocks noGrp="1"/>
          </p:cNvSpPr>
          <p:nvPr>
            <p:ph type="sldNum" sz="quarter" idx="12"/>
          </p:nvPr>
        </p:nvSpPr>
        <p:spPr/>
        <p:txBody>
          <a:bodyPr/>
          <a:lstStyle/>
          <a:p>
            <a:fld id="{670A9334-4E67-F94F-A05E-0CE8B74A054E}" type="slidenum">
              <a:rPr lang="en-US" smtClean="0"/>
              <a:t>29</a:t>
            </a:fld>
            <a:endParaRPr lang="en-US"/>
          </a:p>
        </p:txBody>
      </p:sp>
      <p:graphicFrame>
        <p:nvGraphicFramePr>
          <p:cNvPr id="6" name="Table 5">
            <a:extLst>
              <a:ext uri="{FF2B5EF4-FFF2-40B4-BE49-F238E27FC236}">
                <a16:creationId xmlns:a16="http://schemas.microsoft.com/office/drawing/2014/main" id="{12D6E0B9-086A-450C-974B-0674E05BBBCC}"/>
              </a:ext>
            </a:extLst>
          </p:cNvPr>
          <p:cNvGraphicFramePr>
            <a:graphicFrameLocks noGrp="1"/>
          </p:cNvGraphicFramePr>
          <p:nvPr>
            <p:extLst>
              <p:ext uri="{D42A27DB-BD31-4B8C-83A1-F6EECF244321}">
                <p14:modId xmlns:p14="http://schemas.microsoft.com/office/powerpoint/2010/main" val="100370513"/>
              </p:ext>
            </p:extLst>
          </p:nvPr>
        </p:nvGraphicFramePr>
        <p:xfrm>
          <a:off x="576405" y="1914173"/>
          <a:ext cx="8078068" cy="1408783"/>
        </p:xfrm>
        <a:graphic>
          <a:graphicData uri="http://schemas.openxmlformats.org/drawingml/2006/table">
            <a:tbl>
              <a:tblPr>
                <a:tableStyleId>{5C22544A-7EE6-4342-B048-85BDC9FD1C3A}</a:tableStyleId>
              </a:tblPr>
              <a:tblGrid>
                <a:gridCol w="346781">
                  <a:extLst>
                    <a:ext uri="{9D8B030D-6E8A-4147-A177-3AD203B41FA5}">
                      <a16:colId xmlns:a16="http://schemas.microsoft.com/office/drawing/2014/main" val="3279245078"/>
                    </a:ext>
                  </a:extLst>
                </a:gridCol>
                <a:gridCol w="723618">
                  <a:extLst>
                    <a:ext uri="{9D8B030D-6E8A-4147-A177-3AD203B41FA5}">
                      <a16:colId xmlns:a16="http://schemas.microsoft.com/office/drawing/2014/main" val="1483282806"/>
                    </a:ext>
                  </a:extLst>
                </a:gridCol>
                <a:gridCol w="2247024">
                  <a:extLst>
                    <a:ext uri="{9D8B030D-6E8A-4147-A177-3AD203B41FA5}">
                      <a16:colId xmlns:a16="http://schemas.microsoft.com/office/drawing/2014/main" val="413126296"/>
                    </a:ext>
                  </a:extLst>
                </a:gridCol>
                <a:gridCol w="952129">
                  <a:extLst>
                    <a:ext uri="{9D8B030D-6E8A-4147-A177-3AD203B41FA5}">
                      <a16:colId xmlns:a16="http://schemas.microsoft.com/office/drawing/2014/main" val="1870396090"/>
                    </a:ext>
                  </a:extLst>
                </a:gridCol>
                <a:gridCol w="952129">
                  <a:extLst>
                    <a:ext uri="{9D8B030D-6E8A-4147-A177-3AD203B41FA5}">
                      <a16:colId xmlns:a16="http://schemas.microsoft.com/office/drawing/2014/main" val="1755710852"/>
                    </a:ext>
                  </a:extLst>
                </a:gridCol>
                <a:gridCol w="952129">
                  <a:extLst>
                    <a:ext uri="{9D8B030D-6E8A-4147-A177-3AD203B41FA5}">
                      <a16:colId xmlns:a16="http://schemas.microsoft.com/office/drawing/2014/main" val="1873452942"/>
                    </a:ext>
                  </a:extLst>
                </a:gridCol>
                <a:gridCol w="952129">
                  <a:extLst>
                    <a:ext uri="{9D8B030D-6E8A-4147-A177-3AD203B41FA5}">
                      <a16:colId xmlns:a16="http://schemas.microsoft.com/office/drawing/2014/main" val="430661400"/>
                    </a:ext>
                  </a:extLst>
                </a:gridCol>
                <a:gridCol w="952129">
                  <a:extLst>
                    <a:ext uri="{9D8B030D-6E8A-4147-A177-3AD203B41FA5}">
                      <a16:colId xmlns:a16="http://schemas.microsoft.com/office/drawing/2014/main" val="3076920938"/>
                    </a:ext>
                  </a:extLst>
                </a:gridCol>
              </a:tblGrid>
              <a:tr h="494383">
                <a:tc>
                  <a:txBody>
                    <a:bodyPr/>
                    <a:lstStyle/>
                    <a:p>
                      <a:pPr algn="ctr"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0161A1 FY 2223</a:t>
                      </a:r>
                      <a:endParaRPr lang="en-US" sz="900" b="1"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40660470"/>
                  </a:ext>
                </a:extLst>
              </a:tr>
              <a:tr h="152400">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gridSpan="2">
                  <a:txBody>
                    <a:bodyPr/>
                    <a:lstStyle/>
                    <a:p>
                      <a:pPr algn="l" fontAlgn="b"/>
                      <a:r>
                        <a:rPr lang="en-US" sz="900" u="none" strike="noStrike">
                          <a:effectLst/>
                          <a:highlight>
                            <a:srgbClr val="FFFF00"/>
                          </a:highlight>
                        </a:rPr>
                        <a:t>0161A1  FY 2223  Prog 81</a:t>
                      </a:r>
                      <a:endParaRPr lang="en-US" sz="900" b="1" i="0" u="none" strike="noStrike">
                        <a:solidFill>
                          <a:srgbClr val="000000"/>
                        </a:solidFill>
                        <a:effectLst/>
                        <a:highlight>
                          <a:srgbClr val="FFFF00"/>
                        </a:highligh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91923396"/>
                  </a:ext>
                </a:extLst>
              </a:tr>
              <a:tr h="152400">
                <a:tc>
                  <a:txBody>
                    <a:bodyPr/>
                    <a:lstStyle/>
                    <a:p>
                      <a:pPr algn="ctr" fontAlgn="b"/>
                      <a:r>
                        <a:rPr lang="en-US" sz="900" u="none" strike="noStrike">
                          <a:effectLst/>
                        </a:rPr>
                        <a:t>403</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810034401</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821 IC SALARIES</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1,542,136.01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709,886.03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832,249.98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892,501.71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0.00 </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79221874"/>
                  </a:ext>
                </a:extLst>
              </a:tr>
              <a:tr h="152400">
                <a:tc>
                  <a:txBody>
                    <a:bodyPr/>
                    <a:lstStyle/>
                    <a:p>
                      <a:pPr algn="ctr" fontAlgn="b"/>
                      <a:r>
                        <a:rPr lang="en-US" sz="900" u="none" strike="noStrike">
                          <a:effectLst/>
                        </a:rPr>
                        <a:t>4602</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8100101GB</a:t>
                      </a:r>
                      <a:endParaRPr lang="en-US" sz="900" b="0" i="0" u="none" strike="noStrike">
                        <a:solidFill>
                          <a:srgbClr val="000000"/>
                        </a:solidFill>
                        <a:effectLst/>
                        <a:latin typeface="Arial" panose="020B0604020202020204" pitchFamily="34" charset="0"/>
                      </a:endParaRPr>
                    </a:p>
                  </a:txBody>
                  <a:tcPr marL="9525" marR="9525" marT="9525" marB="0" anchor="b">
                    <a:solidFill>
                      <a:schemeClr val="accent1"/>
                    </a:solidFill>
                  </a:tcPr>
                </a:tc>
                <a:tc>
                  <a:txBody>
                    <a:bodyPr/>
                    <a:lstStyle/>
                    <a:p>
                      <a:pPr algn="l" fontAlgn="b"/>
                      <a:r>
                        <a:rPr lang="en-US" sz="900" u="none" strike="noStrike">
                          <a:effectLst/>
                        </a:rPr>
                        <a:t>821 IC S&amp;S 22/23</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5,293,356.75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2,765,658.74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2,527,698.01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2,382,698.01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1,002,909.19 </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99412021"/>
                  </a:ext>
                </a:extLst>
              </a:tr>
              <a:tr h="152400">
                <a:tc>
                  <a:txBody>
                    <a:bodyPr/>
                    <a:lstStyle/>
                    <a:p>
                      <a:pPr algn="ctr" fontAlgn="b"/>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highlight>
                            <a:srgbClr val="FFFF00"/>
                          </a:highlight>
                        </a:rPr>
                        <a:t>Undist</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l" fontAlgn="b"/>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152,593.00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0.00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152,593.00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0.00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0.00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extLst>
                  <a:ext uri="{0D108BD9-81ED-4DB2-BD59-A6C34878D82A}">
                    <a16:rowId xmlns:a16="http://schemas.microsoft.com/office/drawing/2014/main" val="1939521433"/>
                  </a:ext>
                </a:extLst>
              </a:tr>
              <a:tr h="152400">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gridSpan="2">
                  <a:txBody>
                    <a:bodyPr/>
                    <a:lstStyle/>
                    <a:p>
                      <a:pPr algn="l" fontAlgn="b"/>
                      <a:r>
                        <a:rPr lang="en-US" sz="900" u="none" strike="noStrike">
                          <a:effectLst/>
                        </a:rPr>
                        <a:t>0161A1 FY 2223 Prog 81 Total</a:t>
                      </a:r>
                      <a:endParaRPr lang="en-US" sz="9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r" fontAlgn="b"/>
                      <a:r>
                        <a:rPr lang="en-US" sz="900" u="none" strike="noStrike">
                          <a:effectLst/>
                        </a:rPr>
                        <a:t>6,988,085.76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3,475,544.77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3,512,540.99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3,275,199.72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1,002,909.19 </a:t>
                      </a:r>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02428886"/>
                  </a:ext>
                </a:extLst>
              </a:tr>
              <a:tr h="152400">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79736075"/>
                  </a:ext>
                </a:extLst>
              </a:tr>
            </a:tbl>
          </a:graphicData>
        </a:graphic>
      </p:graphicFrame>
    </p:spTree>
    <p:extLst>
      <p:ext uri="{BB962C8B-B14F-4D97-AF65-F5344CB8AC3E}">
        <p14:creationId xmlns:p14="http://schemas.microsoft.com/office/powerpoint/2010/main" val="106109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732C-E3EC-81EB-3BB7-400FD904B044}"/>
              </a:ext>
            </a:extLst>
          </p:cNvPr>
          <p:cNvSpPr>
            <a:spLocks noGrp="1"/>
          </p:cNvSpPr>
          <p:nvPr>
            <p:ph type="title"/>
          </p:nvPr>
        </p:nvSpPr>
        <p:spPr>
          <a:xfrm>
            <a:off x="142874" y="136525"/>
            <a:ext cx="11600487" cy="618385"/>
          </a:xfrm>
        </p:spPr>
        <p:txBody>
          <a:bodyPr/>
          <a:lstStyle/>
          <a:p>
            <a:r>
              <a:rPr lang="en-US" dirty="0"/>
              <a:t>Financial Education Resources</a:t>
            </a:r>
          </a:p>
        </p:txBody>
      </p:sp>
      <p:sp>
        <p:nvSpPr>
          <p:cNvPr id="3" name="Content Placeholder 2">
            <a:extLst>
              <a:ext uri="{FF2B5EF4-FFF2-40B4-BE49-F238E27FC236}">
                <a16:creationId xmlns:a16="http://schemas.microsoft.com/office/drawing/2014/main" id="{CCB94CA7-1D5D-8BD2-1441-8360BCAA9C7D}"/>
              </a:ext>
            </a:extLst>
          </p:cNvPr>
          <p:cNvSpPr>
            <a:spLocks noGrp="1"/>
          </p:cNvSpPr>
          <p:nvPr>
            <p:ph idx="1"/>
          </p:nvPr>
        </p:nvSpPr>
        <p:spPr/>
        <p:txBody>
          <a:bodyPr vert="horz" lIns="91440" tIns="45720" rIns="91440" bIns="45720" rtlCol="0" anchor="t">
            <a:noAutofit/>
          </a:bodyPr>
          <a:lstStyle/>
          <a:p>
            <a:r>
              <a:rPr lang="en-US" b="1" dirty="0">
                <a:cs typeface="Calibri"/>
              </a:rPr>
              <a:t>Federal Appropriations Law: </a:t>
            </a:r>
          </a:p>
          <a:p>
            <a:pPr lvl="1"/>
            <a:r>
              <a:rPr lang="en-US" dirty="0"/>
              <a:t>Link: </a:t>
            </a:r>
            <a:r>
              <a:rPr lang="en-US" dirty="0">
                <a:hlinkClick r:id="rId2"/>
              </a:rPr>
              <a:t>The Red Book | U.S. GAO</a:t>
            </a:r>
            <a:endParaRPr lang="en-US" b="1" dirty="0">
              <a:cs typeface="Calibri"/>
            </a:endParaRPr>
          </a:p>
          <a:p>
            <a:pPr lvl="1"/>
            <a:r>
              <a:rPr lang="en-US" dirty="0">
                <a:cs typeface="Calibri"/>
              </a:rPr>
              <a:t>We are looking into organizing a class by the Office of Finance</a:t>
            </a:r>
          </a:p>
          <a:p>
            <a:r>
              <a:rPr lang="en-US" b="1" dirty="0">
                <a:cs typeface="Calibri"/>
              </a:rPr>
              <a:t>Certified Government Financial Manager (CGFM)</a:t>
            </a:r>
          </a:p>
          <a:p>
            <a:pPr lvl="1"/>
            <a:r>
              <a:rPr lang="en-US" b="1" dirty="0">
                <a:cs typeface="Calibri"/>
              </a:rPr>
              <a:t>Link: </a:t>
            </a:r>
            <a:r>
              <a:rPr lang="en-US" b="1" dirty="0">
                <a:cs typeface="Calibri"/>
                <a:hlinkClick r:id="rId3"/>
              </a:rPr>
              <a:t>https://www.agacgfm.org/CGFM.aspx</a:t>
            </a:r>
            <a:endParaRPr lang="en-US" b="1" dirty="0">
              <a:cs typeface="Calibri"/>
            </a:endParaRPr>
          </a:p>
          <a:p>
            <a:pPr lvl="1"/>
            <a:r>
              <a:rPr lang="en-US" dirty="0">
                <a:cs typeface="Calibri"/>
              </a:rPr>
              <a:t>CGFM is a professional certification awarded by AGA, demonstrating competency in governmental accounting, auditing, financial reporting, internal controls and budgeting at the federal, state and local levels.</a:t>
            </a:r>
          </a:p>
          <a:p>
            <a:r>
              <a:rPr lang="en-US" sz="2400" dirty="0">
                <a:cs typeface="Calibri"/>
              </a:rPr>
              <a:t>If you want to learn more about either of these opportunities, please contact Maria Negrete (</a:t>
            </a:r>
            <a:r>
              <a:rPr lang="en-US" sz="2400" dirty="0">
                <a:cs typeface="Calibri"/>
                <a:hlinkClick r:id="rId4"/>
              </a:rPr>
              <a:t>Maria.negrete2@va.gov</a:t>
            </a:r>
            <a:r>
              <a:rPr lang="en-US" sz="2400" dirty="0">
                <a:cs typeface="Calibri"/>
              </a:rPr>
              <a:t>) who is maintaining the list of interested personnel. </a:t>
            </a:r>
          </a:p>
        </p:txBody>
      </p:sp>
      <p:sp>
        <p:nvSpPr>
          <p:cNvPr id="4" name="Date Placeholder 3">
            <a:extLst>
              <a:ext uri="{FF2B5EF4-FFF2-40B4-BE49-F238E27FC236}">
                <a16:creationId xmlns:a16="http://schemas.microsoft.com/office/drawing/2014/main" id="{B36DD00E-9C39-850F-C22D-95AC011A5183}"/>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50C0CF8D-B363-49EF-CE82-7D21BF97005B}"/>
              </a:ext>
            </a:extLst>
          </p:cNvPr>
          <p:cNvSpPr>
            <a:spLocks noGrp="1"/>
          </p:cNvSpPr>
          <p:nvPr>
            <p:ph type="sldNum" sz="quarter" idx="12"/>
          </p:nvPr>
        </p:nvSpPr>
        <p:spPr/>
        <p:txBody>
          <a:bodyPr/>
          <a:lstStyle/>
          <a:p>
            <a:fld id="{670A9334-4E67-F94F-A05E-0CE8B74A054E}" type="slidenum">
              <a:rPr lang="en-US" smtClean="0"/>
              <a:t>3</a:t>
            </a:fld>
            <a:endParaRPr lang="en-US"/>
          </a:p>
        </p:txBody>
      </p:sp>
    </p:spTree>
    <p:extLst>
      <p:ext uri="{BB962C8B-B14F-4D97-AF65-F5344CB8AC3E}">
        <p14:creationId xmlns:p14="http://schemas.microsoft.com/office/powerpoint/2010/main" val="3239556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331A-8DD2-4B6C-9722-A67A88512A37}"/>
              </a:ext>
            </a:extLst>
          </p:cNvPr>
          <p:cNvSpPr>
            <a:spLocks noGrp="1"/>
          </p:cNvSpPr>
          <p:nvPr>
            <p:ph type="title"/>
          </p:nvPr>
        </p:nvSpPr>
        <p:spPr/>
        <p:txBody>
          <a:bodyPr/>
          <a:lstStyle/>
          <a:p>
            <a:r>
              <a:rPr lang="en-US"/>
              <a:t>Section 3: Use TDA to determine FCPs</a:t>
            </a:r>
          </a:p>
        </p:txBody>
      </p:sp>
      <p:sp>
        <p:nvSpPr>
          <p:cNvPr id="3" name="Content Placeholder 2">
            <a:extLst>
              <a:ext uri="{FF2B5EF4-FFF2-40B4-BE49-F238E27FC236}">
                <a16:creationId xmlns:a16="http://schemas.microsoft.com/office/drawing/2014/main" id="{A15A1F7E-4E58-4F71-87EE-D69F409A90CA}"/>
              </a:ext>
            </a:extLst>
          </p:cNvPr>
          <p:cNvSpPr>
            <a:spLocks noGrp="1"/>
          </p:cNvSpPr>
          <p:nvPr>
            <p:ph idx="1"/>
          </p:nvPr>
        </p:nvSpPr>
        <p:spPr>
          <a:xfrm>
            <a:off x="293877" y="1253331"/>
            <a:ext cx="10761115" cy="4351338"/>
          </a:xfrm>
        </p:spPr>
        <p:txBody>
          <a:bodyPr/>
          <a:lstStyle/>
          <a:p>
            <a:r>
              <a:rPr lang="en-US"/>
              <a:t>The undistributed balance in Program 81 from previous example was from the SOA dated 7/7/22. Pulling the report from RAFT for July 2022, I can identify the TDAs:</a:t>
            </a:r>
          </a:p>
          <a:p>
            <a:endParaRPr lang="en-US"/>
          </a:p>
          <a:p>
            <a:endParaRPr lang="en-US"/>
          </a:p>
          <a:p>
            <a:endParaRPr lang="en-US"/>
          </a:p>
          <a:p>
            <a:endParaRPr lang="en-US"/>
          </a:p>
          <a:p>
            <a:endParaRPr lang="en-US"/>
          </a:p>
          <a:p>
            <a:r>
              <a:rPr lang="en-US"/>
              <a:t>From the TDA report, I can determine that $51,343 should go into the Salary FCP and $101,250 should go into All Other FCP for Program 81.</a:t>
            </a:r>
          </a:p>
          <a:p>
            <a:endParaRPr lang="en-US"/>
          </a:p>
        </p:txBody>
      </p:sp>
      <p:sp>
        <p:nvSpPr>
          <p:cNvPr id="4" name="Date Placeholder 3">
            <a:extLst>
              <a:ext uri="{FF2B5EF4-FFF2-40B4-BE49-F238E27FC236}">
                <a16:creationId xmlns:a16="http://schemas.microsoft.com/office/drawing/2014/main" id="{71FF802A-9325-488E-B4BA-03A96E699D1E}"/>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68888BDD-9825-44EE-9E34-D00F0E4D183F}"/>
              </a:ext>
            </a:extLst>
          </p:cNvPr>
          <p:cNvSpPr>
            <a:spLocks noGrp="1"/>
          </p:cNvSpPr>
          <p:nvPr>
            <p:ph type="sldNum" sz="quarter" idx="12"/>
          </p:nvPr>
        </p:nvSpPr>
        <p:spPr/>
        <p:txBody>
          <a:bodyPr/>
          <a:lstStyle/>
          <a:p>
            <a:fld id="{670A9334-4E67-F94F-A05E-0CE8B74A054E}" type="slidenum">
              <a:rPr lang="en-US" smtClean="0"/>
              <a:t>30</a:t>
            </a:fld>
            <a:endParaRPr lang="en-US"/>
          </a:p>
        </p:txBody>
      </p:sp>
      <p:pic>
        <p:nvPicPr>
          <p:cNvPr id="7" name="Picture 6">
            <a:extLst>
              <a:ext uri="{FF2B5EF4-FFF2-40B4-BE49-F238E27FC236}">
                <a16:creationId xmlns:a16="http://schemas.microsoft.com/office/drawing/2014/main" id="{B5C83138-6C66-4CCE-9116-A5EEABF11121}"/>
              </a:ext>
            </a:extLst>
          </p:cNvPr>
          <p:cNvPicPr>
            <a:picLocks noChangeAspect="1"/>
          </p:cNvPicPr>
          <p:nvPr/>
        </p:nvPicPr>
        <p:blipFill>
          <a:blip r:embed="rId2"/>
          <a:stretch>
            <a:fillRect/>
          </a:stretch>
        </p:blipFill>
        <p:spPr>
          <a:xfrm>
            <a:off x="293878" y="2725444"/>
            <a:ext cx="11603503" cy="2205625"/>
          </a:xfrm>
          <a:prstGeom prst="rect">
            <a:avLst/>
          </a:prstGeom>
        </p:spPr>
      </p:pic>
    </p:spTree>
    <p:extLst>
      <p:ext uri="{BB962C8B-B14F-4D97-AF65-F5344CB8AC3E}">
        <p14:creationId xmlns:p14="http://schemas.microsoft.com/office/powerpoint/2010/main" val="382135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2: Using the Status of Allowance (SOA) to locate undistributed </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308952" y="1033372"/>
            <a:ext cx="11590774" cy="4915365"/>
          </a:xfrm>
        </p:spPr>
        <p:txBody>
          <a:bodyPr vert="horz" lIns="91440" tIns="45720" rIns="91440" bIns="45720" rtlCol="0" anchor="t">
            <a:noAutofit/>
          </a:bodyPr>
          <a:lstStyle/>
          <a:p>
            <a:pPr>
              <a:lnSpc>
                <a:spcPct val="100000"/>
              </a:lnSpc>
            </a:pPr>
            <a:r>
              <a:rPr lang="en-US"/>
              <a:t>The SOA will also tell you if reimbursables have arrived on site. Look under the 0161R1 or 0161X2 funds for undistributed:</a:t>
            </a:r>
          </a:p>
          <a:p>
            <a:endParaRPr lang="en-US" sz="2000"/>
          </a:p>
          <a:p>
            <a:endParaRPr lang="en-US" sz="2000"/>
          </a:p>
          <a:p>
            <a:endParaRPr lang="en-US" sz="2000"/>
          </a:p>
          <a:p>
            <a:endParaRPr lang="en-US" sz="2000"/>
          </a:p>
          <a:p>
            <a:r>
              <a:rPr lang="en-US" sz="2400"/>
              <a:t>In order to process the reimbursables, your Fiscal Office will need to provide you with the monthly F827 General Ledger Reports. This report will tell you the bill of collections that were paid that month so you can identify the reimbursement funds.  </a:t>
            </a:r>
          </a:p>
          <a:p>
            <a:r>
              <a:rPr lang="en-US" sz="2400"/>
              <a:t>This will provide you with the information to request the cost transfer as well. Once the funds have been moved from undistributed to your reimbursable FCP, you need to request a cost transfer from the 0161A1 FCP that the expenses originally occurred.</a:t>
            </a:r>
          </a:p>
        </p:txBody>
      </p:sp>
      <p:sp>
        <p:nvSpPr>
          <p:cNvPr id="4" name="Slide Number Placeholder 3">
            <a:extLst>
              <a:ext uri="{FF2B5EF4-FFF2-40B4-BE49-F238E27FC236}">
                <a16:creationId xmlns:a16="http://schemas.microsoft.com/office/drawing/2014/main" id="{51E8671A-DFDD-476C-8C2F-30D194CDD32E}"/>
              </a:ext>
            </a:extLst>
          </p:cNvPr>
          <p:cNvSpPr>
            <a:spLocks noGrp="1"/>
          </p:cNvSpPr>
          <p:nvPr>
            <p:ph type="sldNum" sz="quarter" idx="12"/>
          </p:nvPr>
        </p:nvSpPr>
        <p:spPr/>
        <p:txBody>
          <a:bodyPr/>
          <a:lstStyle/>
          <a:p>
            <a:fld id="{670A9334-4E67-F94F-A05E-0CE8B74A054E}" type="slidenum">
              <a:rPr lang="en-US" smtClean="0"/>
              <a:t>31</a:t>
            </a:fld>
            <a:endParaRPr lang="en-US"/>
          </a:p>
        </p:txBody>
      </p:sp>
      <p:graphicFrame>
        <p:nvGraphicFramePr>
          <p:cNvPr id="5" name="Table 4">
            <a:extLst>
              <a:ext uri="{FF2B5EF4-FFF2-40B4-BE49-F238E27FC236}">
                <a16:creationId xmlns:a16="http://schemas.microsoft.com/office/drawing/2014/main" id="{7418BDFB-D28E-492B-859B-4F5710AB68E1}"/>
              </a:ext>
            </a:extLst>
          </p:cNvPr>
          <p:cNvGraphicFramePr>
            <a:graphicFrameLocks noGrp="1"/>
          </p:cNvGraphicFramePr>
          <p:nvPr>
            <p:extLst>
              <p:ext uri="{D42A27DB-BD31-4B8C-83A1-F6EECF244321}">
                <p14:modId xmlns:p14="http://schemas.microsoft.com/office/powerpoint/2010/main" val="805684930"/>
              </p:ext>
            </p:extLst>
          </p:nvPr>
        </p:nvGraphicFramePr>
        <p:xfrm>
          <a:off x="308952" y="2078355"/>
          <a:ext cx="8064497" cy="1350645"/>
        </p:xfrm>
        <a:graphic>
          <a:graphicData uri="http://schemas.openxmlformats.org/drawingml/2006/table">
            <a:tbl>
              <a:tblPr>
                <a:tableStyleId>{5C22544A-7EE6-4342-B048-85BDC9FD1C3A}</a:tableStyleId>
              </a:tblPr>
              <a:tblGrid>
                <a:gridCol w="408449">
                  <a:extLst>
                    <a:ext uri="{9D8B030D-6E8A-4147-A177-3AD203B41FA5}">
                      <a16:colId xmlns:a16="http://schemas.microsoft.com/office/drawing/2014/main" val="2904832067"/>
                    </a:ext>
                  </a:extLst>
                </a:gridCol>
                <a:gridCol w="721910">
                  <a:extLst>
                    <a:ext uri="{9D8B030D-6E8A-4147-A177-3AD203B41FA5}">
                      <a16:colId xmlns:a16="http://schemas.microsoft.com/office/drawing/2014/main" val="3574422719"/>
                    </a:ext>
                  </a:extLst>
                </a:gridCol>
                <a:gridCol w="2232223">
                  <a:extLst>
                    <a:ext uri="{9D8B030D-6E8A-4147-A177-3AD203B41FA5}">
                      <a16:colId xmlns:a16="http://schemas.microsoft.com/office/drawing/2014/main" val="3283674987"/>
                    </a:ext>
                  </a:extLst>
                </a:gridCol>
                <a:gridCol w="940383">
                  <a:extLst>
                    <a:ext uri="{9D8B030D-6E8A-4147-A177-3AD203B41FA5}">
                      <a16:colId xmlns:a16="http://schemas.microsoft.com/office/drawing/2014/main" val="828020250"/>
                    </a:ext>
                  </a:extLst>
                </a:gridCol>
                <a:gridCol w="940383">
                  <a:extLst>
                    <a:ext uri="{9D8B030D-6E8A-4147-A177-3AD203B41FA5}">
                      <a16:colId xmlns:a16="http://schemas.microsoft.com/office/drawing/2014/main" val="1796055449"/>
                    </a:ext>
                  </a:extLst>
                </a:gridCol>
                <a:gridCol w="940383">
                  <a:extLst>
                    <a:ext uri="{9D8B030D-6E8A-4147-A177-3AD203B41FA5}">
                      <a16:colId xmlns:a16="http://schemas.microsoft.com/office/drawing/2014/main" val="1812868961"/>
                    </a:ext>
                  </a:extLst>
                </a:gridCol>
                <a:gridCol w="940383">
                  <a:extLst>
                    <a:ext uri="{9D8B030D-6E8A-4147-A177-3AD203B41FA5}">
                      <a16:colId xmlns:a16="http://schemas.microsoft.com/office/drawing/2014/main" val="3662584275"/>
                    </a:ext>
                  </a:extLst>
                </a:gridCol>
                <a:gridCol w="940383">
                  <a:extLst>
                    <a:ext uri="{9D8B030D-6E8A-4147-A177-3AD203B41FA5}">
                      <a16:colId xmlns:a16="http://schemas.microsoft.com/office/drawing/2014/main" val="42836460"/>
                    </a:ext>
                  </a:extLst>
                </a:gridCol>
              </a:tblGrid>
              <a:tr h="152400">
                <a:tc>
                  <a:txBody>
                    <a:bodyPr/>
                    <a:lstStyle/>
                    <a:p>
                      <a:pPr algn="ctr" fontAlgn="b"/>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highlight>
                            <a:srgbClr val="FFFF00"/>
                          </a:highlight>
                        </a:rPr>
                        <a:t>0161R1 FY 2122</a:t>
                      </a:r>
                      <a:endParaRPr lang="en-US" sz="900" b="1" i="1"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l" fontAlgn="b"/>
                      <a:r>
                        <a:rPr lang="en-US" sz="900" u="none" strike="noStrike">
                          <a:effectLst/>
                          <a:highlight>
                            <a:srgbClr val="FFFF00"/>
                          </a:highlight>
                        </a:rPr>
                        <a:t> </a:t>
                      </a:r>
                      <a:endParaRPr lang="en-US" sz="900" b="1"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62631846"/>
                  </a:ext>
                </a:extLst>
              </a:tr>
              <a:tr h="152400">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gridSpan="2">
                  <a:txBody>
                    <a:bodyPr/>
                    <a:lstStyle/>
                    <a:p>
                      <a:pPr algn="l" fontAlgn="b"/>
                      <a:r>
                        <a:rPr lang="pt-BR" sz="900" u="none" strike="noStrike">
                          <a:effectLst/>
                        </a:rPr>
                        <a:t>0161R1  FY 2122  Prog 81</a:t>
                      </a:r>
                      <a:endParaRPr lang="pt-BR" sz="9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47011374"/>
                  </a:ext>
                </a:extLst>
              </a:tr>
              <a:tr h="152400">
                <a:tc>
                  <a:txBody>
                    <a:bodyPr/>
                    <a:lstStyle/>
                    <a:p>
                      <a:pPr algn="ctr" fontAlgn="b"/>
                      <a:r>
                        <a:rPr lang="en-US" sz="900" u="none" strike="noStrike">
                          <a:effectLst/>
                        </a:rPr>
                        <a:t>011</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810010101</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RESEARCH REIMB</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285,861.05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285,861.05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0.00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5,710.68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0.00 </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45853186"/>
                  </a:ext>
                </a:extLst>
              </a:tr>
              <a:tr h="152400">
                <a:tc>
                  <a:txBody>
                    <a:bodyPr/>
                    <a:lstStyle/>
                    <a:p>
                      <a:pPr algn="ctr" fontAlgn="b"/>
                      <a:r>
                        <a:rPr lang="en-US" sz="900" u="none" strike="noStrike">
                          <a:effectLst/>
                        </a:rPr>
                        <a:t>4615</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rPr>
                        <a:t>8100101GB</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a:effectLst/>
                        </a:rPr>
                        <a:t>RESEARCH REIMBURSEABLE IC</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232,157.76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232,157.76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0.00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0.00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93,750.00 </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41103659"/>
                  </a:ext>
                </a:extLst>
              </a:tr>
              <a:tr h="152400">
                <a:tc>
                  <a:txBody>
                    <a:bodyPr/>
                    <a:lstStyle/>
                    <a:p>
                      <a:pPr algn="ctr" fontAlgn="b"/>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a:effectLst/>
                          <a:highlight>
                            <a:srgbClr val="FFFF00"/>
                          </a:highlight>
                        </a:rPr>
                        <a:t>Undist</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l" fontAlgn="b"/>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122,159.42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0.00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highlight>
                            <a:srgbClr val="FFFF00"/>
                          </a:highlight>
                        </a:rPr>
                        <a:t>122,159.42 </a:t>
                      </a:r>
                      <a:endParaRPr lang="en-US" sz="900" b="0" i="0" u="none" strike="noStrike">
                        <a:solidFill>
                          <a:srgbClr val="000000"/>
                        </a:solidFill>
                        <a:effectLst/>
                        <a:highlight>
                          <a:srgbClr val="FFFF00"/>
                        </a:highlight>
                        <a:latin typeface="Arial" panose="020B0604020202020204" pitchFamily="34" charset="0"/>
                      </a:endParaRPr>
                    </a:p>
                  </a:txBody>
                  <a:tcPr marL="9525" marR="9525" marT="9525" marB="0" anchor="b"/>
                </a:tc>
                <a:tc>
                  <a:txBody>
                    <a:bodyPr/>
                    <a:lstStyle/>
                    <a:p>
                      <a:pPr algn="r" fontAlgn="b"/>
                      <a:r>
                        <a:rPr lang="en-US" sz="900" u="none" strike="noStrike">
                          <a:effectLst/>
                        </a:rPr>
                        <a:t>0.00 </a:t>
                      </a:r>
                      <a:endParaRPr lang="en-US"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0.00 </a:t>
                      </a:r>
                      <a:endParaRPr lang="en-US"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78617947"/>
                  </a:ext>
                </a:extLst>
              </a:tr>
              <a:tr h="152400">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gridSpan="2">
                  <a:txBody>
                    <a:bodyPr/>
                    <a:lstStyle/>
                    <a:p>
                      <a:pPr algn="l" fontAlgn="b"/>
                      <a:r>
                        <a:rPr lang="pt-BR" sz="900" u="none" strike="noStrike">
                          <a:effectLst/>
                        </a:rPr>
                        <a:t>0161R1 FY 2122 Prog 81 Total</a:t>
                      </a:r>
                      <a:endParaRPr lang="pt-BR" sz="9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r" fontAlgn="b"/>
                      <a:r>
                        <a:rPr lang="en-US" sz="900" u="none" strike="noStrike">
                          <a:effectLst/>
                        </a:rPr>
                        <a:t>640,178.23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518,018.81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122,159.42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5,710.68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93,750.00 </a:t>
                      </a:r>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6842501"/>
                  </a:ext>
                </a:extLst>
              </a:tr>
              <a:tr h="152400">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13241863"/>
                  </a:ext>
                </a:extLst>
              </a:tr>
              <a:tr h="152400">
                <a:tc>
                  <a:txBody>
                    <a:bodyPr/>
                    <a:lstStyle/>
                    <a:p>
                      <a:pPr algn="ctr" fontAlgn="b"/>
                      <a:endParaRPr lang="en-US" sz="900" b="1" i="0" u="none" strike="noStrike">
                        <a:solidFill>
                          <a:srgbClr val="000000"/>
                        </a:solidFill>
                        <a:effectLst/>
                        <a:latin typeface="Arial" panose="020B0604020202020204" pitchFamily="34" charset="0"/>
                      </a:endParaRPr>
                    </a:p>
                  </a:txBody>
                  <a:tcPr marL="9525" marR="9525" marT="9525" marB="0" anchor="b"/>
                </a:tc>
                <a:tc gridSpan="2">
                  <a:txBody>
                    <a:bodyPr/>
                    <a:lstStyle/>
                    <a:p>
                      <a:pPr algn="l" fontAlgn="b"/>
                      <a:r>
                        <a:rPr lang="en-US" sz="900" u="none" strike="noStrike">
                          <a:effectLst/>
                        </a:rPr>
                        <a:t>0161R1 FY 2122 Total</a:t>
                      </a:r>
                      <a:endParaRPr lang="en-US" sz="900" b="1"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r" fontAlgn="b"/>
                      <a:r>
                        <a:rPr lang="en-US" sz="900" u="none" strike="noStrike">
                          <a:effectLst/>
                        </a:rPr>
                        <a:t>640,178.23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518,018.81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122,159.42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5,710.68 </a:t>
                      </a:r>
                      <a:endParaRPr lang="en-US"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a:effectLst/>
                        </a:rPr>
                        <a:t>93,750.00 </a:t>
                      </a:r>
                      <a:endParaRPr lang="en-US"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46342583"/>
                  </a:ext>
                </a:extLst>
              </a:tr>
            </a:tbl>
          </a:graphicData>
        </a:graphic>
      </p:graphicFrame>
    </p:spTree>
    <p:extLst>
      <p:ext uri="{BB962C8B-B14F-4D97-AF65-F5344CB8AC3E}">
        <p14:creationId xmlns:p14="http://schemas.microsoft.com/office/powerpoint/2010/main" val="3790480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C7CCEA-5B81-4E09-86ED-F4CE8F6CF2A4}"/>
              </a:ext>
            </a:extLst>
          </p:cNvPr>
          <p:cNvSpPr>
            <a:spLocks noGrp="1"/>
          </p:cNvSpPr>
          <p:nvPr>
            <p:ph type="title"/>
          </p:nvPr>
        </p:nvSpPr>
        <p:spPr/>
        <p:txBody>
          <a:bodyPr/>
          <a:lstStyle/>
          <a:p>
            <a:r>
              <a:rPr lang="en-US"/>
              <a:t>Section 3: Using VSSC to find the SOA at your Station</a:t>
            </a:r>
          </a:p>
        </p:txBody>
      </p:sp>
      <p:sp>
        <p:nvSpPr>
          <p:cNvPr id="7" name="Content Placeholder 6">
            <a:extLst>
              <a:ext uri="{FF2B5EF4-FFF2-40B4-BE49-F238E27FC236}">
                <a16:creationId xmlns:a16="http://schemas.microsoft.com/office/drawing/2014/main" id="{1EF78F6C-8ACB-4201-8A96-AC7B42005DB7}"/>
              </a:ext>
            </a:extLst>
          </p:cNvPr>
          <p:cNvSpPr>
            <a:spLocks noGrp="1"/>
          </p:cNvSpPr>
          <p:nvPr>
            <p:ph idx="1"/>
          </p:nvPr>
        </p:nvSpPr>
        <p:spPr/>
        <p:txBody>
          <a:bodyPr/>
          <a:lstStyle/>
          <a:p>
            <a:r>
              <a:rPr lang="en-US"/>
              <a:t>A successful AO/Budget Analyst must also be able to pull these reports interpedently from VSSC. </a:t>
            </a:r>
          </a:p>
          <a:p>
            <a:pPr lvl="1"/>
            <a:r>
              <a:rPr lang="en-US"/>
              <a:t>VSSC Link: </a:t>
            </a:r>
            <a:r>
              <a:rPr lang="fr-FR">
                <a:hlinkClick r:id="rId2"/>
              </a:rPr>
              <a:t>VSSC - VHA Support Service Center </a:t>
            </a:r>
            <a:endParaRPr lang="en-US"/>
          </a:p>
          <a:p>
            <a:pPr lvl="1"/>
            <a:r>
              <a:rPr lang="en-US"/>
              <a:t>SOA Link: </a:t>
            </a:r>
            <a:r>
              <a:rPr lang="en-US">
                <a:hlinkClick r:id="rId3"/>
              </a:rPr>
              <a:t>SOACreateRpt - Report Viewer </a:t>
            </a:r>
            <a:endParaRPr lang="en-US"/>
          </a:p>
          <a:p>
            <a:r>
              <a:rPr lang="en-US"/>
              <a:t>See training from 6/23/22 regarding Using VSSC and reading the Status of Allowance (SOA): </a:t>
            </a:r>
            <a:r>
              <a:rPr lang="en-US">
                <a:hlinkClick r:id="rId4"/>
              </a:rPr>
              <a:t>Finance Monthly Training Series: Using VSSC and reading the Status of Allowance (SOA) </a:t>
            </a:r>
            <a:endParaRPr lang="en-US"/>
          </a:p>
          <a:p>
            <a:pPr marL="457200" lvl="1" indent="0">
              <a:buNone/>
            </a:pPr>
            <a:endParaRPr lang="en-US"/>
          </a:p>
        </p:txBody>
      </p:sp>
      <p:sp>
        <p:nvSpPr>
          <p:cNvPr id="4" name="Date Placeholder 3">
            <a:extLst>
              <a:ext uri="{FF2B5EF4-FFF2-40B4-BE49-F238E27FC236}">
                <a16:creationId xmlns:a16="http://schemas.microsoft.com/office/drawing/2014/main" id="{00C82B91-C619-4981-92A6-4D5ED1471351}"/>
              </a:ext>
            </a:extLst>
          </p:cNvPr>
          <p:cNvSpPr>
            <a:spLocks noGrp="1"/>
          </p:cNvSpPr>
          <p:nvPr>
            <p:ph type="dt" sz="half" idx="10"/>
          </p:nvPr>
        </p:nvSpPr>
        <p:spPr/>
        <p:txBody>
          <a:bodyPr/>
          <a:lstStyle/>
          <a:p>
            <a:fld id="{33063118-35D6-4879-9E98-44395A9C85BF}" type="datetime1">
              <a:rPr lang="en-US" smtClean="0"/>
              <a:t>11/15/2022</a:t>
            </a:fld>
            <a:endParaRPr lang="en-US"/>
          </a:p>
        </p:txBody>
      </p:sp>
      <p:sp>
        <p:nvSpPr>
          <p:cNvPr id="5" name="Slide Number Placeholder 4">
            <a:extLst>
              <a:ext uri="{FF2B5EF4-FFF2-40B4-BE49-F238E27FC236}">
                <a16:creationId xmlns:a16="http://schemas.microsoft.com/office/drawing/2014/main" id="{3EC05AF0-A2C1-45CC-8419-03495B657C5E}"/>
              </a:ext>
            </a:extLst>
          </p:cNvPr>
          <p:cNvSpPr>
            <a:spLocks noGrp="1"/>
          </p:cNvSpPr>
          <p:nvPr>
            <p:ph type="sldNum" sz="quarter" idx="12"/>
          </p:nvPr>
        </p:nvSpPr>
        <p:spPr/>
        <p:txBody>
          <a:bodyPr/>
          <a:lstStyle/>
          <a:p>
            <a:fld id="{670A9334-4E67-F94F-A05E-0CE8B74A054E}" type="slidenum">
              <a:rPr lang="en-US" smtClean="0"/>
              <a:pPr/>
              <a:t>32</a:t>
            </a:fld>
            <a:endParaRPr lang="en-US"/>
          </a:p>
        </p:txBody>
      </p:sp>
    </p:spTree>
    <p:extLst>
      <p:ext uri="{BB962C8B-B14F-4D97-AF65-F5344CB8AC3E}">
        <p14:creationId xmlns:p14="http://schemas.microsoft.com/office/powerpoint/2010/main" val="103116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72C6-7C4D-4EFA-AE30-8CE97FE10850}"/>
              </a:ext>
            </a:extLst>
          </p:cNvPr>
          <p:cNvSpPr>
            <a:spLocks noGrp="1"/>
          </p:cNvSpPr>
          <p:nvPr>
            <p:ph type="title"/>
          </p:nvPr>
        </p:nvSpPr>
        <p:spPr>
          <a:xfrm>
            <a:off x="99319" y="157682"/>
            <a:ext cx="10515600" cy="618385"/>
          </a:xfrm>
        </p:spPr>
        <p:txBody>
          <a:bodyPr/>
          <a:lstStyle/>
          <a:p>
            <a:r>
              <a:rPr lang="en-US" sz="3600"/>
              <a:t>Section 3: Using the Status of Allowance (SOA) to locate undistributed (view from VSSC) </a:t>
            </a:r>
            <a:endParaRPr lang="en-US"/>
          </a:p>
        </p:txBody>
      </p:sp>
      <p:pic>
        <p:nvPicPr>
          <p:cNvPr id="8" name="Content Placeholder 7">
            <a:extLst>
              <a:ext uri="{FF2B5EF4-FFF2-40B4-BE49-F238E27FC236}">
                <a16:creationId xmlns:a16="http://schemas.microsoft.com/office/drawing/2014/main" id="{2C4558D4-D39E-42AD-82B3-F7409AB20C53}"/>
              </a:ext>
            </a:extLst>
          </p:cNvPr>
          <p:cNvPicPr>
            <a:picLocks noGrp="1" noChangeAspect="1"/>
          </p:cNvPicPr>
          <p:nvPr>
            <p:ph idx="1"/>
          </p:nvPr>
        </p:nvPicPr>
        <p:blipFill>
          <a:blip r:embed="rId2"/>
          <a:stretch>
            <a:fillRect/>
          </a:stretch>
        </p:blipFill>
        <p:spPr>
          <a:xfrm>
            <a:off x="335176" y="1466009"/>
            <a:ext cx="10515600" cy="2654347"/>
          </a:xfrm>
          <a:prstGeom prst="rect">
            <a:avLst/>
          </a:prstGeom>
          <a:ln w="41275">
            <a:solidFill>
              <a:schemeClr val="accent1"/>
            </a:solidFill>
          </a:ln>
        </p:spPr>
      </p:pic>
      <p:sp>
        <p:nvSpPr>
          <p:cNvPr id="4" name="Date Placeholder 3">
            <a:extLst>
              <a:ext uri="{FF2B5EF4-FFF2-40B4-BE49-F238E27FC236}">
                <a16:creationId xmlns:a16="http://schemas.microsoft.com/office/drawing/2014/main" id="{C6941D36-DE44-425C-9301-4F0DDDEF9B87}"/>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53205441-4747-4EF2-A455-28FA006703B9}"/>
              </a:ext>
            </a:extLst>
          </p:cNvPr>
          <p:cNvSpPr>
            <a:spLocks noGrp="1"/>
          </p:cNvSpPr>
          <p:nvPr>
            <p:ph type="sldNum" sz="quarter" idx="12"/>
          </p:nvPr>
        </p:nvSpPr>
        <p:spPr/>
        <p:txBody>
          <a:bodyPr/>
          <a:lstStyle/>
          <a:p>
            <a:fld id="{670A9334-4E67-F94F-A05E-0CE8B74A054E}" type="slidenum">
              <a:rPr lang="en-US" smtClean="0"/>
              <a:t>33</a:t>
            </a:fld>
            <a:endParaRPr lang="en-US"/>
          </a:p>
        </p:txBody>
      </p:sp>
      <p:sp>
        <p:nvSpPr>
          <p:cNvPr id="3" name="Oval 2">
            <a:extLst>
              <a:ext uri="{FF2B5EF4-FFF2-40B4-BE49-F238E27FC236}">
                <a16:creationId xmlns:a16="http://schemas.microsoft.com/office/drawing/2014/main" id="{72907C2A-EBAF-81AD-A60A-0C381F851520}"/>
              </a:ext>
            </a:extLst>
          </p:cNvPr>
          <p:cNvSpPr/>
          <p:nvPr/>
        </p:nvSpPr>
        <p:spPr>
          <a:xfrm>
            <a:off x="3461658" y="3325585"/>
            <a:ext cx="6930570" cy="32657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highlight>
                <a:srgbClr val="FFFF00"/>
              </a:highlight>
            </a:endParaRPr>
          </a:p>
        </p:txBody>
      </p:sp>
    </p:spTree>
    <p:extLst>
      <p:ext uri="{BB962C8B-B14F-4D97-AF65-F5344CB8AC3E}">
        <p14:creationId xmlns:p14="http://schemas.microsoft.com/office/powerpoint/2010/main" val="3596599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B258-3BB5-4A94-A397-DDDB6C56348C}"/>
              </a:ext>
            </a:extLst>
          </p:cNvPr>
          <p:cNvSpPr>
            <a:spLocks noGrp="1"/>
          </p:cNvSpPr>
          <p:nvPr>
            <p:ph type="title"/>
          </p:nvPr>
        </p:nvSpPr>
        <p:spPr/>
        <p:txBody>
          <a:bodyPr/>
          <a:lstStyle/>
          <a:p>
            <a:r>
              <a:rPr lang="en-US"/>
              <a:t>Final Takeaways	</a:t>
            </a:r>
          </a:p>
        </p:txBody>
      </p:sp>
      <p:sp>
        <p:nvSpPr>
          <p:cNvPr id="3" name="Content Placeholder 2">
            <a:extLst>
              <a:ext uri="{FF2B5EF4-FFF2-40B4-BE49-F238E27FC236}">
                <a16:creationId xmlns:a16="http://schemas.microsoft.com/office/drawing/2014/main" id="{B0185D98-082F-4835-A4D4-FC2AE7EA027E}"/>
              </a:ext>
            </a:extLst>
          </p:cNvPr>
          <p:cNvSpPr>
            <a:spLocks noGrp="1"/>
          </p:cNvSpPr>
          <p:nvPr>
            <p:ph idx="1"/>
          </p:nvPr>
        </p:nvSpPr>
        <p:spPr/>
        <p:txBody>
          <a:bodyPr/>
          <a:lstStyle/>
          <a:p>
            <a:r>
              <a:rPr lang="en-US"/>
              <a:t>A successful AO/Budget Analyst must understand the interplay between ITAs, TDAs, and RAFT to successfully execute the Research Budget.</a:t>
            </a:r>
          </a:p>
          <a:p>
            <a:r>
              <a:rPr lang="en-US"/>
              <a:t>They must also understand the key reports in RAFT, from Fiscal, and VSSC that will perform their duties.</a:t>
            </a:r>
          </a:p>
          <a:p>
            <a:r>
              <a:rPr lang="en-US"/>
              <a:t>The tools presented are a critical resources to help you perform your duties, thus we recommend you prioritize time to learn these tools and how they can assist in your position. </a:t>
            </a:r>
          </a:p>
        </p:txBody>
      </p:sp>
      <p:sp>
        <p:nvSpPr>
          <p:cNvPr id="4" name="Date Placeholder 3">
            <a:extLst>
              <a:ext uri="{FF2B5EF4-FFF2-40B4-BE49-F238E27FC236}">
                <a16:creationId xmlns:a16="http://schemas.microsoft.com/office/drawing/2014/main" id="{E49BA457-EA7D-4E70-9E51-4B12AA9D007F}"/>
              </a:ext>
            </a:extLst>
          </p:cNvPr>
          <p:cNvSpPr>
            <a:spLocks noGrp="1"/>
          </p:cNvSpPr>
          <p:nvPr>
            <p:ph type="dt" sz="half" idx="10"/>
          </p:nvPr>
        </p:nvSpPr>
        <p:spPr/>
        <p:txBody>
          <a:bodyPr/>
          <a:lstStyle/>
          <a:p>
            <a:fld id="{C03946DA-7B17-4B8B-9018-B13D3B82D5C6}" type="datetime1">
              <a:rPr lang="en-US" smtClean="0"/>
              <a:t>11/15/2022</a:t>
            </a:fld>
            <a:endParaRPr lang="en-US"/>
          </a:p>
        </p:txBody>
      </p:sp>
      <p:sp>
        <p:nvSpPr>
          <p:cNvPr id="5" name="Slide Number Placeholder 4">
            <a:extLst>
              <a:ext uri="{FF2B5EF4-FFF2-40B4-BE49-F238E27FC236}">
                <a16:creationId xmlns:a16="http://schemas.microsoft.com/office/drawing/2014/main" id="{BC487A3D-CF80-485B-869F-319D1BC4D0FA}"/>
              </a:ext>
            </a:extLst>
          </p:cNvPr>
          <p:cNvSpPr>
            <a:spLocks noGrp="1"/>
          </p:cNvSpPr>
          <p:nvPr>
            <p:ph type="sldNum" sz="quarter" idx="12"/>
          </p:nvPr>
        </p:nvSpPr>
        <p:spPr/>
        <p:txBody>
          <a:bodyPr/>
          <a:lstStyle/>
          <a:p>
            <a:fld id="{670A9334-4E67-F94F-A05E-0CE8B74A054E}" type="slidenum">
              <a:rPr lang="en-US" smtClean="0"/>
              <a:t>34</a:t>
            </a:fld>
            <a:endParaRPr lang="en-US"/>
          </a:p>
        </p:txBody>
      </p:sp>
    </p:spTree>
    <p:extLst>
      <p:ext uri="{BB962C8B-B14F-4D97-AF65-F5344CB8AC3E}">
        <p14:creationId xmlns:p14="http://schemas.microsoft.com/office/powerpoint/2010/main" val="419614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8CE3-9797-4D69-B5B1-C4A6CE473844}"/>
              </a:ext>
            </a:extLst>
          </p:cNvPr>
          <p:cNvSpPr>
            <a:spLocks noGrp="1"/>
          </p:cNvSpPr>
          <p:nvPr>
            <p:ph type="title"/>
          </p:nvPr>
        </p:nvSpPr>
        <p:spPr/>
        <p:txBody>
          <a:bodyPr/>
          <a:lstStyle/>
          <a:p>
            <a:pPr algn="ctr"/>
            <a:r>
              <a:rPr lang="en-US"/>
              <a:t>Questions</a:t>
            </a:r>
            <a:endParaRPr lang="en-US" sz="3200"/>
          </a:p>
        </p:txBody>
      </p:sp>
      <p:pic>
        <p:nvPicPr>
          <p:cNvPr id="4" name="Graphic 3" descr="Customer review outline">
            <a:extLst>
              <a:ext uri="{FF2B5EF4-FFF2-40B4-BE49-F238E27FC236}">
                <a16:creationId xmlns:a16="http://schemas.microsoft.com/office/drawing/2014/main" id="{960AAFE5-1ED9-1FCC-8263-8968FE472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1175" y="1353670"/>
            <a:ext cx="2844750" cy="2844750"/>
          </a:xfrm>
          <a:prstGeom prst="rect">
            <a:avLst/>
          </a:prstGeom>
        </p:spPr>
      </p:pic>
      <p:sp>
        <p:nvSpPr>
          <p:cNvPr id="3" name="Slide Number Placeholder 2">
            <a:extLst>
              <a:ext uri="{FF2B5EF4-FFF2-40B4-BE49-F238E27FC236}">
                <a16:creationId xmlns:a16="http://schemas.microsoft.com/office/drawing/2014/main" id="{BDBD2F25-5D78-41A3-B973-1159F09ED289}"/>
              </a:ext>
            </a:extLst>
          </p:cNvPr>
          <p:cNvSpPr>
            <a:spLocks noGrp="1"/>
          </p:cNvSpPr>
          <p:nvPr>
            <p:ph type="sldNum" sz="quarter" idx="12"/>
          </p:nvPr>
        </p:nvSpPr>
        <p:spPr/>
        <p:txBody>
          <a:bodyPr/>
          <a:lstStyle/>
          <a:p>
            <a:fld id="{670A9334-4E67-F94F-A05E-0CE8B74A054E}" type="slidenum">
              <a:rPr lang="en-US" smtClean="0"/>
              <a:t>35</a:t>
            </a:fld>
            <a:endParaRPr lang="en-US"/>
          </a:p>
        </p:txBody>
      </p:sp>
    </p:spTree>
    <p:extLst>
      <p:ext uri="{BB962C8B-B14F-4D97-AF65-F5344CB8AC3E}">
        <p14:creationId xmlns:p14="http://schemas.microsoft.com/office/powerpoint/2010/main" val="252726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859F-A0AA-4B25-BD5B-94C0B0CF5624}"/>
              </a:ext>
            </a:extLst>
          </p:cNvPr>
          <p:cNvSpPr>
            <a:spLocks noGrp="1"/>
          </p:cNvSpPr>
          <p:nvPr>
            <p:ph type="title"/>
          </p:nvPr>
        </p:nvSpPr>
        <p:spPr/>
        <p:txBody>
          <a:bodyPr/>
          <a:lstStyle/>
          <a:p>
            <a:r>
              <a:rPr lang="en-US"/>
              <a:t>Useful Resources</a:t>
            </a:r>
          </a:p>
        </p:txBody>
      </p:sp>
      <p:sp>
        <p:nvSpPr>
          <p:cNvPr id="3" name="Content Placeholder 2">
            <a:extLst>
              <a:ext uri="{FF2B5EF4-FFF2-40B4-BE49-F238E27FC236}">
                <a16:creationId xmlns:a16="http://schemas.microsoft.com/office/drawing/2014/main" id="{9C94D64E-8C18-4299-AC7A-2EA237A286DB}"/>
              </a:ext>
            </a:extLst>
          </p:cNvPr>
          <p:cNvSpPr>
            <a:spLocks noGrp="1"/>
          </p:cNvSpPr>
          <p:nvPr>
            <p:ph idx="1"/>
          </p:nvPr>
        </p:nvSpPr>
        <p:spPr/>
        <p:txBody>
          <a:bodyPr/>
          <a:lstStyle/>
          <a:p>
            <a:r>
              <a:rPr lang="en-US">
                <a:hlinkClick r:id="rId2"/>
              </a:rPr>
              <a:t>Past ORD Finance Training (sharepoint.com)</a:t>
            </a:r>
            <a:endParaRPr lang="en-US"/>
          </a:p>
          <a:p>
            <a:endParaRPr lang="en-US"/>
          </a:p>
        </p:txBody>
      </p:sp>
      <p:sp>
        <p:nvSpPr>
          <p:cNvPr id="4" name="Slide Number Placeholder 3">
            <a:extLst>
              <a:ext uri="{FF2B5EF4-FFF2-40B4-BE49-F238E27FC236}">
                <a16:creationId xmlns:a16="http://schemas.microsoft.com/office/drawing/2014/main" id="{DA302887-256E-42D3-BDC2-FF4AF08D3EBC}"/>
              </a:ext>
            </a:extLst>
          </p:cNvPr>
          <p:cNvSpPr>
            <a:spLocks noGrp="1"/>
          </p:cNvSpPr>
          <p:nvPr>
            <p:ph type="sldNum" sz="quarter" idx="12"/>
          </p:nvPr>
        </p:nvSpPr>
        <p:spPr/>
        <p:txBody>
          <a:bodyPr/>
          <a:lstStyle/>
          <a:p>
            <a:fld id="{670A9334-4E67-F94F-A05E-0CE8B74A054E}" type="slidenum">
              <a:rPr lang="en-US" smtClean="0"/>
              <a:t>36</a:t>
            </a:fld>
            <a:endParaRPr lang="en-US"/>
          </a:p>
        </p:txBody>
      </p:sp>
    </p:spTree>
    <p:extLst>
      <p:ext uri="{BB962C8B-B14F-4D97-AF65-F5344CB8AC3E}">
        <p14:creationId xmlns:p14="http://schemas.microsoft.com/office/powerpoint/2010/main" val="111517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dirty="0"/>
              <a:t>Section 1: Key Terms, Key Programs, and Funding Time Frame</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4</a:t>
            </a:fld>
            <a:endParaRPr lang="en-US"/>
          </a:p>
        </p:txBody>
      </p:sp>
      <p:pic>
        <p:nvPicPr>
          <p:cNvPr id="10" name="Content Placeholder 9" descr="A couple of men looking at a paper&#10;&#10;Description automatically generated with low confidence">
            <a:extLst>
              <a:ext uri="{FF2B5EF4-FFF2-40B4-BE49-F238E27FC236}">
                <a16:creationId xmlns:a16="http://schemas.microsoft.com/office/drawing/2014/main" id="{3C4F78F0-171E-4A0F-9523-6EA8FE1467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0218" y="1569269"/>
            <a:ext cx="4906132" cy="3719462"/>
          </a:xfrm>
        </p:spPr>
      </p:pic>
      <p:sp>
        <p:nvSpPr>
          <p:cNvPr id="11" name="Speech Bubble: Oval 10">
            <a:extLst>
              <a:ext uri="{FF2B5EF4-FFF2-40B4-BE49-F238E27FC236}">
                <a16:creationId xmlns:a16="http://schemas.microsoft.com/office/drawing/2014/main" id="{44E20599-85C8-4DAF-8298-64D9EDF0801F}"/>
              </a:ext>
            </a:extLst>
          </p:cNvPr>
          <p:cNvSpPr/>
          <p:nvPr/>
        </p:nvSpPr>
        <p:spPr>
          <a:xfrm>
            <a:off x="8058149" y="1569269"/>
            <a:ext cx="2743201" cy="12215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What would you say is an ITA?</a:t>
            </a:r>
          </a:p>
        </p:txBody>
      </p:sp>
    </p:spTree>
    <p:extLst>
      <p:ext uri="{BB962C8B-B14F-4D97-AF65-F5344CB8AC3E}">
        <p14:creationId xmlns:p14="http://schemas.microsoft.com/office/powerpoint/2010/main" val="220679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1: Key Terms </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a:lstStyle/>
          <a:p>
            <a:r>
              <a:rPr lang="en-US" sz="2000"/>
              <a:t> </a:t>
            </a:r>
            <a:r>
              <a:rPr lang="en-US" sz="2400"/>
              <a:t>First, we must review a few key terms to help you understand the allocation process: </a:t>
            </a:r>
          </a:p>
          <a:p>
            <a:endParaRPr lang="en-US" sz="2000"/>
          </a:p>
          <a:p>
            <a:endParaRPr lang="en-US" sz="2000"/>
          </a:p>
          <a:p>
            <a:endParaRPr lang="en-US" sz="1800"/>
          </a:p>
        </p:txBody>
      </p:sp>
      <p:graphicFrame>
        <p:nvGraphicFramePr>
          <p:cNvPr id="5" name="Table 5">
            <a:extLst>
              <a:ext uri="{FF2B5EF4-FFF2-40B4-BE49-F238E27FC236}">
                <a16:creationId xmlns:a16="http://schemas.microsoft.com/office/drawing/2014/main" id="{AE3181CE-B923-4F2A-A718-AF3489C4EA1E}"/>
              </a:ext>
            </a:extLst>
          </p:cNvPr>
          <p:cNvGraphicFramePr>
            <a:graphicFrameLocks noGrp="1"/>
          </p:cNvGraphicFramePr>
          <p:nvPr>
            <p:extLst>
              <p:ext uri="{D42A27DB-BD31-4B8C-83A1-F6EECF244321}">
                <p14:modId xmlns:p14="http://schemas.microsoft.com/office/powerpoint/2010/main" val="1570640370"/>
              </p:ext>
            </p:extLst>
          </p:nvPr>
        </p:nvGraphicFramePr>
        <p:xfrm>
          <a:off x="208642" y="1342571"/>
          <a:ext cx="11636040" cy="4707100"/>
        </p:xfrm>
        <a:graphic>
          <a:graphicData uri="http://schemas.openxmlformats.org/drawingml/2006/table">
            <a:tbl>
              <a:tblPr firstRow="1" bandRow="1">
                <a:tableStyleId>{5C22544A-7EE6-4342-B048-85BDC9FD1C3A}</a:tableStyleId>
              </a:tblPr>
              <a:tblGrid>
                <a:gridCol w="2476588">
                  <a:extLst>
                    <a:ext uri="{9D8B030D-6E8A-4147-A177-3AD203B41FA5}">
                      <a16:colId xmlns:a16="http://schemas.microsoft.com/office/drawing/2014/main" val="3611433325"/>
                    </a:ext>
                  </a:extLst>
                </a:gridCol>
                <a:gridCol w="9159452">
                  <a:extLst>
                    <a:ext uri="{9D8B030D-6E8A-4147-A177-3AD203B41FA5}">
                      <a16:colId xmlns:a16="http://schemas.microsoft.com/office/drawing/2014/main" val="3341286332"/>
                    </a:ext>
                  </a:extLst>
                </a:gridCol>
              </a:tblGrid>
              <a:tr h="330274">
                <a:tc>
                  <a:txBody>
                    <a:bodyPr/>
                    <a:lstStyle/>
                    <a:p>
                      <a:r>
                        <a:rPr lang="en-US"/>
                        <a:t>Term </a:t>
                      </a:r>
                    </a:p>
                  </a:txBody>
                  <a:tcPr/>
                </a:tc>
                <a:tc>
                  <a:txBody>
                    <a:bodyPr/>
                    <a:lstStyle/>
                    <a:p>
                      <a:r>
                        <a:rPr lang="en-US"/>
                        <a:t>Definition</a:t>
                      </a:r>
                    </a:p>
                  </a:txBody>
                  <a:tcPr/>
                </a:tc>
                <a:extLst>
                  <a:ext uri="{0D108BD9-81ED-4DB2-BD59-A6C34878D82A}">
                    <a16:rowId xmlns:a16="http://schemas.microsoft.com/office/drawing/2014/main" val="3330296025"/>
                  </a:ext>
                </a:extLst>
              </a:tr>
              <a:tr h="396328">
                <a:tc>
                  <a:txBody>
                    <a:bodyPr/>
                    <a:lstStyle/>
                    <a:p>
                      <a:r>
                        <a:rPr lang="en-US" sz="1400" b="1"/>
                        <a:t>Allocation</a:t>
                      </a:r>
                      <a:endParaRPr lang="en-US" sz="1400"/>
                    </a:p>
                  </a:txBody>
                  <a:tcPr/>
                </a:tc>
                <a:tc>
                  <a:txBody>
                    <a:bodyPr/>
                    <a:lstStyle/>
                    <a:p>
                      <a:r>
                        <a:rPr lang="en-US" sz="1400" kern="1200">
                          <a:solidFill>
                            <a:schemeClr val="dk1"/>
                          </a:solidFill>
                          <a:latin typeface="+mn-lt"/>
                          <a:ea typeface="+mn-ea"/>
                          <a:cs typeface="+mn-cs"/>
                        </a:rPr>
                        <a:t>An amount or portion of a resource assigned to a particular recipient i.e., Investigator Award</a:t>
                      </a:r>
                    </a:p>
                  </a:txBody>
                  <a:tcPr/>
                </a:tc>
                <a:extLst>
                  <a:ext uri="{0D108BD9-81ED-4DB2-BD59-A6C34878D82A}">
                    <a16:rowId xmlns:a16="http://schemas.microsoft.com/office/drawing/2014/main" val="2244034406"/>
                  </a:ext>
                </a:extLst>
              </a:tr>
              <a:tr h="875226">
                <a:tc>
                  <a:txBody>
                    <a:bodyPr/>
                    <a:lstStyle/>
                    <a:p>
                      <a:r>
                        <a:rPr lang="en-US" sz="1400" b="1"/>
                        <a:t>Pink Sheet</a:t>
                      </a:r>
                    </a:p>
                  </a:txBody>
                  <a:tcPr/>
                </a:tc>
                <a:tc>
                  <a:txBody>
                    <a:bodyPr/>
                    <a:lstStyle/>
                    <a:p>
                      <a:r>
                        <a:rPr lang="en-US" sz="1400" kern="1200">
                          <a:solidFill>
                            <a:schemeClr val="dk1"/>
                          </a:solidFill>
                          <a:latin typeface="+mn-lt"/>
                          <a:ea typeface="+mn-ea"/>
                          <a:cs typeface="+mn-cs"/>
                        </a:rPr>
                        <a:t>An amount or portion of a resource assigned to a particular recipient i.e., Investigator Award. Pink Sheet shows the award amount per fiscal year. Other important information such as Service ID, Funding Dates and Program information compose the pink sheet. It is a critical document in budget management.</a:t>
                      </a:r>
                    </a:p>
                    <a:p>
                      <a:endParaRPr lang="en-US" sz="1400"/>
                    </a:p>
                  </a:txBody>
                  <a:tcPr/>
                </a:tc>
                <a:extLst>
                  <a:ext uri="{0D108BD9-81ED-4DB2-BD59-A6C34878D82A}">
                    <a16:rowId xmlns:a16="http://schemas.microsoft.com/office/drawing/2014/main" val="2351363432"/>
                  </a:ext>
                </a:extLst>
              </a:tr>
              <a:tr h="875226">
                <a:tc>
                  <a:txBody>
                    <a:bodyPr/>
                    <a:lstStyle/>
                    <a:p>
                      <a:r>
                        <a:rPr lang="en-US" sz="1400" b="1"/>
                        <a:t>ITA</a:t>
                      </a:r>
                      <a:r>
                        <a:rPr lang="en-US" sz="1400"/>
                        <a:t> </a:t>
                      </a:r>
                      <a:r>
                        <a:rPr lang="en-US" sz="1400" b="1"/>
                        <a:t>-</a:t>
                      </a:r>
                      <a:r>
                        <a:rPr lang="en-US" sz="1400"/>
                        <a:t> </a:t>
                      </a:r>
                      <a:r>
                        <a:rPr lang="en-US" sz="1400" b="1"/>
                        <a:t>Initial Target Allowance</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t>The ITA is the initial allocation to the facility research program at the beginning of each fiscal year based on programs and projects slated for funding in that Fiscal Year. The ITA may not include new starts or other funding such as CC101 or special projects. </a:t>
                      </a:r>
                    </a:p>
                  </a:txBody>
                  <a:tcPr/>
                </a:tc>
                <a:extLst>
                  <a:ext uri="{0D108BD9-81ED-4DB2-BD59-A6C34878D82A}">
                    <a16:rowId xmlns:a16="http://schemas.microsoft.com/office/drawing/2014/main" val="1560213748"/>
                  </a:ext>
                </a:extLst>
              </a:tr>
              <a:tr h="677062">
                <a:tc>
                  <a:txBody>
                    <a:bodyPr/>
                    <a:lstStyle/>
                    <a:p>
                      <a:r>
                        <a:rPr lang="en-US" sz="1400" b="1"/>
                        <a:t>TDAs - Transfer of Disbursement Authority</a:t>
                      </a:r>
                    </a:p>
                  </a:txBody>
                  <a:tcPr/>
                </a:tc>
                <a:tc>
                  <a:txBody>
                    <a:bodyPr/>
                    <a:lstStyle/>
                    <a:p>
                      <a:r>
                        <a:rPr lang="en-US" sz="1400"/>
                        <a:t>This is the document that sends and removes money to and from your station. The money arrives and is placed in the Research Program as undistributed until you work with your fiscal department to move to the most appropriate fund control points.</a:t>
                      </a:r>
                    </a:p>
                  </a:txBody>
                  <a:tcPr/>
                </a:tc>
                <a:extLst>
                  <a:ext uri="{0D108BD9-81ED-4DB2-BD59-A6C34878D82A}">
                    <a16:rowId xmlns:a16="http://schemas.microsoft.com/office/drawing/2014/main" val="951891592"/>
                  </a:ext>
                </a:extLst>
              </a:tr>
              <a:tr h="478897">
                <a:tc>
                  <a:txBody>
                    <a:bodyPr/>
                    <a:lstStyle/>
                    <a:p>
                      <a:r>
                        <a:rPr lang="en-US" sz="1400" b="1"/>
                        <a:t>AACS - Automated Allotment Control System</a:t>
                      </a:r>
                    </a:p>
                  </a:txBody>
                  <a:tcPr/>
                </a:tc>
                <a:tc>
                  <a:txBody>
                    <a:bodyPr/>
                    <a:lstStyle/>
                    <a:p>
                      <a:r>
                        <a:rPr lang="en-US" sz="1400"/>
                        <a:t>The program in which to pull a list of TDAs, used to track the budget and allocations to Program Offices and VHA facilities.</a:t>
                      </a:r>
                    </a:p>
                  </a:txBody>
                  <a:tcPr/>
                </a:tc>
                <a:extLst>
                  <a:ext uri="{0D108BD9-81ED-4DB2-BD59-A6C34878D82A}">
                    <a16:rowId xmlns:a16="http://schemas.microsoft.com/office/drawing/2014/main" val="327668059"/>
                  </a:ext>
                </a:extLst>
              </a:tr>
              <a:tr h="875226">
                <a:tc>
                  <a:txBody>
                    <a:bodyPr/>
                    <a:lstStyle/>
                    <a:p>
                      <a:r>
                        <a:rPr lang="en-US" sz="1400" b="1"/>
                        <a:t>RAFT - Research Analysis Forecasting Tool</a:t>
                      </a:r>
                    </a:p>
                  </a:txBody>
                  <a:tcPr/>
                </a:tc>
                <a:tc>
                  <a:txBody>
                    <a:bodyPr/>
                    <a:lstStyle/>
                    <a:p>
                      <a:r>
                        <a:rPr lang="en-US" sz="1400"/>
                        <a:t>This is a web-based software program that will help track all ORD allocated funds distributed to your facility. This is where you can access your pink sheets and ITA Budget Memo.</a:t>
                      </a:r>
                    </a:p>
                  </a:txBody>
                  <a:tcPr/>
                </a:tc>
                <a:extLst>
                  <a:ext uri="{0D108BD9-81ED-4DB2-BD59-A6C34878D82A}">
                    <a16:rowId xmlns:a16="http://schemas.microsoft.com/office/drawing/2014/main" val="1854681424"/>
                  </a:ext>
                </a:extLst>
              </a:tr>
            </a:tbl>
          </a:graphicData>
        </a:graphic>
      </p:graphicFrame>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5</a:t>
            </a:fld>
            <a:endParaRPr lang="en-US"/>
          </a:p>
        </p:txBody>
      </p:sp>
      <p:sp>
        <p:nvSpPr>
          <p:cNvPr id="8" name="Date Placeholder 7">
            <a:extLst>
              <a:ext uri="{FF2B5EF4-FFF2-40B4-BE49-F238E27FC236}">
                <a16:creationId xmlns:a16="http://schemas.microsoft.com/office/drawing/2014/main" id="{C065D4D9-2799-4BDE-9781-4C70735E113E}"/>
              </a:ext>
            </a:extLst>
          </p:cNvPr>
          <p:cNvSpPr>
            <a:spLocks noGrp="1"/>
          </p:cNvSpPr>
          <p:nvPr>
            <p:ph type="dt" sz="half" idx="10"/>
          </p:nvPr>
        </p:nvSpPr>
        <p:spPr/>
        <p:txBody>
          <a:bodyPr/>
          <a:lstStyle/>
          <a:p>
            <a:fld id="{9A2C21B7-5E37-411E-99A1-5DB28659920D}" type="datetime1">
              <a:rPr lang="en-US" smtClean="0"/>
              <a:t>11/15/2022</a:t>
            </a:fld>
            <a:endParaRPr lang="en-US"/>
          </a:p>
        </p:txBody>
      </p:sp>
    </p:spTree>
    <p:extLst>
      <p:ext uri="{BB962C8B-B14F-4D97-AF65-F5344CB8AC3E}">
        <p14:creationId xmlns:p14="http://schemas.microsoft.com/office/powerpoint/2010/main" val="365921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a:xfrm>
            <a:off x="371475" y="112734"/>
            <a:ext cx="10867655" cy="701458"/>
          </a:xfrm>
        </p:spPr>
        <p:txBody>
          <a:bodyPr/>
          <a:lstStyle/>
          <a:p>
            <a:r>
              <a:rPr lang="en-US"/>
              <a:t>Section 1: Research Program Funding</a:t>
            </a:r>
          </a:p>
        </p:txBody>
      </p:sp>
      <p:sp>
        <p:nvSpPr>
          <p:cNvPr id="7" name="Content Placeholder 6">
            <a:extLst>
              <a:ext uri="{FF2B5EF4-FFF2-40B4-BE49-F238E27FC236}">
                <a16:creationId xmlns:a16="http://schemas.microsoft.com/office/drawing/2014/main" id="{07B662CD-9797-375C-2B4D-06A9D61C4D00}"/>
              </a:ext>
            </a:extLst>
          </p:cNvPr>
          <p:cNvSpPr>
            <a:spLocks noGrp="1"/>
          </p:cNvSpPr>
          <p:nvPr>
            <p:ph idx="1"/>
          </p:nvPr>
        </p:nvSpPr>
        <p:spPr>
          <a:xfrm>
            <a:off x="275573" y="917531"/>
            <a:ext cx="11774466" cy="5022937"/>
          </a:xfrm>
        </p:spPr>
        <p:txBody>
          <a:bodyPr/>
          <a:lstStyle/>
          <a:p>
            <a:r>
              <a:rPr lang="en-US" sz="2400"/>
              <a:t>Second, we must review the programs that receive  funding</a:t>
            </a:r>
          </a:p>
        </p:txBody>
      </p:sp>
      <p:graphicFrame>
        <p:nvGraphicFramePr>
          <p:cNvPr id="5" name="Table 5">
            <a:extLst>
              <a:ext uri="{FF2B5EF4-FFF2-40B4-BE49-F238E27FC236}">
                <a16:creationId xmlns:a16="http://schemas.microsoft.com/office/drawing/2014/main" id="{AE3181CE-B923-4F2A-A718-AF3489C4EA1E}"/>
              </a:ext>
            </a:extLst>
          </p:cNvPr>
          <p:cNvGraphicFramePr>
            <a:graphicFrameLocks noGrp="1"/>
          </p:cNvGraphicFramePr>
          <p:nvPr>
            <p:extLst>
              <p:ext uri="{D42A27DB-BD31-4B8C-83A1-F6EECF244321}">
                <p14:modId xmlns:p14="http://schemas.microsoft.com/office/powerpoint/2010/main" val="82613200"/>
              </p:ext>
            </p:extLst>
          </p:nvPr>
        </p:nvGraphicFramePr>
        <p:xfrm>
          <a:off x="275573" y="1393941"/>
          <a:ext cx="11636040" cy="4493396"/>
        </p:xfrm>
        <a:graphic>
          <a:graphicData uri="http://schemas.openxmlformats.org/drawingml/2006/table">
            <a:tbl>
              <a:tblPr firstRow="1" bandRow="1">
                <a:tableStyleId>{5C22544A-7EE6-4342-B048-85BDC9FD1C3A}</a:tableStyleId>
              </a:tblPr>
              <a:tblGrid>
                <a:gridCol w="2476588">
                  <a:extLst>
                    <a:ext uri="{9D8B030D-6E8A-4147-A177-3AD203B41FA5}">
                      <a16:colId xmlns:a16="http://schemas.microsoft.com/office/drawing/2014/main" val="3611433325"/>
                    </a:ext>
                  </a:extLst>
                </a:gridCol>
                <a:gridCol w="9159452">
                  <a:extLst>
                    <a:ext uri="{9D8B030D-6E8A-4147-A177-3AD203B41FA5}">
                      <a16:colId xmlns:a16="http://schemas.microsoft.com/office/drawing/2014/main" val="3341286332"/>
                    </a:ext>
                  </a:extLst>
                </a:gridCol>
              </a:tblGrid>
              <a:tr h="330274">
                <a:tc>
                  <a:txBody>
                    <a:bodyPr/>
                    <a:lstStyle/>
                    <a:p>
                      <a:r>
                        <a:rPr lang="en-US" sz="2000"/>
                        <a:t>Program Code </a:t>
                      </a:r>
                    </a:p>
                  </a:txBody>
                  <a:tcPr/>
                </a:tc>
                <a:tc>
                  <a:txBody>
                    <a:bodyPr/>
                    <a:lstStyle/>
                    <a:p>
                      <a:r>
                        <a:rPr lang="en-US" sz="2000"/>
                        <a:t>Program</a:t>
                      </a:r>
                    </a:p>
                  </a:txBody>
                  <a:tcPr/>
                </a:tc>
                <a:extLst>
                  <a:ext uri="{0D108BD9-81ED-4DB2-BD59-A6C34878D82A}">
                    <a16:rowId xmlns:a16="http://schemas.microsoft.com/office/drawing/2014/main" val="3330296025"/>
                  </a:ext>
                </a:extLst>
              </a:tr>
              <a:tr h="510888">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820</a:t>
                      </a:r>
                      <a:endParaRPr lang="en-US" sz="20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ORD, Research Administration (CC 101), Fellows, ShEEP, LAMb</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244034406"/>
                  </a:ext>
                </a:extLst>
              </a:tr>
              <a:tr h="396328">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821</a:t>
                      </a:r>
                      <a:endParaRPr lang="en-US" sz="20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Biomedical Laboratory Research (BLRD), Veterinary Medical Unit, Research Career Scientist, Career Development Awards, and Reimbursables</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48034109"/>
                  </a:ext>
                </a:extLst>
              </a:tr>
              <a:tr h="478519">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822 </a:t>
                      </a:r>
                      <a:endParaRPr lang="en-US" sz="20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Rehabilitation R&amp;D</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351363432"/>
                  </a:ext>
                </a:extLst>
              </a:tr>
              <a:tr h="488278">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824 </a:t>
                      </a:r>
                      <a:endParaRPr lang="en-US" sz="20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Health Services R&amp;D</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560213748"/>
                  </a:ext>
                </a:extLst>
              </a:tr>
              <a:tr h="564308">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825</a:t>
                      </a:r>
                      <a:endParaRPr lang="en-US" sz="20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Cooperative Studies Programs</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951891592"/>
                  </a:ext>
                </a:extLst>
              </a:tr>
              <a:tr h="478897">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826</a:t>
                      </a:r>
                      <a:endParaRPr lang="en-US" sz="20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Million Veteran Program (MVP)</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27668059"/>
                  </a:ext>
                </a:extLst>
              </a:tr>
              <a:tr h="875226">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829</a:t>
                      </a:r>
                      <a:endParaRPr lang="en-US" sz="2000">
                        <a:effectLst/>
                        <a:latin typeface="Calibri" panose="020F0502020204030204" pitchFamily="34" charset="0"/>
                        <a:ea typeface="Calibri" panose="020F0502020204030204" pitchFamily="34" charset="0"/>
                      </a:endParaRPr>
                    </a:p>
                  </a:txBody>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rPr>
                        <a:t>CSR&amp;D (Clinical Sciences)</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854681424"/>
                  </a:ext>
                </a:extLst>
              </a:tr>
            </a:tbl>
          </a:graphicData>
        </a:graphic>
      </p:graphicFrame>
      <p:sp>
        <p:nvSpPr>
          <p:cNvPr id="6" name="Slide Number Placeholder 5">
            <a:extLst>
              <a:ext uri="{FF2B5EF4-FFF2-40B4-BE49-F238E27FC236}">
                <a16:creationId xmlns:a16="http://schemas.microsoft.com/office/drawing/2014/main" id="{10CF2FEE-2BEB-4195-A4F5-8F09D2EA406C}"/>
              </a:ext>
            </a:extLst>
          </p:cNvPr>
          <p:cNvSpPr>
            <a:spLocks noGrp="1"/>
          </p:cNvSpPr>
          <p:nvPr>
            <p:ph type="sldNum" sz="quarter" idx="12"/>
          </p:nvPr>
        </p:nvSpPr>
        <p:spPr/>
        <p:txBody>
          <a:bodyPr/>
          <a:lstStyle/>
          <a:p>
            <a:fld id="{670A9334-4E67-F94F-A05E-0CE8B74A054E}" type="slidenum">
              <a:rPr lang="en-US" smtClean="0"/>
              <a:t>6</a:t>
            </a:fld>
            <a:endParaRPr lang="en-US"/>
          </a:p>
        </p:txBody>
      </p:sp>
      <p:sp>
        <p:nvSpPr>
          <p:cNvPr id="8" name="Date Placeholder 7">
            <a:extLst>
              <a:ext uri="{FF2B5EF4-FFF2-40B4-BE49-F238E27FC236}">
                <a16:creationId xmlns:a16="http://schemas.microsoft.com/office/drawing/2014/main" id="{C065D4D9-2799-4BDE-9781-4C70735E113E}"/>
              </a:ext>
            </a:extLst>
          </p:cNvPr>
          <p:cNvSpPr>
            <a:spLocks noGrp="1"/>
          </p:cNvSpPr>
          <p:nvPr>
            <p:ph type="dt" sz="half" idx="10"/>
          </p:nvPr>
        </p:nvSpPr>
        <p:spPr/>
        <p:txBody>
          <a:bodyPr/>
          <a:lstStyle/>
          <a:p>
            <a:fld id="{9A2C21B7-5E37-411E-99A1-5DB28659920D}" type="datetime1">
              <a:rPr lang="en-US" smtClean="0"/>
              <a:t>11/15/2022</a:t>
            </a:fld>
            <a:endParaRPr lang="en-US"/>
          </a:p>
        </p:txBody>
      </p:sp>
    </p:spTree>
    <p:extLst>
      <p:ext uri="{BB962C8B-B14F-4D97-AF65-F5344CB8AC3E}">
        <p14:creationId xmlns:p14="http://schemas.microsoft.com/office/powerpoint/2010/main" val="7967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9EB57-242A-456F-A867-424BCE5ED330}"/>
              </a:ext>
            </a:extLst>
          </p:cNvPr>
          <p:cNvSpPr>
            <a:spLocks noGrp="1"/>
          </p:cNvSpPr>
          <p:nvPr>
            <p:ph type="sldNum" sz="quarter" idx="12"/>
          </p:nvPr>
        </p:nvSpPr>
        <p:spPr/>
        <p:txBody>
          <a:bodyPr/>
          <a:lstStyle/>
          <a:p>
            <a:fld id="{670A9334-4E67-F94F-A05E-0CE8B74A054E}" type="slidenum">
              <a:rPr lang="en-US" smtClean="0"/>
              <a:pPr/>
              <a:t>7</a:t>
            </a:fld>
            <a:endParaRPr lang="en-US"/>
          </a:p>
        </p:txBody>
      </p:sp>
      <p:graphicFrame>
        <p:nvGraphicFramePr>
          <p:cNvPr id="5" name="Table 5">
            <a:extLst>
              <a:ext uri="{FF2B5EF4-FFF2-40B4-BE49-F238E27FC236}">
                <a16:creationId xmlns:a16="http://schemas.microsoft.com/office/drawing/2014/main" id="{B1BA8FA6-CA49-491F-9560-2693EFEA4579}"/>
              </a:ext>
            </a:extLst>
          </p:cNvPr>
          <p:cNvGraphicFramePr>
            <a:graphicFrameLocks noGrp="1"/>
          </p:cNvGraphicFramePr>
          <p:nvPr>
            <p:extLst>
              <p:ext uri="{D42A27DB-BD31-4B8C-83A1-F6EECF244321}">
                <p14:modId xmlns:p14="http://schemas.microsoft.com/office/powerpoint/2010/main" val="2404758409"/>
              </p:ext>
            </p:extLst>
          </p:nvPr>
        </p:nvGraphicFramePr>
        <p:xfrm>
          <a:off x="772358" y="961073"/>
          <a:ext cx="9241655" cy="5108893"/>
        </p:xfrm>
        <a:graphic>
          <a:graphicData uri="http://schemas.openxmlformats.org/drawingml/2006/table">
            <a:tbl>
              <a:tblPr firstRow="1" bandRow="1">
                <a:tableStyleId>{5C22544A-7EE6-4342-B048-85BDC9FD1C3A}</a:tableStyleId>
              </a:tblPr>
              <a:tblGrid>
                <a:gridCol w="1848331">
                  <a:extLst>
                    <a:ext uri="{9D8B030D-6E8A-4147-A177-3AD203B41FA5}">
                      <a16:colId xmlns:a16="http://schemas.microsoft.com/office/drawing/2014/main" val="1019634822"/>
                    </a:ext>
                  </a:extLst>
                </a:gridCol>
                <a:gridCol w="1848331">
                  <a:extLst>
                    <a:ext uri="{9D8B030D-6E8A-4147-A177-3AD203B41FA5}">
                      <a16:colId xmlns:a16="http://schemas.microsoft.com/office/drawing/2014/main" val="886214252"/>
                    </a:ext>
                  </a:extLst>
                </a:gridCol>
                <a:gridCol w="1848331">
                  <a:extLst>
                    <a:ext uri="{9D8B030D-6E8A-4147-A177-3AD203B41FA5}">
                      <a16:colId xmlns:a16="http://schemas.microsoft.com/office/drawing/2014/main" val="3880098924"/>
                    </a:ext>
                  </a:extLst>
                </a:gridCol>
                <a:gridCol w="1848331">
                  <a:extLst>
                    <a:ext uri="{9D8B030D-6E8A-4147-A177-3AD203B41FA5}">
                      <a16:colId xmlns:a16="http://schemas.microsoft.com/office/drawing/2014/main" val="1202607612"/>
                    </a:ext>
                  </a:extLst>
                </a:gridCol>
                <a:gridCol w="1848331">
                  <a:extLst>
                    <a:ext uri="{9D8B030D-6E8A-4147-A177-3AD203B41FA5}">
                      <a16:colId xmlns:a16="http://schemas.microsoft.com/office/drawing/2014/main" val="2762261784"/>
                    </a:ext>
                  </a:extLst>
                </a:gridCol>
              </a:tblGrid>
              <a:tr h="557138">
                <a:tc>
                  <a:txBody>
                    <a:bodyPr/>
                    <a:lstStyle/>
                    <a:p>
                      <a:pPr algn="ctr"/>
                      <a:r>
                        <a:rPr lang="en-US"/>
                        <a:t>Time Frame</a:t>
                      </a:r>
                    </a:p>
                  </a:txBody>
                  <a:tcPr/>
                </a:tc>
                <a:tc>
                  <a:txBody>
                    <a:bodyPr/>
                    <a:lstStyle/>
                    <a:p>
                      <a:r>
                        <a:rPr lang="en-US"/>
                        <a:t>September </a:t>
                      </a:r>
                    </a:p>
                  </a:txBody>
                  <a:tcPr/>
                </a:tc>
                <a:tc>
                  <a:txBody>
                    <a:bodyPr/>
                    <a:lstStyle/>
                    <a:p>
                      <a:r>
                        <a:rPr lang="en-US"/>
                        <a:t>October/Each New CR</a:t>
                      </a:r>
                    </a:p>
                  </a:txBody>
                  <a:tcPr/>
                </a:tc>
                <a:tc>
                  <a:txBody>
                    <a:bodyPr/>
                    <a:lstStyle/>
                    <a:p>
                      <a:r>
                        <a:rPr lang="en-US"/>
                        <a:t>FY 23 Enactment</a:t>
                      </a:r>
                    </a:p>
                  </a:txBody>
                  <a:tcPr/>
                </a:tc>
                <a:tc>
                  <a:txBody>
                    <a:bodyPr/>
                    <a:lstStyle/>
                    <a:p>
                      <a:r>
                        <a:rPr lang="en-US"/>
                        <a:t>Ad-Hoc</a:t>
                      </a:r>
                    </a:p>
                  </a:txBody>
                  <a:tcPr/>
                </a:tc>
                <a:extLst>
                  <a:ext uri="{0D108BD9-81ED-4DB2-BD59-A6C34878D82A}">
                    <a16:rowId xmlns:a16="http://schemas.microsoft.com/office/drawing/2014/main" val="1098820922"/>
                  </a:ext>
                </a:extLst>
              </a:tr>
              <a:tr h="477547">
                <a:tc>
                  <a:txBody>
                    <a:bodyPr/>
                    <a:lstStyle/>
                    <a:p>
                      <a:pPr marL="0" indent="0" algn="ctr" defTabSz="914400" rtl="0" eaLnBrk="1" latinLnBrk="0" hangingPunct="1">
                        <a:buFont typeface="Arial" panose="020B0604020202020204" pitchFamily="34" charset="0"/>
                        <a:buNone/>
                      </a:pPr>
                      <a:r>
                        <a:rPr lang="en-US" sz="1200" kern="1200">
                          <a:solidFill>
                            <a:schemeClr val="dk1"/>
                          </a:solidFill>
                          <a:latin typeface="+mn-lt"/>
                          <a:ea typeface="+mn-ea"/>
                          <a:cs typeface="+mn-cs"/>
                        </a:rPr>
                        <a:t>Activity</a:t>
                      </a:r>
                    </a:p>
                  </a:txBody>
                  <a:tcPr/>
                </a:tc>
                <a:tc>
                  <a:txBody>
                    <a:bodyPr/>
                    <a:lstStyle/>
                    <a:p>
                      <a:pPr marL="0" indent="0" algn="l" defTabSz="914400" rtl="0" eaLnBrk="1" latinLnBrk="0" hangingPunct="1">
                        <a:buFont typeface="Arial" panose="020B0604020202020204" pitchFamily="34" charset="0"/>
                        <a:buNone/>
                      </a:pPr>
                      <a:r>
                        <a:rPr lang="en-US" sz="1200" kern="1200">
                          <a:solidFill>
                            <a:schemeClr val="dk1"/>
                          </a:solidFill>
                          <a:latin typeface="+mn-lt"/>
                          <a:ea typeface="+mn-ea"/>
                          <a:cs typeface="+mn-cs"/>
                        </a:rPr>
                        <a:t>ITA Processing</a:t>
                      </a:r>
                    </a:p>
                  </a:txBody>
                  <a:tcPr/>
                </a:tc>
                <a:tc>
                  <a:txBody>
                    <a:bodyPr/>
                    <a:lstStyle/>
                    <a:p>
                      <a:pPr marL="0" indent="0" algn="l" defTabSz="914400" rtl="0" eaLnBrk="1" latinLnBrk="0" hangingPunct="1">
                        <a:buFont typeface="Arial" panose="020B0604020202020204" pitchFamily="34" charset="0"/>
                        <a:buNone/>
                      </a:pPr>
                      <a:r>
                        <a:rPr lang="en-US" sz="1200" kern="1200">
                          <a:solidFill>
                            <a:schemeClr val="dk1"/>
                          </a:solidFill>
                          <a:latin typeface="+mn-lt"/>
                          <a:ea typeface="+mn-ea"/>
                          <a:cs typeface="+mn-cs"/>
                        </a:rPr>
                        <a:t>TDAs Processing</a:t>
                      </a:r>
                    </a:p>
                    <a:p>
                      <a:pPr marL="171450" indent="-171450" algn="l" defTabSz="914400" rtl="0" eaLnBrk="1" latinLnBrk="0" hangingPunct="1">
                        <a:buFont typeface="Arial" panose="020B0604020202020204" pitchFamily="34" charset="0"/>
                        <a:buChar char="•"/>
                      </a:pPr>
                      <a:endParaRPr lang="en-US" sz="12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TDAs Processing</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TDAs Processing</a:t>
                      </a:r>
                    </a:p>
                    <a:p>
                      <a:endParaRPr lang="en-US"/>
                    </a:p>
                  </a:txBody>
                  <a:tcPr/>
                </a:tc>
                <a:extLst>
                  <a:ext uri="{0D108BD9-81ED-4DB2-BD59-A6C34878D82A}">
                    <a16:rowId xmlns:a16="http://schemas.microsoft.com/office/drawing/2014/main" val="996262538"/>
                  </a:ext>
                </a:extLst>
              </a:tr>
              <a:tr h="2944872">
                <a:tc>
                  <a:txBody>
                    <a:bodyPr/>
                    <a:lstStyle/>
                    <a:p>
                      <a:pPr marL="0" indent="0" algn="ctr" defTabSz="914400" rtl="0" eaLnBrk="1" latinLnBrk="0" hangingPunct="1">
                        <a:buFont typeface="Arial" panose="020B0604020202020204" pitchFamily="34" charset="0"/>
                        <a:buNone/>
                      </a:pPr>
                      <a:r>
                        <a:rPr lang="en-US" sz="1200" kern="1200">
                          <a:solidFill>
                            <a:schemeClr val="dk1"/>
                          </a:solidFill>
                          <a:latin typeface="+mn-lt"/>
                          <a:ea typeface="+mn-ea"/>
                          <a:cs typeface="+mn-cs"/>
                        </a:rPr>
                        <a:t>Description</a:t>
                      </a:r>
                    </a:p>
                  </a:txBody>
                  <a:tcPr/>
                </a:tc>
                <a:tc>
                  <a:txBody>
                    <a:bodyPr/>
                    <a:lstStyle/>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ORD’s Office of Finance (Program Budget Analyst) input ITAs in September in RAFT. </a:t>
                      </a:r>
                    </a:p>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The ITA contains funding for all ongoing projects based on the multi-year project budget.</a:t>
                      </a:r>
                    </a:p>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ITA – The ITA is based on the annualized CR of $882 million.</a:t>
                      </a:r>
                    </a:p>
                    <a:p>
                      <a:pPr marL="171450" indent="-171450" algn="l" defTabSz="914400" rtl="0" eaLnBrk="1" latinLnBrk="0" hangingPunct="1">
                        <a:buFont typeface="Arial" panose="020B0604020202020204" pitchFamily="34" charset="0"/>
                        <a:buChar char="•"/>
                      </a:pPr>
                      <a:endParaRPr lang="en-US" sz="1200" kern="1200">
                        <a:solidFill>
                          <a:schemeClr val="dk1"/>
                        </a:solidFill>
                        <a:latin typeface="+mn-lt"/>
                        <a:ea typeface="+mn-ea"/>
                        <a:cs typeface="+mn-cs"/>
                      </a:endParaRPr>
                    </a:p>
                  </a:txBody>
                  <a:tcPr/>
                </a:tc>
                <a:tc>
                  <a:txBody>
                    <a:bodyPr/>
                    <a:lstStyle/>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ORD Office of Finance will process TDAs (which are a pro-rated amount depending on CR length).</a:t>
                      </a:r>
                    </a:p>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Investigator accounts: Review on amount received and available amounts for spending</a:t>
                      </a:r>
                    </a:p>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They are broken out by Salary; All other; Travel.</a:t>
                      </a:r>
                    </a:p>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Need to determine What Fund Control Points need to receive these?</a:t>
                      </a:r>
                    </a:p>
                    <a:p>
                      <a:pPr marL="171450" indent="-1714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Link TDAs with ledger.</a:t>
                      </a:r>
                    </a:p>
                    <a:p>
                      <a:pPr marL="0" indent="0" algn="l" defTabSz="914400" rtl="0" eaLnBrk="1" latinLnBrk="0" hangingPunct="1">
                        <a:buFont typeface="Arial" panose="020B0604020202020204" pitchFamily="34" charset="0"/>
                        <a:buNone/>
                      </a:pPr>
                      <a:endParaRPr lang="en-US" sz="1200" kern="1200">
                        <a:solidFill>
                          <a:schemeClr val="dk1"/>
                        </a:solidFill>
                        <a:latin typeface="+mn-lt"/>
                        <a:ea typeface="+mn-ea"/>
                        <a:cs typeface="+mn-cs"/>
                      </a:endParaRPr>
                    </a:p>
                    <a:p>
                      <a:pPr marL="0" indent="0" algn="l" defTabSz="914400" rtl="0" eaLnBrk="1" latinLnBrk="0" hangingPunct="1">
                        <a:buFont typeface="Arial" panose="020B0604020202020204" pitchFamily="34" charset="0"/>
                        <a:buNone/>
                      </a:pPr>
                      <a:endParaRPr lang="en-US" sz="1200" kern="120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ORD Office of Finance will process final full-year TDAs reflecting the full-year enactment. </a:t>
                      </a:r>
                      <a:endParaRPr 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ORD Office of Finance will process ad-hoc TDAs as requested by ORD Services to meet on-going pragmatic needs during the fiscal year.</a:t>
                      </a:r>
                      <a:endParaRPr lang="en-US"/>
                    </a:p>
                  </a:txBody>
                  <a:tcPr/>
                </a:tc>
                <a:extLst>
                  <a:ext uri="{0D108BD9-81ED-4DB2-BD59-A6C34878D82A}">
                    <a16:rowId xmlns:a16="http://schemas.microsoft.com/office/drawing/2014/main" val="1168788716"/>
                  </a:ext>
                </a:extLst>
              </a:tr>
              <a:tr h="536893">
                <a:tc>
                  <a:txBody>
                    <a:bodyPr/>
                    <a:lstStyle/>
                    <a:p>
                      <a:pPr marL="0" indent="0" algn="ctr" defTabSz="914400" rtl="0" eaLnBrk="1" latinLnBrk="0" hangingPunct="1">
                        <a:buFont typeface="Arial" panose="020B0604020202020204" pitchFamily="34" charset="0"/>
                        <a:buNone/>
                      </a:pPr>
                      <a:r>
                        <a:rPr lang="en-US" sz="1200" kern="1200">
                          <a:solidFill>
                            <a:schemeClr val="dk1"/>
                          </a:solidFill>
                          <a:latin typeface="+mn-lt"/>
                          <a:ea typeface="+mn-ea"/>
                          <a:cs typeface="+mn-cs"/>
                        </a:rPr>
                        <a:t>How do I find?</a:t>
                      </a:r>
                    </a:p>
                  </a:txBody>
                  <a:tcPr/>
                </a:tc>
                <a:tc>
                  <a:txBody>
                    <a:bodyPr/>
                    <a:lstStyle/>
                    <a:p>
                      <a:pPr marL="0" indent="0" algn="l" defTabSz="914400" rtl="0" eaLnBrk="1" latinLnBrk="0" hangingPunct="1">
                        <a:buFont typeface="Arial" panose="020B0604020202020204" pitchFamily="34" charset="0"/>
                        <a:buNone/>
                      </a:pPr>
                      <a:r>
                        <a:rPr lang="en-US" sz="1200" kern="1200">
                          <a:solidFill>
                            <a:schemeClr val="dk1"/>
                          </a:solidFill>
                          <a:latin typeface="+mn-lt"/>
                          <a:ea typeface="+mn-ea"/>
                          <a:cs typeface="+mn-cs"/>
                        </a:rPr>
                        <a:t>RAFT</a:t>
                      </a:r>
                    </a:p>
                  </a:txBody>
                  <a:tcPr/>
                </a:tc>
                <a:tc gridSpan="3">
                  <a:txBody>
                    <a:bodyPr/>
                    <a:lstStyle/>
                    <a:p>
                      <a:pPr marL="0" indent="0" algn="ctr" defTabSz="914400" rtl="0" eaLnBrk="1" latinLnBrk="0" hangingPunct="1">
                        <a:buFont typeface="Arial" panose="020B0604020202020204" pitchFamily="34" charset="0"/>
                        <a:buNone/>
                      </a:pPr>
                      <a:r>
                        <a:rPr lang="en-US" sz="1200" kern="1200">
                          <a:solidFill>
                            <a:schemeClr val="dk1"/>
                          </a:solidFill>
                          <a:latin typeface="+mn-lt"/>
                          <a:ea typeface="+mn-ea"/>
                          <a:cs typeface="+mn-cs"/>
                        </a:rPr>
                        <a:t>RAFT, Budget Memo Report, AACS (Program, Investigator, Ledger)</a:t>
                      </a:r>
                    </a:p>
                    <a:p>
                      <a:pPr marL="171450" indent="-171450" algn="l" defTabSz="914400" rtl="0" eaLnBrk="1" latinLnBrk="0" hangingPunct="1">
                        <a:buFont typeface="Arial" panose="020B0604020202020204" pitchFamily="34" charset="0"/>
                        <a:buChar char="•"/>
                      </a:pPr>
                      <a:endParaRPr lang="en-US" sz="1200" kern="1200">
                        <a:solidFill>
                          <a:schemeClr val="dk1"/>
                        </a:solidFill>
                        <a:latin typeface="+mn-lt"/>
                        <a:ea typeface="+mn-ea"/>
                        <a:cs typeface="+mn-cs"/>
                      </a:endParaRPr>
                    </a:p>
                  </a:txBody>
                  <a:tcPr/>
                </a:tc>
                <a:tc hMerge="1">
                  <a:txBody>
                    <a:bodyPr/>
                    <a:lstStyle/>
                    <a:p>
                      <a:pPr marL="0" indent="0" algn="l" defTabSz="914400" rtl="0" eaLnBrk="1" latinLnBrk="0" hangingPunct="1">
                        <a:buFont typeface="Arial" panose="020B0604020202020204" pitchFamily="34" charset="0"/>
                        <a:buNone/>
                      </a:pPr>
                      <a:endParaRPr lang="en-US" sz="1200" kern="1200">
                        <a:solidFill>
                          <a:schemeClr val="dk1"/>
                        </a:solidFill>
                        <a:latin typeface="+mn-lt"/>
                        <a:ea typeface="+mn-ea"/>
                        <a:cs typeface="+mn-cs"/>
                      </a:endParaRPr>
                    </a:p>
                  </a:txBody>
                  <a:tcPr/>
                </a:tc>
                <a:tc hMerge="1">
                  <a:txBody>
                    <a:bodyPr/>
                    <a:lstStyle/>
                    <a:p>
                      <a:pPr marL="0" indent="0" algn="l" defTabSz="914400" rtl="0" eaLnBrk="1" latinLnBrk="0" hangingPunct="1">
                        <a:buFont typeface="Arial" panose="020B0604020202020204" pitchFamily="34" charset="0"/>
                        <a:buNone/>
                      </a:pPr>
                      <a:endParaRPr lang="en-US" sz="1200" kern="1200">
                        <a:solidFill>
                          <a:schemeClr val="dk1"/>
                        </a:solidFill>
                        <a:latin typeface="+mn-lt"/>
                        <a:ea typeface="+mn-ea"/>
                        <a:cs typeface="+mn-cs"/>
                      </a:endParaRPr>
                    </a:p>
                  </a:txBody>
                  <a:tcPr/>
                </a:tc>
                <a:extLst>
                  <a:ext uri="{0D108BD9-81ED-4DB2-BD59-A6C34878D82A}">
                    <a16:rowId xmlns:a16="http://schemas.microsoft.com/office/drawing/2014/main" val="3996886468"/>
                  </a:ext>
                </a:extLst>
              </a:tr>
            </a:tbl>
          </a:graphicData>
        </a:graphic>
      </p:graphicFrame>
      <p:sp>
        <p:nvSpPr>
          <p:cNvPr id="7" name="TextBox 6">
            <a:extLst>
              <a:ext uri="{FF2B5EF4-FFF2-40B4-BE49-F238E27FC236}">
                <a16:creationId xmlns:a16="http://schemas.microsoft.com/office/drawing/2014/main" id="{0B470449-8325-45F2-A7B0-1037040189AE}"/>
              </a:ext>
            </a:extLst>
          </p:cNvPr>
          <p:cNvSpPr txBox="1"/>
          <p:nvPr/>
        </p:nvSpPr>
        <p:spPr>
          <a:xfrm>
            <a:off x="439221" y="136525"/>
            <a:ext cx="7924800" cy="646331"/>
          </a:xfrm>
          <a:prstGeom prst="rect">
            <a:avLst/>
          </a:prstGeom>
          <a:noFill/>
        </p:spPr>
        <p:txBody>
          <a:bodyPr wrap="square">
            <a:spAutoFit/>
          </a:bodyPr>
          <a:lstStyle/>
          <a:p>
            <a:r>
              <a:rPr lang="en-US" sz="3600" b="1">
                <a:solidFill>
                  <a:schemeClr val="bg1"/>
                </a:solidFill>
                <a:latin typeface="+mj-lt"/>
                <a:ea typeface="+mj-ea"/>
                <a:cs typeface="+mj-cs"/>
              </a:rPr>
              <a:t>Section 1: Fiscal Year Funding Roadmap </a:t>
            </a:r>
          </a:p>
        </p:txBody>
      </p:sp>
      <p:sp>
        <p:nvSpPr>
          <p:cNvPr id="10" name="Date Placeholder 9">
            <a:extLst>
              <a:ext uri="{FF2B5EF4-FFF2-40B4-BE49-F238E27FC236}">
                <a16:creationId xmlns:a16="http://schemas.microsoft.com/office/drawing/2014/main" id="{BE8FEFE0-0FAA-4B8D-8816-A761B86A44FC}"/>
              </a:ext>
            </a:extLst>
          </p:cNvPr>
          <p:cNvSpPr>
            <a:spLocks noGrp="1"/>
          </p:cNvSpPr>
          <p:nvPr>
            <p:ph type="dt" sz="half" idx="10"/>
          </p:nvPr>
        </p:nvSpPr>
        <p:spPr/>
        <p:txBody>
          <a:bodyPr/>
          <a:lstStyle/>
          <a:p>
            <a:fld id="{6A48D0F6-840B-4DCD-A570-0CB453B12933}" type="datetime1">
              <a:rPr lang="en-US" smtClean="0"/>
              <a:t>11/15/2022</a:t>
            </a:fld>
            <a:endParaRPr lang="en-US"/>
          </a:p>
        </p:txBody>
      </p:sp>
    </p:spTree>
    <p:extLst>
      <p:ext uri="{BB962C8B-B14F-4D97-AF65-F5344CB8AC3E}">
        <p14:creationId xmlns:p14="http://schemas.microsoft.com/office/powerpoint/2010/main" val="26827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BE8FEFE0-0FAA-4B8D-8816-A761B86A44FC}"/>
              </a:ext>
            </a:extLst>
          </p:cNvPr>
          <p:cNvSpPr>
            <a:spLocks noGrp="1"/>
          </p:cNvSpPr>
          <p:nvPr>
            <p:ph type="dt" sz="half" idx="10"/>
          </p:nvPr>
        </p:nvSpPr>
        <p:spPr/>
        <p:txBody>
          <a:bodyPr/>
          <a:lstStyle/>
          <a:p>
            <a:fld id="{6A48D0F6-840B-4DCD-A570-0CB453B12933}" type="datetime1">
              <a:rPr lang="en-US" smtClean="0"/>
              <a:t>11/15/2022</a:t>
            </a:fld>
            <a:endParaRPr lang="en-US"/>
          </a:p>
        </p:txBody>
      </p:sp>
      <p:sp>
        <p:nvSpPr>
          <p:cNvPr id="4" name="Slide Number Placeholder 3">
            <a:extLst>
              <a:ext uri="{FF2B5EF4-FFF2-40B4-BE49-F238E27FC236}">
                <a16:creationId xmlns:a16="http://schemas.microsoft.com/office/drawing/2014/main" id="{F5A9EB57-242A-456F-A867-424BCE5ED330}"/>
              </a:ext>
            </a:extLst>
          </p:cNvPr>
          <p:cNvSpPr>
            <a:spLocks noGrp="1"/>
          </p:cNvSpPr>
          <p:nvPr>
            <p:ph type="sldNum" sz="quarter" idx="12"/>
          </p:nvPr>
        </p:nvSpPr>
        <p:spPr/>
        <p:txBody>
          <a:bodyPr/>
          <a:lstStyle/>
          <a:p>
            <a:fld id="{670A9334-4E67-F94F-A05E-0CE8B74A054E}" type="slidenum">
              <a:rPr lang="en-US" smtClean="0"/>
              <a:pPr/>
              <a:t>8</a:t>
            </a:fld>
            <a:endParaRPr lang="en-US"/>
          </a:p>
        </p:txBody>
      </p:sp>
      <p:sp>
        <p:nvSpPr>
          <p:cNvPr id="7" name="TextBox 6">
            <a:extLst>
              <a:ext uri="{FF2B5EF4-FFF2-40B4-BE49-F238E27FC236}">
                <a16:creationId xmlns:a16="http://schemas.microsoft.com/office/drawing/2014/main" id="{0B470449-8325-45F2-A7B0-1037040189AE}"/>
              </a:ext>
            </a:extLst>
          </p:cNvPr>
          <p:cNvSpPr txBox="1"/>
          <p:nvPr/>
        </p:nvSpPr>
        <p:spPr>
          <a:xfrm>
            <a:off x="517123" y="136525"/>
            <a:ext cx="10369951" cy="646331"/>
          </a:xfrm>
          <a:prstGeom prst="rect">
            <a:avLst/>
          </a:prstGeom>
          <a:noFill/>
        </p:spPr>
        <p:txBody>
          <a:bodyPr wrap="square">
            <a:spAutoFit/>
          </a:bodyPr>
          <a:lstStyle/>
          <a:p>
            <a:r>
              <a:rPr lang="en-US" sz="3600" b="1">
                <a:solidFill>
                  <a:schemeClr val="bg1"/>
                </a:solidFill>
                <a:latin typeface="+mj-lt"/>
                <a:ea typeface="+mj-ea"/>
                <a:cs typeface="+mj-cs"/>
              </a:rPr>
              <a:t>Section 1: Understand CR Memorandum </a:t>
            </a:r>
          </a:p>
        </p:txBody>
      </p:sp>
      <p:pic>
        <p:nvPicPr>
          <p:cNvPr id="3" name="Picture 2">
            <a:extLst>
              <a:ext uri="{FF2B5EF4-FFF2-40B4-BE49-F238E27FC236}">
                <a16:creationId xmlns:a16="http://schemas.microsoft.com/office/drawing/2014/main" id="{7DE4AC57-35E5-4384-A208-AE01F493384E}"/>
              </a:ext>
            </a:extLst>
          </p:cNvPr>
          <p:cNvPicPr>
            <a:picLocks noChangeAspect="1"/>
          </p:cNvPicPr>
          <p:nvPr/>
        </p:nvPicPr>
        <p:blipFill>
          <a:blip r:embed="rId2"/>
          <a:stretch>
            <a:fillRect/>
          </a:stretch>
        </p:blipFill>
        <p:spPr>
          <a:xfrm>
            <a:off x="2332234" y="1182669"/>
            <a:ext cx="6561339" cy="3542762"/>
          </a:xfrm>
          <a:prstGeom prst="rect">
            <a:avLst/>
          </a:prstGeom>
          <a:ln w="41275">
            <a:solidFill>
              <a:schemeClr val="accent1"/>
            </a:solidFill>
          </a:ln>
        </p:spPr>
      </p:pic>
      <p:sp>
        <p:nvSpPr>
          <p:cNvPr id="9" name="Rectangle: Rounded Corners 8">
            <a:extLst>
              <a:ext uri="{FF2B5EF4-FFF2-40B4-BE49-F238E27FC236}">
                <a16:creationId xmlns:a16="http://schemas.microsoft.com/office/drawing/2014/main" id="{E2E8BDAB-209A-4C6C-AC30-42EB9FD5E212}"/>
              </a:ext>
            </a:extLst>
          </p:cNvPr>
          <p:cNvSpPr/>
          <p:nvPr/>
        </p:nvSpPr>
        <p:spPr>
          <a:xfrm>
            <a:off x="3735758" y="4869269"/>
            <a:ext cx="3932679" cy="1150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If you still have any challenges executing funding, please let us know.</a:t>
            </a:r>
          </a:p>
        </p:txBody>
      </p:sp>
    </p:spTree>
    <p:extLst>
      <p:ext uri="{BB962C8B-B14F-4D97-AF65-F5344CB8AC3E}">
        <p14:creationId xmlns:p14="http://schemas.microsoft.com/office/powerpoint/2010/main" val="125168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9EB57-242A-456F-A867-424BCE5ED330}"/>
              </a:ext>
            </a:extLst>
          </p:cNvPr>
          <p:cNvSpPr>
            <a:spLocks noGrp="1"/>
          </p:cNvSpPr>
          <p:nvPr>
            <p:ph type="sldNum" sz="quarter" idx="12"/>
          </p:nvPr>
        </p:nvSpPr>
        <p:spPr/>
        <p:txBody>
          <a:bodyPr/>
          <a:lstStyle/>
          <a:p>
            <a:fld id="{670A9334-4E67-F94F-A05E-0CE8B74A054E}" type="slidenum">
              <a:rPr lang="en-US" smtClean="0"/>
              <a:pPr/>
              <a:t>9</a:t>
            </a:fld>
            <a:endParaRPr lang="en-US"/>
          </a:p>
        </p:txBody>
      </p:sp>
      <p:sp>
        <p:nvSpPr>
          <p:cNvPr id="7" name="TextBox 6">
            <a:extLst>
              <a:ext uri="{FF2B5EF4-FFF2-40B4-BE49-F238E27FC236}">
                <a16:creationId xmlns:a16="http://schemas.microsoft.com/office/drawing/2014/main" id="{0B470449-8325-45F2-A7B0-1037040189AE}"/>
              </a:ext>
            </a:extLst>
          </p:cNvPr>
          <p:cNvSpPr txBox="1"/>
          <p:nvPr/>
        </p:nvSpPr>
        <p:spPr>
          <a:xfrm>
            <a:off x="208907" y="-161425"/>
            <a:ext cx="9393149" cy="1200329"/>
          </a:xfrm>
          <a:prstGeom prst="rect">
            <a:avLst/>
          </a:prstGeom>
          <a:noFill/>
        </p:spPr>
        <p:txBody>
          <a:bodyPr wrap="square">
            <a:spAutoFit/>
          </a:bodyPr>
          <a:lstStyle/>
          <a:p>
            <a:r>
              <a:rPr lang="en-US" sz="3600" b="1">
                <a:solidFill>
                  <a:schemeClr val="bg1"/>
                </a:solidFill>
                <a:latin typeface="+mj-lt"/>
                <a:ea typeface="+mj-ea"/>
                <a:cs typeface="+mj-cs"/>
              </a:rPr>
              <a:t>Section 2: Locating your ITA, TDAs and Budget Allocation Reports in RAFT</a:t>
            </a:r>
          </a:p>
        </p:txBody>
      </p:sp>
      <p:sp>
        <p:nvSpPr>
          <p:cNvPr id="10" name="Date Placeholder 9">
            <a:extLst>
              <a:ext uri="{FF2B5EF4-FFF2-40B4-BE49-F238E27FC236}">
                <a16:creationId xmlns:a16="http://schemas.microsoft.com/office/drawing/2014/main" id="{BE8FEFE0-0FAA-4B8D-8816-A761B86A44FC}"/>
              </a:ext>
            </a:extLst>
          </p:cNvPr>
          <p:cNvSpPr>
            <a:spLocks noGrp="1"/>
          </p:cNvSpPr>
          <p:nvPr>
            <p:ph type="dt" sz="half" idx="10"/>
          </p:nvPr>
        </p:nvSpPr>
        <p:spPr/>
        <p:txBody>
          <a:bodyPr/>
          <a:lstStyle/>
          <a:p>
            <a:fld id="{6A48D0F6-840B-4DCD-A570-0CB453B12933}" type="datetime1">
              <a:rPr lang="en-US" smtClean="0"/>
              <a:t>11/15/2022</a:t>
            </a:fld>
            <a:endParaRPr lang="en-US"/>
          </a:p>
        </p:txBody>
      </p:sp>
      <p:pic>
        <p:nvPicPr>
          <p:cNvPr id="3" name="Picture 2" descr="A person wearing a tie and glasses&#10;&#10;Description automatically generated with low confidence">
            <a:extLst>
              <a:ext uri="{FF2B5EF4-FFF2-40B4-BE49-F238E27FC236}">
                <a16:creationId xmlns:a16="http://schemas.microsoft.com/office/drawing/2014/main" id="{5D74EEFF-DA49-4AF6-9BDD-C5FCA6921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91" y="1394690"/>
            <a:ext cx="6211250" cy="3251201"/>
          </a:xfrm>
          <a:prstGeom prst="rect">
            <a:avLst/>
          </a:prstGeom>
          <a:ln w="41275">
            <a:solidFill>
              <a:schemeClr val="accent1"/>
            </a:solidFill>
          </a:ln>
        </p:spPr>
      </p:pic>
      <p:sp>
        <p:nvSpPr>
          <p:cNvPr id="8" name="Speech Bubble: Oval 7">
            <a:extLst>
              <a:ext uri="{FF2B5EF4-FFF2-40B4-BE49-F238E27FC236}">
                <a16:creationId xmlns:a16="http://schemas.microsoft.com/office/drawing/2014/main" id="{449E6DBC-7AA2-423E-B215-D0C62A1D5263}"/>
              </a:ext>
            </a:extLst>
          </p:cNvPr>
          <p:cNvSpPr/>
          <p:nvPr/>
        </p:nvSpPr>
        <p:spPr>
          <a:xfrm>
            <a:off x="7525489" y="1541124"/>
            <a:ext cx="2743201" cy="13561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Can you get me that ITA Report by COB, today, greatttt?</a:t>
            </a:r>
          </a:p>
        </p:txBody>
      </p:sp>
    </p:spTree>
    <p:extLst>
      <p:ext uri="{BB962C8B-B14F-4D97-AF65-F5344CB8AC3E}">
        <p14:creationId xmlns:p14="http://schemas.microsoft.com/office/powerpoint/2010/main" val="2171040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42E42D-6BC7-4BC3-990D-D65ACB2107B6}">
  <ds:schemaRefs>
    <ds:schemaRef ds:uri="http://schemas.openxmlformats.org/package/2006/metadata/core-properties"/>
    <ds:schemaRef ds:uri="b3b97a4c-43ac-46e7-9970-904f1e1efc09"/>
    <ds:schemaRef ds:uri="http://purl.org/dc/terms/"/>
    <ds:schemaRef ds:uri="http://purl.org/dc/dcmitype/"/>
    <ds:schemaRef ds:uri="http://schemas.microsoft.com/office/infopath/2007/PartnerControls"/>
    <ds:schemaRef ds:uri="77dce447-0566-47ff-8c07-c9b85fda5322"/>
    <ds:schemaRef ds:uri="http://purl.org/dc/elements/1.1/"/>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3643F2A-DC38-445A-A10D-3268072D7680}">
  <ds:schemaRefs>
    <ds:schemaRef ds:uri="77dce447-0566-47ff-8c07-c9b85fda5322"/>
    <ds:schemaRef ds:uri="b3b97a4c-43ac-46e7-9970-904f1e1ef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388153-3CA4-48FB-ACBB-84DEAD6B08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2895</Words>
  <Application>Microsoft Office PowerPoint</Application>
  <PresentationFormat>Widescreen</PresentationFormat>
  <Paragraphs>358</Paragraphs>
  <Slides>36</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Calibri Light</vt:lpstr>
      <vt:lpstr>1_Office Theme</vt:lpstr>
      <vt:lpstr>think-cell Slide</vt:lpstr>
      <vt:lpstr>PowerPoint Presentation</vt:lpstr>
      <vt:lpstr>Objectives – for today’s training</vt:lpstr>
      <vt:lpstr>Financial Education Resources</vt:lpstr>
      <vt:lpstr>Section 1: Key Terms, Key Programs, and Funding Time Frame</vt:lpstr>
      <vt:lpstr>Section 1: Key Terms </vt:lpstr>
      <vt:lpstr>Section 1: Research Program Funding</vt:lpstr>
      <vt:lpstr>PowerPoint Presentation</vt:lpstr>
      <vt:lpstr>PowerPoint Presentation</vt:lpstr>
      <vt:lpstr>PowerPoint Presentation</vt:lpstr>
      <vt:lpstr>Section 2: Locating your ITA, TDAs and Budget Allocation Reports in RAFT</vt:lpstr>
      <vt:lpstr>Section 2: Locating your Initial Target Allowance (ITA)</vt:lpstr>
      <vt:lpstr>Section 2: Locating your ITA in RAFT</vt:lpstr>
      <vt:lpstr>Section 2: Locating your ITA in RAFT</vt:lpstr>
      <vt:lpstr>Section 2: Locating your ITA in RAFT</vt:lpstr>
      <vt:lpstr>Section 2: Locating your Pink Sheet in RAFT</vt:lpstr>
      <vt:lpstr>Section 2: Locating your Pink Sheet in RAFT</vt:lpstr>
      <vt:lpstr>Section 2: Locating your Pink Sheet in RAFT</vt:lpstr>
      <vt:lpstr>Section 2: Locating your Pink Sheet in RAFT</vt:lpstr>
      <vt:lpstr>Section 2: Reading your Pink Sheet </vt:lpstr>
      <vt:lpstr>Section 2: RAFT Budget Allocation Reports </vt:lpstr>
      <vt:lpstr>Section 2: Types of Budget Allocation Reports</vt:lpstr>
      <vt:lpstr>Section 2: RAFT Budget Allocation Reports</vt:lpstr>
      <vt:lpstr>Section 2: RAFT Budget Allocation Reports</vt:lpstr>
      <vt:lpstr>Section 2: Locating TDAs in RAFT</vt:lpstr>
      <vt:lpstr>Section 2: Locating TDAs in RAFT</vt:lpstr>
      <vt:lpstr>Section 2: Types of Budget Allocation Reports</vt:lpstr>
      <vt:lpstr>Section 3: Using the Status of Allowance (SOA) to locate undistributed </vt:lpstr>
      <vt:lpstr>Section 3: Using the Status of Allowance (SOA) to locate undistributed </vt:lpstr>
      <vt:lpstr>Section 2: Using the Status of Allowance (SOA) to locate undistributed (view from a Station Fiscal) </vt:lpstr>
      <vt:lpstr>Section 3: Use TDA to determine FCPs</vt:lpstr>
      <vt:lpstr>Section 2: Using the Status of Allowance (SOA) to locate undistributed </vt:lpstr>
      <vt:lpstr>Section 3: Using VSSC to find the SOA at your Station</vt:lpstr>
      <vt:lpstr>Section 3: Using the Status of Allowance (SOA) to locate undistributed (view from VSSC) </vt:lpstr>
      <vt:lpstr>Final Takeaways </vt:lpstr>
      <vt:lpstr>Questions</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Reviewing and Executing Your Budget Allocations</dc:title>
  <dc:subject>Finding, Reviewing and Executing Your Budget Allocations</dc:subject>
  <dc:creator>Divya Dandu</dc:creator>
  <cp:keywords>Finding, Reviewing and Executing Your Budget Allocations</cp:keywords>
  <cp:lastModifiedBy>Rivera, Portia T</cp:lastModifiedBy>
  <cp:revision>3</cp:revision>
  <dcterms:created xsi:type="dcterms:W3CDTF">2022-08-16T02:13:30Z</dcterms:created>
  <dcterms:modified xsi:type="dcterms:W3CDTF">2022-11-15T12:35:49Z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MediaServiceImageTags">
    <vt:lpwstr/>
  </property>
</Properties>
</file>