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9.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1" r:id="rId5"/>
    <p:sldMasterId id="2147483706" r:id="rId6"/>
    <p:sldMasterId id="2147483810" r:id="rId7"/>
    <p:sldMasterId id="2147483892" r:id="rId8"/>
    <p:sldMasterId id="2147484113" r:id="rId9"/>
    <p:sldMasterId id="2147484123" r:id="rId10"/>
    <p:sldMasterId id="2147484136" r:id="rId11"/>
    <p:sldMasterId id="2147484140" r:id="rId12"/>
    <p:sldMasterId id="2147484162" r:id="rId13"/>
    <p:sldMasterId id="2147484166" r:id="rId14"/>
    <p:sldMasterId id="2147484170" r:id="rId15"/>
    <p:sldMasterId id="2147484174" r:id="rId16"/>
    <p:sldMasterId id="2147484215" r:id="rId17"/>
    <p:sldMasterId id="2147484240" r:id="rId18"/>
    <p:sldMasterId id="2147484342" r:id="rId19"/>
    <p:sldMasterId id="2147484472" r:id="rId20"/>
    <p:sldMasterId id="2147484603" r:id="rId21"/>
    <p:sldMasterId id="2147484680" r:id="rId22"/>
    <p:sldMasterId id="2147484708" r:id="rId23"/>
    <p:sldMasterId id="2147484842" r:id="rId24"/>
  </p:sldMasterIdLst>
  <p:notesMasterIdLst>
    <p:notesMasterId r:id="rId39"/>
  </p:notesMasterIdLst>
  <p:handoutMasterIdLst>
    <p:handoutMasterId r:id="rId40"/>
  </p:handoutMasterIdLst>
  <p:sldIdLst>
    <p:sldId id="992" r:id="rId25"/>
    <p:sldId id="993" r:id="rId26"/>
    <p:sldId id="994" r:id="rId27"/>
    <p:sldId id="995" r:id="rId28"/>
    <p:sldId id="996" r:id="rId29"/>
    <p:sldId id="997" r:id="rId30"/>
    <p:sldId id="998" r:id="rId31"/>
    <p:sldId id="999" r:id="rId32"/>
    <p:sldId id="1001" r:id="rId33"/>
    <p:sldId id="1005" r:id="rId34"/>
    <p:sldId id="1002" r:id="rId35"/>
    <p:sldId id="1003" r:id="rId36"/>
    <p:sldId id="1004" r:id="rId37"/>
    <p:sldId id="1006" r:id="rId38"/>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B"/>
    <a:srgbClr val="002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47" autoAdjust="0"/>
    <p:restoredTop sz="97702" autoAdjust="0"/>
  </p:normalViewPr>
  <p:slideViewPr>
    <p:cSldViewPr>
      <p:cViewPr varScale="1">
        <p:scale>
          <a:sx n="114" d="100"/>
          <a:sy n="114" d="100"/>
        </p:scale>
        <p:origin x="1398" y="102"/>
      </p:cViewPr>
      <p:guideLst>
        <p:guide orient="horz" pos="2160"/>
        <p:guide pos="2880"/>
      </p:guideLst>
    </p:cSldViewPr>
  </p:slideViewPr>
  <p:notesTextViewPr>
    <p:cViewPr>
      <p:scale>
        <a:sx n="3" d="2"/>
        <a:sy n="3" d="2"/>
      </p:scale>
      <p:origin x="0" y="0"/>
    </p:cViewPr>
  </p:notesTextViewPr>
  <p:sorterViewPr>
    <p:cViewPr>
      <p:scale>
        <a:sx n="162" d="100"/>
        <a:sy n="162" d="100"/>
      </p:scale>
      <p:origin x="0" y="0"/>
    </p:cViewPr>
  </p:sorterViewPr>
  <p:notesViewPr>
    <p:cSldViewPr>
      <p:cViewPr varScale="1">
        <p:scale>
          <a:sx n="83" d="100"/>
          <a:sy n="83" d="100"/>
        </p:scale>
        <p:origin x="381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10.xml"/><Relationship Id="rId42"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12/12/2019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dirty="0"/>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12/12/2019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dirty="0"/>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6F7D25-770E-4F77-8331-8C84F68246BD}" type="slidenum">
              <a:rPr lang="en-US" smtClean="0"/>
              <a:t>1</a:t>
            </a:fld>
            <a:endParaRPr lang="en-US" dirty="0"/>
          </a:p>
        </p:txBody>
      </p:sp>
    </p:spTree>
    <p:extLst>
      <p:ext uri="{BB962C8B-B14F-4D97-AF65-F5344CB8AC3E}">
        <p14:creationId xmlns:p14="http://schemas.microsoft.com/office/powerpoint/2010/main" val="360484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2</a:t>
            </a:fld>
            <a:endParaRPr lang="en-US" dirty="0"/>
          </a:p>
        </p:txBody>
      </p:sp>
    </p:spTree>
    <p:extLst>
      <p:ext uri="{BB962C8B-B14F-4D97-AF65-F5344CB8AC3E}">
        <p14:creationId xmlns:p14="http://schemas.microsoft.com/office/powerpoint/2010/main" val="119178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3</a:t>
            </a:fld>
            <a:endParaRPr lang="en-US" dirty="0"/>
          </a:p>
        </p:txBody>
      </p:sp>
    </p:spTree>
    <p:extLst>
      <p:ext uri="{BB962C8B-B14F-4D97-AF65-F5344CB8AC3E}">
        <p14:creationId xmlns:p14="http://schemas.microsoft.com/office/powerpoint/2010/main" val="390443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0.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6.emf"/><Relationship Id="rId4" Type="http://schemas.openxmlformats.org/officeDocument/2006/relationships/oleObject" Target="../embeddings/oleObject21.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80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1509"/>
            <a:ext cx="7772400" cy="1362075"/>
          </a:xfrm>
        </p:spPr>
        <p:txBody>
          <a:bodyPr anchor="t">
            <a:normAutofit/>
          </a:bodyPr>
          <a:lstStyle>
            <a:lvl1pPr algn="r">
              <a:defRPr sz="4500" b="1" cap="none">
                <a:solidFill>
                  <a:schemeClr val="tx2"/>
                </a:solidFill>
              </a:defRPr>
            </a:lvl1pPr>
          </a:lstStyle>
          <a:p>
            <a:endParaRPr lang="en-US" dirty="0"/>
          </a:p>
        </p:txBody>
      </p:sp>
      <p:sp>
        <p:nvSpPr>
          <p:cNvPr id="3" name="Text Placeholder 2"/>
          <p:cNvSpPr>
            <a:spLocks noGrp="1"/>
          </p:cNvSpPr>
          <p:nvPr>
            <p:ph type="body" idx="1"/>
          </p:nvPr>
        </p:nvSpPr>
        <p:spPr>
          <a:xfrm>
            <a:off x="722313" y="1311324"/>
            <a:ext cx="7772400" cy="1500187"/>
          </a:xfrm>
        </p:spPr>
        <p:txBody>
          <a:bodyPr anchor="b">
            <a:normAutofit/>
          </a:bodyPr>
          <a:lstStyle>
            <a:lvl1pPr marL="0" indent="0" algn="r">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9053902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8314" y="6351678"/>
            <a:ext cx="31273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4197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58329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55979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538877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863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ctrTitle"/>
          </p:nvPr>
        </p:nvSpPr>
        <p:spPr>
          <a:xfrm>
            <a:off x="2951002"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6" y="4803730"/>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7903"/>
            <a:ext cx="3886200" cy="865219"/>
          </a:xfrm>
          <a:prstGeom prst="rect">
            <a:avLst/>
          </a:prstGeom>
        </p:spPr>
      </p:pic>
    </p:spTree>
    <p:extLst>
      <p:ext uri="{BB962C8B-B14F-4D97-AF65-F5344CB8AC3E}">
        <p14:creationId xmlns:p14="http://schemas.microsoft.com/office/powerpoint/2010/main" val="13680626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0111802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96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829195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4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4985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66212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2509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0947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35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83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832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010356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December 12, 2019</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92656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December 12, 2019</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34279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4705948-9B46-49E9-90CC-5A61443486E7}" type="slidenum">
              <a:rPr lang="en-US" smtClean="0">
                <a:solidFill>
                  <a:prstClr val="white"/>
                </a:solidFill>
                <a:cs typeface="Arial" pitchFamily="34" charset="0"/>
              </a:rPr>
              <a:pPr>
                <a:defRPr/>
              </a:pPr>
              <a:t>‹#›</a:t>
            </a:fld>
            <a:endParaRPr lang="en-US" dirty="0">
              <a:solidFill>
                <a:prstClr val="white"/>
              </a:solidFill>
              <a:cs typeface="Arial" pitchFamily="34" charset="0"/>
            </a:endParaRPr>
          </a:p>
        </p:txBody>
      </p:sp>
      <p:sp>
        <p:nvSpPr>
          <p:cNvPr id="4" name="Footer Placeholder 3"/>
          <p:cNvSpPr>
            <a:spLocks noGrp="1"/>
          </p:cNvSpPr>
          <p:nvPr>
            <p:ph type="ftr" sz="quarter" idx="11"/>
          </p:nvPr>
        </p:nvSpPr>
        <p:spPr>
          <a:xfrm>
            <a:off x="2743200" y="6324705"/>
            <a:ext cx="3657600" cy="381001"/>
          </a:xfrm>
        </p:spPr>
        <p:txBody>
          <a:bodyPr lIns="91440" tIns="45720" rIns="91440" bIns="45720"/>
          <a:lstStyle>
            <a:lvl1pPr>
              <a:defRPr lang="it-IT" sz="1200" kern="1200" dirty="0" smtClean="0">
                <a:solidFill>
                  <a:prstClr val="white"/>
                </a:solidFill>
                <a:latin typeface="+mn-lt"/>
                <a:ea typeface="+mn-ea"/>
                <a:cs typeface="+mn-cs"/>
              </a:defRPr>
            </a:lvl1pPr>
          </a:lstStyle>
          <a:p>
            <a:pPr>
              <a:defRPr/>
            </a:pPr>
            <a:r>
              <a:t>Pre-Decisional Deliberative Document - Internal VA Use Only</a:t>
            </a:r>
          </a:p>
        </p:txBody>
      </p:sp>
      <p:sp>
        <p:nvSpPr>
          <p:cNvPr id="3" name="Date Placeholder 2"/>
          <p:cNvSpPr>
            <a:spLocks noGrp="1"/>
          </p:cNvSpPr>
          <p:nvPr>
            <p:ph type="dt" sz="half" idx="10"/>
          </p:nvPr>
        </p:nvSpPr>
        <p:spPr>
          <a:xfrm>
            <a:off x="457200" y="6356455"/>
            <a:ext cx="1905000" cy="365125"/>
          </a:xfrm>
        </p:spPr>
        <p:txBody>
          <a:bodyPr lIns="91440" tIns="45720" rIns="91440" bIns="45720"/>
          <a:lstStyle/>
          <a:p>
            <a:pPr>
              <a:defRPr/>
            </a:pPr>
            <a:fld id="{6EF4A7D3-2E4B-4872-9C5A-C8BA78F30933}" type="datetime4">
              <a:rPr lang="en-US" smtClean="0">
                <a:solidFill>
                  <a:srgbClr val="000000"/>
                </a:solidFill>
                <a:cs typeface="Arial" pitchFamily="34" charset="0"/>
              </a:rPr>
              <a:pPr>
                <a:defRPr/>
              </a:pPr>
              <a:t>December 12, 2019</a:t>
            </a:fld>
            <a:endParaRPr lang="en-US" dirty="0">
              <a:solidFill>
                <a:srgbClr val="000000"/>
              </a:solidFill>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4636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685800" y="2133600"/>
            <a:ext cx="7772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3200" b="1" dirty="0">
                <a:solidFill>
                  <a:prstClr val="black"/>
                </a:solidFill>
                <a:cs typeface="Arial" charset="0"/>
              </a:rPr>
              <a:t>Office of Management</a:t>
            </a:r>
          </a:p>
        </p:txBody>
      </p:sp>
      <p:pic>
        <p:nvPicPr>
          <p:cNvPr id="5"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25" y="3238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24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46B76D34-F326-4FA6-B1B5-72D273B94AC6}" type="datetime1">
              <a:rPr lang="en-US" smtClean="0">
                <a:solidFill>
                  <a:prstClr val="black">
                    <a:tint val="75000"/>
                  </a:prstClr>
                </a:solidFill>
              </a:rPr>
              <a:pPr>
                <a:defRPr/>
              </a:pPr>
              <a:t>12/12/2019</a:t>
            </a:fld>
            <a:endParaRPr lang="en-US" dirty="0">
              <a:solidFill>
                <a:prstClr val="black">
                  <a:tint val="75000"/>
                </a:prstClr>
              </a:solidFill>
            </a:endParaRPr>
          </a:p>
        </p:txBody>
      </p:sp>
      <p:sp>
        <p:nvSpPr>
          <p:cNvPr id="7" name="Footer Placeholder 4"/>
          <p:cNvSpPr>
            <a:spLocks noGrp="1"/>
          </p:cNvSpPr>
          <p:nvPr>
            <p:ph type="ftr" sz="quarter" idx="11"/>
          </p:nvPr>
        </p:nvSpPr>
        <p:spPr>
          <a:xfrm>
            <a:off x="3124200" y="6492875"/>
            <a:ext cx="2895600" cy="365125"/>
          </a:xfrm>
        </p:spPr>
        <p:txBody>
          <a:bodyPr/>
          <a:lstStyle>
            <a:lvl1pPr>
              <a:defRPr/>
            </a:lvl1pPr>
          </a:lstStyle>
          <a:p>
            <a:pPr>
              <a:defRPr/>
            </a:pPr>
            <a:r>
              <a:rPr lang="en-US" dirty="0">
                <a:solidFill>
                  <a:prstClr val="black">
                    <a:tint val="75000"/>
                  </a:prstClr>
                </a:solidFill>
              </a:rPr>
              <a:t>Working Draft, Information Only, Decision Making-No Funding Impact</a:t>
            </a:r>
          </a:p>
        </p:txBody>
      </p:sp>
      <p:sp>
        <p:nvSpPr>
          <p:cNvPr id="8" name="Slide Number Placeholder 5"/>
          <p:cNvSpPr>
            <a:spLocks noGrp="1"/>
          </p:cNvSpPr>
          <p:nvPr>
            <p:ph type="sldNum" sz="quarter" idx="12"/>
          </p:nvPr>
        </p:nvSpPr>
        <p:spPr/>
        <p:txBody>
          <a:bodyPr/>
          <a:lstStyle>
            <a:lvl1pPr>
              <a:defRPr/>
            </a:lvl1pPr>
          </a:lstStyle>
          <a:p>
            <a:pPr>
              <a:defRPr/>
            </a:pPr>
            <a:fld id="{E12D883F-F377-43E7-B860-1E2309A812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12248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7BB5AA-D668-4F7C-AF84-D5B2EA8ABF17}" type="datetime1">
              <a:rPr lang="en-US" smtClean="0">
                <a:solidFill>
                  <a:prstClr val="black">
                    <a:tint val="75000"/>
                  </a:prstClr>
                </a:solidFill>
              </a:rPr>
              <a:pPr>
                <a:defRPr/>
              </a:pPr>
              <a:t>12/12/2019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Information Only, Decision Making-No Funding Impact</a:t>
            </a:r>
          </a:p>
        </p:txBody>
      </p:sp>
      <p:sp>
        <p:nvSpPr>
          <p:cNvPr id="7" name="Slide Number Placeholder 5"/>
          <p:cNvSpPr>
            <a:spLocks noGrp="1"/>
          </p:cNvSpPr>
          <p:nvPr>
            <p:ph type="sldNum" sz="quarter" idx="12"/>
          </p:nvPr>
        </p:nvSpPr>
        <p:spPr/>
        <p:txBody>
          <a:bodyPr/>
          <a:lstStyle>
            <a:lvl1pPr>
              <a:defRPr/>
            </a:lvl1pPr>
          </a:lstStyle>
          <a:p>
            <a:pPr>
              <a:defRPr/>
            </a:pPr>
            <a:fld id="{6506D38C-E1C0-445F-9569-AD3D1FC355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3247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239000" cy="10668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2D4AA5FB-16F3-4C01-95E7-4AD9A292D313}" type="datetime1">
              <a:rPr lang="en-US" smtClean="0">
                <a:solidFill>
                  <a:prstClr val="black">
                    <a:tint val="75000"/>
                  </a:prstClr>
                </a:solidFill>
              </a:rPr>
              <a:pPr>
                <a:defRPr/>
              </a:pPr>
              <a:t>12/12/2019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Information Only, Decision Making-No Funding Impact</a:t>
            </a:r>
          </a:p>
        </p:txBody>
      </p:sp>
      <p:sp>
        <p:nvSpPr>
          <p:cNvPr id="6" name="Slide Number Placeholder 5"/>
          <p:cNvSpPr>
            <a:spLocks noGrp="1"/>
          </p:cNvSpPr>
          <p:nvPr>
            <p:ph type="sldNum" sz="quarter" idx="12"/>
          </p:nvPr>
        </p:nvSpPr>
        <p:spPr/>
        <p:txBody>
          <a:bodyPr/>
          <a:lstStyle>
            <a:lvl1pPr>
              <a:defRPr/>
            </a:lvl1pPr>
          </a:lstStyle>
          <a:p>
            <a:pPr>
              <a:defRPr/>
            </a:pPr>
            <a:fld id="{587F1F5F-EE0C-4E2A-9281-CF21BD8698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89019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BFB7949D-538B-4F4F-8BC9-7D75C718A4C1}" type="datetime1">
              <a:rPr lang="en-US" smtClean="0">
                <a:solidFill>
                  <a:prstClr val="black">
                    <a:tint val="75000"/>
                  </a:prstClr>
                </a:solidFill>
              </a:rPr>
              <a:pPr>
                <a:defRPr/>
              </a:pPr>
              <a:t>12/12/2019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Information Only, Decision Making-No Funding Impact</a:t>
            </a:r>
          </a:p>
        </p:txBody>
      </p:sp>
      <p:sp>
        <p:nvSpPr>
          <p:cNvPr id="9" name="Slide Number Placeholder 8"/>
          <p:cNvSpPr>
            <a:spLocks noGrp="1"/>
          </p:cNvSpPr>
          <p:nvPr>
            <p:ph type="sldNum" sz="quarter" idx="12"/>
          </p:nvPr>
        </p:nvSpPr>
        <p:spPr/>
        <p:txBody>
          <a:bodyPr/>
          <a:lstStyle>
            <a:lvl1pPr>
              <a:defRPr/>
            </a:lvl1pPr>
          </a:lstStyle>
          <a:p>
            <a:pPr>
              <a:defRPr/>
            </a:pPr>
            <a:fld id="{746AD94E-2317-47B6-8334-A702A505FF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29314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fld id="{B28EE2FA-8E37-4415-A27D-3447A091616C}" type="datetime1">
              <a:rPr lang="en-US" smtClean="0">
                <a:solidFill>
                  <a:prstClr val="black">
                    <a:tint val="75000"/>
                  </a:prstClr>
                </a:solidFill>
              </a:rPr>
              <a:pPr>
                <a:defRPr/>
              </a:pPr>
              <a:t>12/12/2019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it-IT">
                <a:solidFill>
                  <a:prstClr val="black">
                    <a:tint val="75000"/>
                  </a:prstClr>
                </a:solidFill>
              </a:rPr>
              <a:t>Working Draft, Infromation Onlyl, Decision Making-No Funding Impact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5FB6E0A4-A0AF-4851-AC22-0AB169EE6C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76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20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9"/>
            <a:ext cx="4040188"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20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86477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570420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100771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0"/>
            <a:ext cx="5111751" cy="5478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316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3226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5000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4482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3"/>
            <a:ext cx="8229600" cy="4120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20945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498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2"/>
            <a:ext cx="6019800" cy="54983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7895" y="6482396"/>
            <a:ext cx="2133600" cy="365125"/>
          </a:xfrm>
          <a:prstGeom prst="rect">
            <a:avLst/>
          </a:prstGeom>
        </p:spPr>
        <p:txBody>
          <a:bodyPr lIns="91440" tIns="45720" rIns="91440" bIns="45720"/>
          <a:lstStyle/>
          <a:p>
            <a:pPr algn="ctr" fontAlgn="base"/>
            <a:endParaRPr lang="en-US" sz="1400" dirty="0">
              <a:solidFill>
                <a:prstClr val="black"/>
              </a:solidFill>
            </a:endParaRPr>
          </a:p>
        </p:txBody>
      </p:sp>
      <p:sp>
        <p:nvSpPr>
          <p:cNvPr id="5" name="Footer Placeholder 4"/>
          <p:cNvSpPr>
            <a:spLocks noGrp="1"/>
          </p:cNvSpPr>
          <p:nvPr>
            <p:ph type="ftr" sz="quarter" idx="11"/>
          </p:nvPr>
        </p:nvSpPr>
        <p:spPr>
          <a:xfrm>
            <a:off x="3124200" y="6492892"/>
            <a:ext cx="2895600" cy="365125"/>
          </a:xfrm>
          <a:prstGeom prst="rect">
            <a:avLst/>
          </a:prstGeom>
        </p:spPr>
        <p:txBody>
          <a:bodyPr lIns="91440" tIns="45720" rIns="91440" bIns="45720"/>
          <a:lstStyle/>
          <a:p>
            <a:pPr algn="ctr" fontAlgn="base"/>
            <a:endParaRPr lang="en-US" sz="1400" dirty="0">
              <a:solidFill>
                <a:prstClr val="black"/>
              </a:solidFill>
            </a:endParaRP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8427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353167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10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
        <p:nvSpPr>
          <p:cNvPr id="6" name="Text Placeholder 5"/>
          <p:cNvSpPr>
            <a:spLocks noGrp="1"/>
          </p:cNvSpPr>
          <p:nvPr>
            <p:ph type="body" sz="quarter" idx="10"/>
          </p:nvPr>
        </p:nvSpPr>
        <p:spPr>
          <a:xfrm>
            <a:off x="434973" y="1184460"/>
            <a:ext cx="8275320" cy="4066903"/>
          </a:xfrm>
          <a:prstGeom prst="rect">
            <a:avLst/>
          </a:prstGeom>
        </p:spPr>
        <p:txBody>
          <a:bodyPr/>
          <a:lstStyle>
            <a:lvl1pPr marL="236538" indent="-236538">
              <a:buClr>
                <a:schemeClr val="tx2"/>
              </a:buClr>
              <a:buFont typeface="Arial" pitchFamily="34" charset="0"/>
              <a:buChar char="•"/>
              <a:defRPr/>
            </a:lvl1pPr>
            <a:lvl2pPr marL="457200" indent="-220663">
              <a:buFont typeface="Arial" pitchFamily="34" charset="0"/>
              <a:buChar char="-"/>
              <a:defRPr/>
            </a:lvl2pPr>
            <a:lvl3pPr marL="900113" indent="-203200">
              <a:defRPr/>
            </a:lvl3pPr>
            <a:lvl4pPr marL="1368425" indent="-2174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39341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373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userDrawn="1">
            <p:custDataLst>
              <p:tags r:id="rId2"/>
            </p:custDataLst>
            <p:extLst>
              <p:ext uri="{D42A27DB-BD31-4B8C-83A1-F6EECF244321}">
                <p14:modId xmlns:p14="http://schemas.microsoft.com/office/powerpoint/2010/main" val="83122890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13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38337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Collage of military and finance images" title="FMTS Splash Shee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87461"/>
            <a:ext cx="9144000" cy="391058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22" y="102188"/>
            <a:ext cx="2748144" cy="1374072"/>
          </a:xfrm>
          <a:prstGeom prst="rect">
            <a:avLst/>
          </a:prstGeom>
        </p:spPr>
      </p:pic>
      <p:sp>
        <p:nvSpPr>
          <p:cNvPr id="2" name="Title 1"/>
          <p:cNvSpPr>
            <a:spLocks noGrp="1"/>
          </p:cNvSpPr>
          <p:nvPr>
            <p:ph type="ctrTitle"/>
          </p:nvPr>
        </p:nvSpPr>
        <p:spPr>
          <a:xfrm>
            <a:off x="685800" y="4820296"/>
            <a:ext cx="7772400" cy="792473"/>
          </a:xfrm>
        </p:spPr>
        <p:txBody>
          <a:bodyPr anchor="t" anchorCtr="0">
            <a:normAutofit/>
          </a:bodyPr>
          <a:lstStyle>
            <a:lvl1pPr algn="ctr">
              <a:defRPr sz="3600">
                <a:solidFill>
                  <a:srgbClr val="2B3990"/>
                </a:solidFill>
              </a:defRPr>
            </a:lvl1pPr>
          </a:lstStyle>
          <a:p>
            <a:r>
              <a:rPr lang="en-US" dirty="0"/>
              <a:t>Click to edit Master title style</a:t>
            </a:r>
          </a:p>
        </p:txBody>
      </p:sp>
      <p:sp>
        <p:nvSpPr>
          <p:cNvPr id="3" name="Subtitle 2"/>
          <p:cNvSpPr>
            <a:spLocks noGrp="1"/>
          </p:cNvSpPr>
          <p:nvPr>
            <p:ph type="subTitle" idx="1"/>
          </p:nvPr>
        </p:nvSpPr>
        <p:spPr>
          <a:xfrm>
            <a:off x="1143000" y="5612769"/>
            <a:ext cx="6858000" cy="474663"/>
          </a:xfrm>
        </p:spPr>
        <p:txBody>
          <a:bodyPr>
            <a:normAutofit/>
          </a:bodyPr>
          <a:lstStyle>
            <a:lvl1pPr marL="0" indent="0" algn="ctr">
              <a:buNone/>
              <a:defRPr sz="18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VA Official Seal" title="VA Seal"/>
          <p:cNvPicPr>
            <a:picLocks noChangeAspect="1"/>
          </p:cNvPicPr>
          <p:nvPr userDrawn="1"/>
        </p:nvPicPr>
        <p:blipFill>
          <a:blip r:embed="rId4"/>
          <a:stretch>
            <a:fillRect/>
          </a:stretch>
        </p:blipFill>
        <p:spPr>
          <a:xfrm>
            <a:off x="8205764" y="5936465"/>
            <a:ext cx="758475" cy="768096"/>
          </a:xfrm>
          <a:prstGeom prst="rect">
            <a:avLst/>
          </a:prstGeom>
        </p:spPr>
      </p:pic>
      <p:sp>
        <p:nvSpPr>
          <p:cNvPr id="7" name="TextBox 6"/>
          <p:cNvSpPr txBox="1"/>
          <p:nvPr userDrawn="1"/>
        </p:nvSpPr>
        <p:spPr>
          <a:xfrm>
            <a:off x="5324322" y="6177047"/>
            <a:ext cx="2911374" cy="430887"/>
          </a:xfrm>
          <a:prstGeom prst="rect">
            <a:avLst/>
          </a:prstGeom>
          <a:noFill/>
        </p:spPr>
        <p:txBody>
          <a:bodyPr wrap="none" lIns="91440" tIns="45720" rIns="91440" bIns="45720" rtlCol="0">
            <a:spAutoFit/>
          </a:bodyPr>
          <a:lstStyle/>
          <a:p>
            <a:pPr algn="r"/>
            <a:r>
              <a:rPr lang="en-US" sz="1100" b="1" dirty="0">
                <a:solidFill>
                  <a:prstClr val="black"/>
                </a:solidFill>
              </a:rPr>
              <a:t>Department of Veterans Affairs </a:t>
            </a:r>
          </a:p>
          <a:p>
            <a:pPr algn="r"/>
            <a:r>
              <a:rPr lang="en-US" sz="1100" b="1" dirty="0">
                <a:solidFill>
                  <a:prstClr val="black"/>
                </a:solidFill>
              </a:rPr>
              <a:t>Office of Financial Business Operations (OFBO)</a:t>
            </a:r>
          </a:p>
        </p:txBody>
      </p:sp>
    </p:spTree>
    <p:extLst>
      <p:ext uri="{BB962C8B-B14F-4D97-AF65-F5344CB8AC3E}">
        <p14:creationId xmlns:p14="http://schemas.microsoft.com/office/powerpoint/2010/main" val="395879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2530D-ACA1-4634-B164-52F5894E2BD3}" type="datetime4">
              <a:rPr lang="en-US" smtClean="0"/>
              <a:pPr/>
              <a:t>December 12, 2019</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47653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365102"/>
            <a:ext cx="7886700" cy="2852737"/>
          </a:xfrm>
        </p:spPr>
        <p:txBody>
          <a:bodyPr anchor="b"/>
          <a:lstStyle>
            <a:lvl1pPr>
              <a:defRPr sz="6000">
                <a:solidFill>
                  <a:srgbClr val="2A3B9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90" y="438944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3EF942-E61C-4CED-89E6-91939CBCCC48}" type="datetime4">
              <a:rPr lang="en-US" smtClean="0"/>
              <a:pPr/>
              <a:t>December 12, 2019</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832848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6EC7B-0AC5-480E-8CDB-0D2799245CFB}" type="datetime4">
              <a:rPr lang="en-US" smtClean="0"/>
              <a:pPr/>
              <a:t>December 12, 2019</a:t>
            </a:fld>
            <a:endParaRPr lang="en-US" dirty="0"/>
          </a:p>
        </p:txBody>
      </p:sp>
      <p:sp>
        <p:nvSpPr>
          <p:cNvPr id="7" name="Slide Number Placeholder 6"/>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73448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690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192962"/>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246" y="13690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246" y="2192962"/>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FD06BE-CE1B-447D-951A-56D5467CB80A}" type="datetime4">
              <a:rPr lang="en-US" smtClean="0"/>
              <a:pPr/>
              <a:t>December 12, 2019</a:t>
            </a:fld>
            <a:endParaRPr lang="en-US" dirty="0"/>
          </a:p>
        </p:txBody>
      </p:sp>
      <p:sp>
        <p:nvSpPr>
          <p:cNvPr id="9" name="Slide Number Placeholder 8"/>
          <p:cNvSpPr>
            <a:spLocks noGrp="1"/>
          </p:cNvSpPr>
          <p:nvPr>
            <p:ph type="sldNum" sz="quarter" idx="12"/>
          </p:nvPr>
        </p:nvSpPr>
        <p:spPr/>
        <p:txBody>
          <a:bodyPr/>
          <a:lstStyle/>
          <a:p>
            <a:fld id="{CE5CBDAC-FBAF-4CAE-9632-B7622B94B69C}" type="slidenum">
              <a:rPr lang="en-US" smtClean="0"/>
              <a:pPr/>
              <a:t>‹#›</a:t>
            </a:fld>
            <a:endParaRPr lang="en-US" dirty="0"/>
          </a:p>
        </p:txBody>
      </p:sp>
      <p:sp>
        <p:nvSpPr>
          <p:cNvPr id="11"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2" name="Footer Placeholder 4"/>
          <p:cNvSpPr>
            <a:spLocks noGrp="1"/>
          </p:cNvSpPr>
          <p:nvPr>
            <p:ph type="ftr" sz="quarter" idx="1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640388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600370-FE74-4E2F-9E25-F8175EAC3DBB}" type="datetime4">
              <a:rPr lang="en-US" smtClean="0"/>
              <a:pPr/>
              <a:t>December 12, 2019</a:t>
            </a:fld>
            <a:endParaRPr lang="en-US" dirty="0"/>
          </a:p>
        </p:txBody>
      </p:sp>
      <p:sp>
        <p:nvSpPr>
          <p:cNvPr id="5" name="Slide Number Placeholder 4"/>
          <p:cNvSpPr>
            <a:spLocks noGrp="1"/>
          </p:cNvSpPr>
          <p:nvPr>
            <p:ph type="sldNum" sz="quarter" idx="12"/>
          </p:nvPr>
        </p:nvSpPr>
        <p:spPr/>
        <p:txBody>
          <a:bodyPr/>
          <a:lstStyle/>
          <a:p>
            <a:fld id="{CE5CBDAC-FBAF-4CAE-9632-B7622B94B69C}" type="slidenum">
              <a:rPr lang="en-US" smtClean="0"/>
              <a:pPr/>
              <a:t>‹#›</a:t>
            </a:fld>
            <a:endParaRPr lang="en-US" dirty="0"/>
          </a:p>
        </p:txBody>
      </p:sp>
      <p:sp>
        <p:nvSpPr>
          <p:cNvPr id="8"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9"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31865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E1D5-0FE3-4306-A94D-F919408ED7BC}" type="datetime4">
              <a:rPr lang="en-US" smtClean="0"/>
              <a:pPr/>
              <a:t>December 12, 2019</a:t>
            </a:fld>
            <a:endParaRPr lang="en-US" dirty="0"/>
          </a:p>
        </p:txBody>
      </p:sp>
      <p:sp>
        <p:nvSpPr>
          <p:cNvPr id="4" name="Slide Number Placeholder 3"/>
          <p:cNvSpPr>
            <a:spLocks noGrp="1"/>
          </p:cNvSpPr>
          <p:nvPr>
            <p:ph type="sldNum" sz="quarter" idx="12"/>
          </p:nvPr>
        </p:nvSpPr>
        <p:spPr/>
        <p:txBody>
          <a:bodyPr/>
          <a:lstStyle/>
          <a:p>
            <a:fld id="{CE5CBDAC-FBAF-4CAE-9632-B7622B94B69C}" type="slidenum">
              <a:rPr lang="en-US" smtClean="0"/>
              <a:pPr/>
              <a:t>‹#›</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42025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03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5230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24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956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49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6342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021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85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1524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7502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8081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1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058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1917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509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90600" y="3048000"/>
            <a:ext cx="7239000" cy="609600"/>
          </a:xfrm>
          <a:prstGeom prst="rect">
            <a:avLst/>
          </a:prstGeom>
        </p:spPr>
        <p:txBody>
          <a:bodyPr lIns="91440" tIns="45720" rIns="91440" bIns="45720"/>
          <a:lstStyle>
            <a:lvl1pPr marL="0" indent="0">
              <a:buNone/>
              <a:defRPr sz="1600" b="1" baseline="0">
                <a:latin typeface="Arial" panose="020B0604020202020204" pitchFamily="34" charset="0"/>
                <a:cs typeface="Arial" panose="020B0604020202020204" pitchFamily="34" charset="0"/>
              </a:defRPr>
            </a:lvl1pPr>
          </a:lstStyle>
          <a:p>
            <a:pPr lvl="0"/>
            <a:r>
              <a:rPr lang="en-US" dirty="0"/>
              <a:t>Click to add Subtitle</a:t>
            </a:r>
          </a:p>
        </p:txBody>
      </p:sp>
      <p:sp>
        <p:nvSpPr>
          <p:cNvPr id="8" name="Text Placeholder 7"/>
          <p:cNvSpPr>
            <a:spLocks noGrp="1"/>
          </p:cNvSpPr>
          <p:nvPr>
            <p:ph type="body" sz="quarter" idx="12" hasCustomPrompt="1"/>
          </p:nvPr>
        </p:nvSpPr>
        <p:spPr>
          <a:xfrm>
            <a:off x="990600" y="4648200"/>
            <a:ext cx="3124200" cy="609600"/>
          </a:xfrm>
          <a:prstGeom prst="rect">
            <a:avLst/>
          </a:prstGeom>
        </p:spPr>
        <p:txBody>
          <a:bodyPr lIns="91440" tIns="45720" rIns="91440" bIns="45720"/>
          <a:lstStyle>
            <a:lvl1pPr marL="0" indent="0">
              <a:buNone/>
              <a:defRPr sz="1600" b="1">
                <a:latin typeface="Arial" panose="020B0604020202020204" pitchFamily="34" charset="0"/>
                <a:cs typeface="Arial" panose="020B0604020202020204" pitchFamily="34" charset="0"/>
              </a:defRPr>
            </a:lvl1pPr>
          </a:lstStyle>
          <a:p>
            <a:pPr lvl="0"/>
            <a:r>
              <a:rPr lang="en-US" dirty="0"/>
              <a:t>XX/XX/XXXX</a:t>
            </a:r>
          </a:p>
        </p:txBody>
      </p:sp>
      <p:sp>
        <p:nvSpPr>
          <p:cNvPr id="10" name="Text Placeholder 9"/>
          <p:cNvSpPr>
            <a:spLocks noGrp="1"/>
          </p:cNvSpPr>
          <p:nvPr>
            <p:ph type="body" sz="quarter" idx="13" hasCustomPrompt="1"/>
          </p:nvPr>
        </p:nvSpPr>
        <p:spPr>
          <a:xfrm>
            <a:off x="990600" y="2122842"/>
            <a:ext cx="7239000" cy="914400"/>
          </a:xfrm>
          <a:prstGeom prst="rect">
            <a:avLst/>
          </a:prstGeom>
        </p:spPr>
        <p:txBody>
          <a:bodyPr lIns="91440" tIns="45720" rIns="91440" bIns="45720" anchor="b"/>
          <a:lstStyle>
            <a:lvl1pPr marL="0" indent="0">
              <a:buNone/>
              <a:defRPr sz="3200" b="1" baseline="0">
                <a:latin typeface="Arial" panose="020B0604020202020204" pitchFamily="34" charset="0"/>
                <a:cs typeface="Arial" panose="020B0604020202020204" pitchFamily="34" charset="0"/>
              </a:defRPr>
            </a:lvl1pPr>
          </a:lstStyle>
          <a:p>
            <a:pPr lvl="0"/>
            <a:r>
              <a:rPr lang="en-US" sz="2400" dirty="0">
                <a:latin typeface="Arial" panose="020B0604020202020204" pitchFamily="34" charset="0"/>
                <a:cs typeface="Arial" panose="020B0604020202020204" pitchFamily="34" charset="0"/>
              </a:rPr>
              <a:t>Click to add Title</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693136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896923" y="218244"/>
            <a:ext cx="5715000" cy="400110"/>
          </a:xfrm>
          <a:prstGeom prst="rect">
            <a:avLst/>
          </a:prstGeom>
          <a:noFill/>
        </p:spPr>
        <p:txBody>
          <a:bodyPr wrap="square" lIns="91440" tIns="45720" rIns="91440" bIns="45720" rtlCol="0">
            <a:spAutoFit/>
          </a:bodyPr>
          <a:lstStyle/>
          <a:p>
            <a:r>
              <a:rPr lang="en-US" sz="2000" b="1" dirty="0">
                <a:solidFill>
                  <a:srgbClr val="FFFFFF"/>
                </a:solidFill>
                <a:latin typeface="Arial" panose="020B0604020202020204" pitchFamily="34" charset="0"/>
                <a:cs typeface="Arial" panose="020B0604020202020204" pitchFamily="34" charset="0"/>
              </a:rPr>
              <a:t>Agenda</a:t>
            </a:r>
          </a:p>
        </p:txBody>
      </p:sp>
      <p:sp>
        <p:nvSpPr>
          <p:cNvPr id="6"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84010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a:t>Click to add title</a:t>
            </a:r>
          </a:p>
        </p:txBody>
      </p:sp>
      <p:sp>
        <p:nvSpPr>
          <p:cNvPr id="8"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a:t>Click to add Strapline</a:t>
            </a:r>
          </a:p>
        </p:txBody>
      </p:sp>
      <p:sp>
        <p:nvSpPr>
          <p:cNvPr id="10" name="Text Placeholder 9"/>
          <p:cNvSpPr>
            <a:spLocks noGrp="1"/>
          </p:cNvSpPr>
          <p:nvPr>
            <p:ph type="body" sz="quarter" idx="12"/>
          </p:nvPr>
        </p:nvSpPr>
        <p:spPr>
          <a:xfrm>
            <a:off x="419100" y="1524000"/>
            <a:ext cx="8305800" cy="4724400"/>
          </a:xfrm>
          <a:prstGeom prst="rect">
            <a:avLst/>
          </a:prstGeom>
        </p:spPr>
        <p:txBody>
          <a:bodyPr lIns="91440" tIns="45720" rIns="91440" bIns="4572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3063089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al Content - Blan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a:t>Click to add title</a:t>
            </a:r>
          </a:p>
        </p:txBody>
      </p:sp>
      <p:sp>
        <p:nvSpPr>
          <p:cNvPr id="6"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a:t>Click to add Strapline</a:t>
            </a:r>
          </a:p>
        </p:txBody>
      </p:sp>
      <p:sp>
        <p:nvSpPr>
          <p:cNvPr id="8"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895299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3" y="1897603"/>
            <a:ext cx="4628956" cy="842400"/>
          </a:xfrm>
          <a:prstGeom prst="rect">
            <a:avLst/>
          </a:prstGeom>
        </p:spPr>
        <p:txBody>
          <a:bodyPr lIns="0" tIns="0" rIns="0" bIns="0" anchor="b">
            <a:noAutofit/>
          </a:bodyPr>
          <a:lstStyle>
            <a:lvl1pPr>
              <a:defRPr sz="2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65760" y="2778756"/>
            <a:ext cx="4629600" cy="1371600"/>
          </a:xfrm>
          <a:prstGeom prst="rect">
            <a:avLst/>
          </a:prstGeom>
        </p:spPr>
        <p:txBody>
          <a:bodyPr lIns="91440" tIns="45720" rIns="91440" bIns="45720">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29323756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3" name="Content Placeholder 2"/>
          <p:cNvSpPr>
            <a:spLocks noGrp="1"/>
          </p:cNvSpPr>
          <p:nvPr>
            <p:ph idx="1"/>
          </p:nvPr>
        </p:nvSpPr>
        <p:spPr>
          <a:xfrm>
            <a:off x="365760" y="1611315"/>
            <a:ext cx="8412480" cy="4734292"/>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893367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5"/>
            <a:ext cx="8412480" cy="4734292"/>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1548995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4284169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0780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713"/>
            <a:ext cx="8412480" cy="757255"/>
          </a:xfrm>
          <a:prstGeom prst="rect">
            <a:avLst/>
          </a:prstGeom>
        </p:spPr>
        <p:txBody>
          <a:bodyPr lIns="91440" tIns="45720" rIns="91440" bIns="4572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a:t>Click to add title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4186130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4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104397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9924254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935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273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898611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1098369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67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779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13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60433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1682399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87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0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9957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07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3933972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35089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825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5058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67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38592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8203672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03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1028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90599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8196314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234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72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8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6361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94788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9313776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439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867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69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79221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0192013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305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534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724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2587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0265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6"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89486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914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0752"/>
            <a:ext cx="7772400" cy="837669"/>
          </a:xfrm>
        </p:spPr>
        <p:txBody>
          <a:bodyPr>
            <a:normAutofit/>
          </a:bodyPr>
          <a:lstStyle>
            <a:lvl1pPr algn="ctr">
              <a:defRPr sz="45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1878828"/>
            <a:ext cx="6400800" cy="56422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
        <p:nvSpPr>
          <p:cNvPr id="7" name="TextBox 6"/>
          <p:cNvSpPr txBox="1"/>
          <p:nvPr userDrawn="1"/>
        </p:nvSpPr>
        <p:spPr>
          <a:xfrm>
            <a:off x="1497543" y="2970451"/>
            <a:ext cx="6400800" cy="512961"/>
          </a:xfrm>
          <a:prstGeom prst="rect">
            <a:avLst/>
          </a:prstGeom>
          <a:noFill/>
        </p:spPr>
        <p:txBody>
          <a:bodyPr wrap="square" lIns="91440" tIns="45720" rIns="91440" bIns="45720" rtlCol="0">
            <a:spAutoFit/>
          </a:bodyPr>
          <a:lstStyle/>
          <a:p>
            <a:pPr algn="ctr" fontAlgn="base">
              <a:defRPr/>
            </a:pPr>
            <a:r>
              <a:rPr lang="en-US" sz="2000" b="1" baseline="30000" dirty="0">
                <a:solidFill>
                  <a:srgbClr val="0093C9"/>
                </a:solidFill>
                <a:cs typeface="Calibri"/>
              </a:rPr>
              <a:t>Presented by the MyVA Direct Scheduling Implementation Team </a:t>
            </a:r>
          </a:p>
          <a:p>
            <a:pPr algn="ctr" fontAlgn="base"/>
            <a:endParaRPr lang="en-US" sz="1400" dirty="0">
              <a:solidFill>
                <a:prstClr val="black"/>
              </a:solidFill>
            </a:endParaRPr>
          </a:p>
        </p:txBody>
      </p:sp>
    </p:spTree>
    <p:extLst>
      <p:ext uri="{BB962C8B-B14F-4D97-AF65-F5344CB8AC3E}">
        <p14:creationId xmlns:p14="http://schemas.microsoft.com/office/powerpoint/2010/main" val="3522126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8FD8308C-6DE1-4A08-B5A9-0627C0E25B9B}" type="datetime1">
              <a:rPr lang="en-US" smtClean="0">
                <a:solidFill>
                  <a:srgbClr val="000000"/>
                </a:solidFill>
              </a:rPr>
              <a:pPr defTabSz="457200"/>
              <a:t>12/12/2019</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37552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61942082-868F-4451-8F0E-4210CE0E2B16}" type="datetime1">
              <a:rPr lang="en-US" smtClean="0">
                <a:solidFill>
                  <a:srgbClr val="000000"/>
                </a:solidFill>
              </a:rPr>
              <a:pPr defTabSz="457200"/>
              <a:t>12/12/2019</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4209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7327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819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651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1232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4602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0912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0523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827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3"/>
            <a:ext cx="8229600" cy="4162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117447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87669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38514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11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9057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December 12, 2019</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99942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December 12, 2019</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80215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18790200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32420589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26450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217496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2.xml"/><Relationship Id="rId7" Type="http://schemas.openxmlformats.org/officeDocument/2006/relationships/oleObject" Target="../embeddings/oleObject9.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ags" Target="../tags/tag10.xml"/><Relationship Id="rId5" Type="http://schemas.openxmlformats.org/officeDocument/2006/relationships/vmlDrawing" Target="../drawings/vmlDrawing9.v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5.xml"/><Relationship Id="rId7" Type="http://schemas.openxmlformats.org/officeDocument/2006/relationships/oleObject" Target="../embeddings/oleObject11.bin"/><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ags" Target="../tags/tag12.xml"/><Relationship Id="rId5" Type="http://schemas.openxmlformats.org/officeDocument/2006/relationships/vmlDrawing" Target="../drawings/vmlDrawing11.v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8.xml"/><Relationship Id="rId7" Type="http://schemas.openxmlformats.org/officeDocument/2006/relationships/oleObject" Target="../embeddings/oleObject13.bin"/><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ags" Target="../tags/tag14.xml"/><Relationship Id="rId5" Type="http://schemas.openxmlformats.org/officeDocument/2006/relationships/vmlDrawing" Target="../drawings/vmlDrawing13.v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1.xml"/><Relationship Id="rId7" Type="http://schemas.openxmlformats.org/officeDocument/2006/relationships/oleObject" Target="../embeddings/oleObject15.bin"/><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ags" Target="../tags/tag16.xml"/><Relationship Id="rId5" Type="http://schemas.openxmlformats.org/officeDocument/2006/relationships/vmlDrawing" Target="../drawings/vmlDrawing15.v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4.xml"/><Relationship Id="rId7" Type="http://schemas.openxmlformats.org/officeDocument/2006/relationships/oleObject" Target="../embeddings/oleObject1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18.xml"/><Relationship Id="rId5" Type="http://schemas.openxmlformats.org/officeDocument/2006/relationships/vmlDrawing" Target="../drawings/vmlDrawing17.v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image" Target="../media/image2.png"/><Relationship Id="rId4" Type="http://schemas.openxmlformats.org/officeDocument/2006/relationships/slideLayout" Target="../slideLayouts/slideLayout78.xml"/><Relationship Id="rId9" Type="http://schemas.openxmlformats.org/officeDocument/2006/relationships/image" Target="../media/image14.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2.png"/><Relationship Id="rId4" Type="http://schemas.openxmlformats.org/officeDocument/2006/relationships/slideLayout" Target="../slideLayouts/slideLayout85.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10" Type="http://schemas.openxmlformats.org/officeDocument/2006/relationships/image" Target="../media/image2.png"/><Relationship Id="rId4" Type="http://schemas.openxmlformats.org/officeDocument/2006/relationships/slideLayout" Target="../slideLayouts/slideLayout92.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10" Type="http://schemas.openxmlformats.org/officeDocument/2006/relationships/image" Target="../media/image2.png"/><Relationship Id="rId4" Type="http://schemas.openxmlformats.org/officeDocument/2006/relationships/slideLayout" Target="../slideLayouts/slideLayout99.xml"/><Relationship Id="rId9"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19.xml"/><Relationship Id="rId7" Type="http://schemas.openxmlformats.org/officeDocument/2006/relationships/image" Target="../media/image16.emf"/><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oleObject" Target="../embeddings/oleObject19.bin"/><Relationship Id="rId5" Type="http://schemas.openxmlformats.org/officeDocument/2006/relationships/tags" Target="../tags/tag20.xml"/><Relationship Id="rId4" Type="http://schemas.openxmlformats.org/officeDocument/2006/relationships/vmlDrawing" Target="../drawings/vmlDrawing19.v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image" Target="../media/image2.png"/><Relationship Id="rId5" Type="http://schemas.openxmlformats.org/officeDocument/2006/relationships/slideLayout" Target="../slideLayouts/slideLayout109.xml"/><Relationship Id="rId10" Type="http://schemas.openxmlformats.org/officeDocument/2006/relationships/image" Target="../media/image1.png"/><Relationship Id="rId4" Type="http://schemas.openxmlformats.org/officeDocument/2006/relationships/slideLayout" Target="../slideLayouts/slideLayout108.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15.xml"/><Relationship Id="rId7" Type="http://schemas.openxmlformats.org/officeDocument/2006/relationships/image" Target="../media/image18.jpeg"/><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theme" Target="../theme/theme21.xml"/><Relationship Id="rId5" Type="http://schemas.openxmlformats.org/officeDocument/2006/relationships/slideLayout" Target="../slideLayouts/slideLayout117.xml"/><Relationship Id="rId4" Type="http://schemas.openxmlformats.org/officeDocument/2006/relationships/slideLayout" Target="../slideLayouts/slideLayout1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jpeg"/><Relationship Id="rId4" Type="http://schemas.openxmlformats.org/officeDocument/2006/relationships/slideLayout" Target="../slideLayouts/slideLayout24.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1.jpe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3.xml"/><Relationship Id="rId7" Type="http://schemas.openxmlformats.org/officeDocument/2006/relationships/oleObject" Target="../embeddings/oleObject3.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4.xml"/><Relationship Id="rId5" Type="http://schemas.openxmlformats.org/officeDocument/2006/relationships/vmlDrawing" Target="../drawings/vmlDrawing3.vml"/><Relationship Id="rId4" Type="http://schemas.openxmlformats.org/officeDocument/2006/relationships/theme" Target="../theme/theme7.xml"/><Relationship Id="rId9"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6.xml"/><Relationship Id="rId7" Type="http://schemas.openxmlformats.org/officeDocument/2006/relationships/oleObject" Target="../embeddings/oleObject5.bin"/><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ags" Target="../tags/tag6.xml"/><Relationship Id="rId5" Type="http://schemas.openxmlformats.org/officeDocument/2006/relationships/vmlDrawing" Target="../drawings/vmlDrawing5.vml"/><Relationship Id="rId4" Type="http://schemas.openxmlformats.org/officeDocument/2006/relationships/theme" Target="../theme/theme8.xml"/><Relationship Id="rId9" Type="http://schemas.openxmlformats.org/officeDocument/2006/relationships/image" Target="../media/image12.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9.xml"/><Relationship Id="rId7" Type="http://schemas.openxmlformats.org/officeDocument/2006/relationships/oleObject" Target="../embeddings/oleObject7.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ags" Target="../tags/tag8.xml"/><Relationship Id="rId5" Type="http://schemas.openxmlformats.org/officeDocument/2006/relationships/vmlDrawing" Target="../drawings/vmlDrawing7.vml"/><Relationship Id="rId4" Type="http://schemas.openxmlformats.org/officeDocument/2006/relationships/theme" Target="../theme/theme9.xml"/><Relationship Id="rId9"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500"/>
            <a:ext cx="2209800" cy="491987"/>
          </a:xfrm>
          <a:prstGeom prst="rect">
            <a:avLst/>
          </a:prstGeom>
        </p:spPr>
      </p:pic>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080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05201756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722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38265327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55608199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927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7546754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8112737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1325"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0764458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87325115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337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43731367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14603865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203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3308810225"/>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0774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69222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896867"/>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7" name="Footer Placeholder 4"/>
          <p:cNvSpPr>
            <a:spLocks noGrp="1"/>
          </p:cNvSpPr>
          <p:nvPr>
            <p:ph type="ftr" sz="quarter" idx="3"/>
          </p:nvPr>
        </p:nvSpPr>
        <p:spPr>
          <a:xfrm>
            <a:off x="2895600" y="6356441"/>
            <a:ext cx="3124200"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389775"/>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
            </p:custDataLst>
            <p:extLst>
              <p:ext uri="{D42A27DB-BD31-4B8C-83A1-F6EECF244321}">
                <p14:modId xmlns:p14="http://schemas.microsoft.com/office/powerpoint/2010/main" val="58174350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761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628691"/>
      </p:ext>
    </p:extLst>
  </p:cSld>
  <p:clrMap bg1="lt1" tx1="dk1" bg2="lt2" tx2="dk2" accent1="accent1" accent2="accent2" accent3="accent3" accent4="accent4" accent5="accent5" accent6="accent6" hlink="hlink" folHlink="folHlink"/>
  <p:sldLayoutIdLst>
    <p:sldLayoutId id="2147484681" r:id="rId1"/>
    <p:sldLayoutId id="214748468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42042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159147"/>
            <a:ext cx="2133600" cy="365125"/>
          </a:xfrm>
          <a:prstGeom prst="rect">
            <a:avLst/>
          </a:prstGeom>
        </p:spPr>
        <p:txBody>
          <a:bodyPr vert="horz" lIns="91440" tIns="45720" rIns="91440" bIns="45720" rtlCol="0" anchor="ctr"/>
          <a:lstStyle>
            <a:lvl1pPr algn="ctr">
              <a:defRPr sz="1000">
                <a:solidFill>
                  <a:srgbClr val="FFFFFF"/>
                </a:solidFill>
              </a:defRPr>
            </a:lvl1pPr>
          </a:lstStyle>
          <a:p>
            <a:pPr fontAlgn="base"/>
            <a:fld id="{66EDCA28-4542-3047-9F73-5111907E2BA5}" type="slidenum">
              <a:rPr lang="en-US" smtClean="0"/>
              <a:pPr fontAlgn="base"/>
              <a:t>‹#›</a:t>
            </a:fld>
            <a:endParaRPr lang="en-US" dirty="0"/>
          </a:p>
        </p:txBody>
      </p:sp>
    </p:spTree>
    <p:extLst>
      <p:ext uri="{BB962C8B-B14F-4D97-AF65-F5344CB8AC3E}">
        <p14:creationId xmlns:p14="http://schemas.microsoft.com/office/powerpoint/2010/main" val="16902399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4572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43"/>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2424"/>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50">
                <a:solidFill>
                  <a:schemeClr val="tx1">
                    <a:tint val="75000"/>
                  </a:schemeClr>
                </a:solidFill>
                <a:cs typeface="+mn-cs"/>
              </a:defRPr>
            </a:lvl1pPr>
          </a:lstStyle>
          <a:p>
            <a:pPr fontAlgn="base">
              <a:spcBef>
                <a:spcPct val="0"/>
              </a:spcBef>
              <a:spcAft>
                <a:spcPct val="0"/>
              </a:spcAft>
              <a:defRPr/>
            </a:pPr>
            <a:fld id="{C65CC441-5531-4747-B0C6-44C69B6012CE}" type="datetime1">
              <a:rPr lang="en-US" smtClean="0">
                <a:solidFill>
                  <a:prstClr val="black">
                    <a:tint val="75000"/>
                  </a:prstClr>
                </a:solidFill>
                <a:latin typeface="Arial" charset="0"/>
              </a:rPr>
              <a:pPr fontAlgn="base">
                <a:spcBef>
                  <a:spcPct val="0"/>
                </a:spcBef>
                <a:spcAft>
                  <a:spcPct val="0"/>
                </a:spcAft>
                <a:defRPr/>
              </a:pPr>
              <a:t>12/12/2019</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40075" y="6492875"/>
            <a:ext cx="2895600" cy="365125"/>
          </a:xfrm>
          <a:prstGeom prst="rect">
            <a:avLst/>
          </a:prstGeom>
        </p:spPr>
        <p:txBody>
          <a:bodyPr vert="horz" lIns="91440" tIns="45720" rIns="91440" bIns="45720" rtlCol="0" anchor="ctr"/>
          <a:lstStyle>
            <a:lvl1pPr algn="ctr">
              <a:defRPr sz="1000">
                <a:solidFill>
                  <a:schemeClr val="tx1">
                    <a:tint val="75000"/>
                  </a:schemeClr>
                </a:solidFill>
                <a:cs typeface="+mn-cs"/>
              </a:defRPr>
            </a:lvl1pPr>
          </a:lstStyle>
          <a:p>
            <a:pPr fontAlgn="base">
              <a:spcBef>
                <a:spcPct val="0"/>
              </a:spcBef>
              <a:spcAft>
                <a:spcPct val="0"/>
              </a:spcAft>
              <a:defRPr/>
            </a:pPr>
            <a:r>
              <a:rPr lang="en-US" dirty="0">
                <a:solidFill>
                  <a:prstClr val="black">
                    <a:tint val="75000"/>
                  </a:prstClr>
                </a:solidFill>
                <a:latin typeface="Arial" charset="0"/>
              </a:rPr>
              <a:t>Working Draft, Information Only, Decision Making-No Funding Impact</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cs typeface="+mn-cs"/>
              </a:defRPr>
            </a:lvl1pPr>
          </a:lstStyle>
          <a:p>
            <a:pPr fontAlgn="base">
              <a:spcBef>
                <a:spcPct val="0"/>
              </a:spcBef>
              <a:spcAft>
                <a:spcPct val="0"/>
              </a:spcAft>
              <a:defRPr/>
            </a:pPr>
            <a:fld id="{32261106-B97F-4C78-AE00-CBE6C8622962}" type="slidenum">
              <a:rPr lang="en-US">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pic>
        <p:nvPicPr>
          <p:cNvPr id="1031" name="Picture 1" descr="VA Seal - black and 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6"/>
          <p:cNvSpPr txBox="1">
            <a:spLocks noChangeArrowheads="1"/>
          </p:cNvSpPr>
          <p:nvPr/>
        </p:nvSpPr>
        <p:spPr bwMode="auto">
          <a:xfrm rot="5400000">
            <a:off x="5897563" y="3157538"/>
            <a:ext cx="588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800" dirty="0">
                <a:solidFill>
                  <a:srgbClr val="D9D9D9"/>
                </a:solidFill>
                <a:cs typeface="Arial" charset="0"/>
              </a:rPr>
              <a:t>Working Draft  VA Internal Use Only</a:t>
            </a:r>
          </a:p>
        </p:txBody>
      </p:sp>
      <p:sp>
        <p:nvSpPr>
          <p:cNvPr id="1033" name="TextBox 9"/>
          <p:cNvSpPr txBox="1">
            <a:spLocks noChangeArrowheads="1"/>
          </p:cNvSpPr>
          <p:nvPr/>
        </p:nvSpPr>
        <p:spPr bwMode="auto">
          <a:xfrm rot="-1768302">
            <a:off x="134938" y="3455988"/>
            <a:ext cx="867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000" dirty="0">
                <a:solidFill>
                  <a:srgbClr val="D9D9D9"/>
                </a:solidFill>
                <a:cs typeface="Arial" charset="0"/>
              </a:rPr>
              <a:t>Working Draft, Information Only, Decision Making –VA Internal Use Only</a:t>
            </a:r>
          </a:p>
        </p:txBody>
      </p:sp>
    </p:spTree>
    <p:extLst>
      <p:ext uri="{BB962C8B-B14F-4D97-AF65-F5344CB8AC3E}">
        <p14:creationId xmlns:p14="http://schemas.microsoft.com/office/powerpoint/2010/main" val="79891359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Lst>
  <p:hf hdr="0" ftr="0" dt="0"/>
  <p:txStyles>
    <p:titleStyle>
      <a:lvl1pPr algn="ctr"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9" cstate="print">
            <a:extLst>
              <a:ext uri="{28A0092B-C50C-407E-A947-70E740481C1C}">
                <a14:useLocalDpi xmlns:a14="http://schemas.microsoft.com/office/drawing/2010/main" val="0"/>
              </a:ext>
            </a:extLst>
          </a:blip>
          <a:srcRect t="58472" b="1"/>
          <a:stretch/>
        </p:blipFill>
        <p:spPr>
          <a:xfrm>
            <a:off x="0" y="6383433"/>
            <a:ext cx="9144000" cy="474661"/>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2"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388807" y="1330954"/>
            <a:ext cx="7886700" cy="47175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807" y="6461375"/>
            <a:ext cx="2057400" cy="365125"/>
          </a:xfrm>
          <a:prstGeom prst="rect">
            <a:avLst/>
          </a:prstGeom>
        </p:spPr>
        <p:txBody>
          <a:bodyPr vert="horz" lIns="91440" tIns="45720" rIns="91440" bIns="45720" rtlCol="0" anchor="ctr"/>
          <a:lstStyle>
            <a:lvl1pPr algn="l">
              <a:defRPr sz="1100" b="1">
                <a:solidFill>
                  <a:srgbClr val="2B3990"/>
                </a:solidFill>
                <a:effectLst>
                  <a:outerShdw blurRad="38100" dist="38100" dir="2700000" algn="tl">
                    <a:srgbClr val="000000">
                      <a:alpha val="43137"/>
                    </a:srgbClr>
                  </a:outerShdw>
                </a:effectLst>
              </a:defRPr>
            </a:lvl1pPr>
          </a:lstStyle>
          <a:p>
            <a:fld id="{D9B61AED-C919-4E53-BB61-F5C4CD500E63}" type="datetime4">
              <a:rPr lang="en-US" smtClean="0"/>
              <a:pPr/>
              <a:t>December 12, 2019</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
        <p:nvSpPr>
          <p:cNvPr id="6" name="Slide Number Placeholder 5"/>
          <p:cNvSpPr>
            <a:spLocks noGrp="1"/>
          </p:cNvSpPr>
          <p:nvPr>
            <p:ph type="sldNum" sz="quarter" idx="4"/>
          </p:nvPr>
        </p:nvSpPr>
        <p:spPr>
          <a:xfrm>
            <a:off x="6697793" y="6461375"/>
            <a:ext cx="2057400" cy="365125"/>
          </a:xfrm>
          <a:prstGeom prst="rect">
            <a:avLst/>
          </a:prstGeom>
        </p:spPr>
        <p:txBody>
          <a:bodyPr vert="horz" lIns="91440" tIns="45720" rIns="91440" bIns="45720" rtlCol="0" anchor="ctr"/>
          <a:lstStyle>
            <a:lvl1pPr algn="r">
              <a:defRPr sz="1100" b="1">
                <a:solidFill>
                  <a:srgbClr val="2B3990"/>
                </a:solidFill>
                <a:effectLst>
                  <a:outerShdw blurRad="38100" dist="38100" dir="2700000" algn="tl">
                    <a:srgbClr val="000000">
                      <a:alpha val="43137"/>
                    </a:srgbClr>
                  </a:outerShdw>
                </a:effectLst>
              </a:defRPr>
            </a:lvl1pPr>
          </a:lstStyle>
          <a:p>
            <a:fld id="{CE5CBDAC-FBAF-4CAE-9632-B7622B94B69C}" type="slidenum">
              <a:rPr lang="en-US" smtClean="0"/>
              <a:pPr/>
              <a:t>‹#›</a:t>
            </a:fld>
            <a:endParaRPr lang="en-US" dirty="0"/>
          </a:p>
        </p:txBody>
      </p:sp>
      <p:cxnSp>
        <p:nvCxnSpPr>
          <p:cNvPr id="14" name="Straight Connector 13"/>
          <p:cNvCxnSpPr/>
          <p:nvPr userDrawn="1"/>
        </p:nvCxnSpPr>
        <p:spPr>
          <a:xfrm>
            <a:off x="0" y="6370320"/>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1144905"/>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62925" y="125151"/>
            <a:ext cx="1828800" cy="914400"/>
          </a:xfrm>
          <a:prstGeom prst="rect">
            <a:avLst/>
          </a:prstGeom>
        </p:spPr>
      </p:pic>
    </p:spTree>
    <p:extLst>
      <p:ext uri="{BB962C8B-B14F-4D97-AF65-F5344CB8AC3E}">
        <p14:creationId xmlns:p14="http://schemas.microsoft.com/office/powerpoint/2010/main" val="2011510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p:txStyles>
    <p:titleStyle>
      <a:lvl1pPr algn="l" defTabSz="914400" rtl="0" eaLnBrk="1" latinLnBrk="0" hangingPunct="1">
        <a:lnSpc>
          <a:spcPct val="90000"/>
        </a:lnSpc>
        <a:spcBef>
          <a:spcPct val="0"/>
        </a:spcBef>
        <a:buNone/>
        <a:defRPr sz="3200" b="1" kern="1200">
          <a:solidFill>
            <a:srgbClr val="2B3990"/>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109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4662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116802523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288682200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832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86174"/>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45600965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572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1940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40969626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7775"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298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3" Type="http://schemas.openxmlformats.org/officeDocument/2006/relationships/hyperlink" Target="http://getmespark.com/blog/" TargetMode="External"/><Relationship Id="rId2" Type="http://schemas.openxmlformats.org/officeDocument/2006/relationships/image" Target="../media/image21.png"/><Relationship Id="rId1" Type="http://schemas.openxmlformats.org/officeDocument/2006/relationships/slideLayout" Target="../slideLayouts/slideLayout104.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371600"/>
            <a:ext cx="7772400" cy="1981200"/>
          </a:xfrm>
        </p:spPr>
        <p:txBody>
          <a:bodyPr>
            <a:normAutofit/>
          </a:bodyPr>
          <a:lstStyle/>
          <a:p>
            <a:r>
              <a:rPr lang="en-US" sz="4000" dirty="0"/>
              <a:t>Ethical considerations for research in the Inpatient Mental Health Unit</a:t>
            </a:r>
            <a:endParaRPr lang="en-US" sz="4000" b="1" dirty="0">
              <a:latin typeface="+mn-lt"/>
              <a:cs typeface="Arial" panose="020B0604020202020204" pitchFamily="34" charset="0"/>
            </a:endParaRPr>
          </a:p>
        </p:txBody>
      </p:sp>
      <p:sp>
        <p:nvSpPr>
          <p:cNvPr id="6" name="Subtitle 5"/>
          <p:cNvSpPr>
            <a:spLocks noGrp="1"/>
          </p:cNvSpPr>
          <p:nvPr>
            <p:ph type="subTitle" idx="1"/>
          </p:nvPr>
        </p:nvSpPr>
        <p:spPr>
          <a:xfrm>
            <a:off x="76200" y="4267200"/>
            <a:ext cx="9067800" cy="1752600"/>
          </a:xfrm>
        </p:spPr>
        <p:txBody>
          <a:bodyPr>
            <a:normAutofit fontScale="85000" lnSpcReduction="20000"/>
          </a:bodyPr>
          <a:lstStyle/>
          <a:p>
            <a:pPr algn="l">
              <a:spcBef>
                <a:spcPts val="0"/>
              </a:spcBef>
            </a:pPr>
            <a:endParaRPr lang="en-US" sz="2600" dirty="0">
              <a:solidFill>
                <a:schemeClr val="tx1"/>
              </a:solidFill>
              <a:cs typeface="Arial" panose="020B0604020202020204" pitchFamily="34" charset="0"/>
            </a:endParaRPr>
          </a:p>
          <a:p>
            <a:pPr>
              <a:lnSpc>
                <a:spcPct val="120000"/>
              </a:lnSpc>
              <a:spcBef>
                <a:spcPts val="0"/>
              </a:spcBef>
            </a:pPr>
            <a:r>
              <a:rPr lang="en-US" sz="2400" dirty="0">
                <a:solidFill>
                  <a:schemeClr val="tx1"/>
                </a:solidFill>
                <a:cs typeface="Arial" panose="020B0604020202020204" pitchFamily="34" charset="0"/>
              </a:rPr>
              <a:t>Cynthia D. Kerenyi, MAM, CHRC</a:t>
            </a:r>
          </a:p>
          <a:p>
            <a:pPr>
              <a:lnSpc>
                <a:spcPct val="120000"/>
              </a:lnSpc>
              <a:spcBef>
                <a:spcPts val="0"/>
              </a:spcBef>
            </a:pPr>
            <a:r>
              <a:rPr lang="en-US" sz="2400" dirty="0">
                <a:solidFill>
                  <a:schemeClr val="tx1"/>
                </a:solidFill>
                <a:cs typeface="Arial" panose="020B0604020202020204" pitchFamily="34" charset="0"/>
              </a:rPr>
              <a:t>Health Science Specialist</a:t>
            </a:r>
          </a:p>
          <a:p>
            <a:pPr>
              <a:lnSpc>
                <a:spcPct val="120000"/>
              </a:lnSpc>
              <a:spcBef>
                <a:spcPts val="0"/>
              </a:spcBef>
            </a:pPr>
            <a:r>
              <a:rPr lang="en-US" sz="2400" dirty="0">
                <a:solidFill>
                  <a:schemeClr val="tx1"/>
                </a:solidFill>
                <a:cs typeface="Arial" panose="020B0604020202020204" pitchFamily="34" charset="0"/>
              </a:rPr>
              <a:t>VHA Office of Research Oversight</a:t>
            </a:r>
          </a:p>
          <a:p>
            <a:pPr algn="l">
              <a:lnSpc>
                <a:spcPct val="120000"/>
              </a:lnSpc>
              <a:spcBef>
                <a:spcPts val="0"/>
              </a:spcBef>
              <a:spcAft>
                <a:spcPts val="600"/>
              </a:spcAft>
            </a:pPr>
            <a:r>
              <a:rPr lang="en-US" sz="2400" dirty="0">
                <a:solidFill>
                  <a:schemeClr val="tx1"/>
                </a:solidFill>
                <a:cs typeface="Arial" panose="020B0604020202020204" pitchFamily="34" charset="0"/>
              </a:rPr>
              <a:t>December 10, 2019</a:t>
            </a:r>
          </a:p>
          <a:p>
            <a:pPr algn="l">
              <a:spcBef>
                <a:spcPts val="0"/>
              </a:spcBef>
            </a:pPr>
            <a:endParaRPr lang="en-US" sz="2600" dirty="0">
              <a:solidFill>
                <a:schemeClr val="tx1"/>
              </a:solidFill>
              <a:cs typeface="Arial" panose="020B0604020202020204" pitchFamily="34" charset="0"/>
            </a:endParaRPr>
          </a:p>
        </p:txBody>
      </p:sp>
    </p:spTree>
    <p:extLst>
      <p:ext uri="{BB962C8B-B14F-4D97-AF65-F5344CB8AC3E}">
        <p14:creationId xmlns:p14="http://schemas.microsoft.com/office/powerpoint/2010/main" val="4067685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306B21-EB6D-4C07-A1E2-42FFCC541580}"/>
              </a:ext>
            </a:extLst>
          </p:cNvPr>
          <p:cNvSpPr>
            <a:spLocks noGrp="1"/>
          </p:cNvSpPr>
          <p:nvPr>
            <p:ph idx="1"/>
          </p:nvPr>
        </p:nvSpPr>
        <p:spPr/>
        <p:txBody>
          <a:bodyPr>
            <a:normAutofit/>
          </a:bodyPr>
          <a:lstStyle/>
          <a:p>
            <a:r>
              <a:rPr lang="en-US" dirty="0"/>
              <a:t>Individuals should be treated as autonomous agents</a:t>
            </a:r>
          </a:p>
          <a:p>
            <a:pPr lvl="1"/>
            <a:r>
              <a:rPr lang="en-US" dirty="0"/>
              <a:t>To the degree that they are capable, all individuals should be given the opportunity to choose what shall or shall not happen to them.</a:t>
            </a:r>
          </a:p>
          <a:p>
            <a:r>
              <a:rPr lang="en-US" dirty="0"/>
              <a:t>Persons with diminished autonomy are entitled to protection.</a:t>
            </a:r>
          </a:p>
          <a:p>
            <a:r>
              <a:rPr lang="en-US" dirty="0"/>
              <a:t>Protocol Concerns:</a:t>
            </a:r>
          </a:p>
          <a:p>
            <a:pPr lvl="1"/>
            <a:r>
              <a:rPr lang="en-US" dirty="0"/>
              <a:t>Are these subjects needed? Can the research be conducted without including them?</a:t>
            </a:r>
          </a:p>
          <a:p>
            <a:pPr lvl="1"/>
            <a:r>
              <a:rPr lang="en-US" dirty="0"/>
              <a:t>What additional safeguards are included to protect the rights and welfare of these subjects? 	</a:t>
            </a:r>
          </a:p>
          <a:p>
            <a:r>
              <a:rPr lang="en-US" dirty="0"/>
              <a:t>Informed Consent Process Concerns:</a:t>
            </a:r>
          </a:p>
          <a:p>
            <a:pPr lvl="1"/>
            <a:r>
              <a:rPr lang="en-US" dirty="0"/>
              <a:t>What has been included in the consent process to ensure the study team seeks consent only under circumstances that provide the prospective subject sufficient opportunity to consider whether or not to participate and that minimize the possibility of coercion or undue influence?</a:t>
            </a:r>
          </a:p>
          <a:p>
            <a:r>
              <a:rPr lang="en-US" dirty="0"/>
              <a:t>Does your IRB have the expertise to address these concerns, is a consultant needed?</a:t>
            </a:r>
          </a:p>
          <a:p>
            <a:endParaRPr lang="en-US" dirty="0"/>
          </a:p>
        </p:txBody>
      </p:sp>
      <p:sp>
        <p:nvSpPr>
          <p:cNvPr id="3" name="Slide Number Placeholder 2">
            <a:extLst>
              <a:ext uri="{FF2B5EF4-FFF2-40B4-BE49-F238E27FC236}">
                <a16:creationId xmlns:a16="http://schemas.microsoft.com/office/drawing/2014/main" id="{4FE16333-37BC-4D10-8ED3-2A5BF7FFC7AE}"/>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a:extLst>
              <a:ext uri="{FF2B5EF4-FFF2-40B4-BE49-F238E27FC236}">
                <a16:creationId xmlns:a16="http://schemas.microsoft.com/office/drawing/2014/main" id="{0086E64B-9CF0-42F1-A419-D3C7C387BBEC}"/>
              </a:ext>
            </a:extLst>
          </p:cNvPr>
          <p:cNvSpPr>
            <a:spLocks noGrp="1"/>
          </p:cNvSpPr>
          <p:nvPr>
            <p:ph type="title"/>
          </p:nvPr>
        </p:nvSpPr>
        <p:spPr/>
        <p:txBody>
          <a:bodyPr/>
          <a:lstStyle/>
          <a:p>
            <a:r>
              <a:rPr lang="en-US" dirty="0"/>
              <a:t>Research Considerations</a:t>
            </a:r>
          </a:p>
        </p:txBody>
      </p:sp>
    </p:spTree>
    <p:extLst>
      <p:ext uri="{BB962C8B-B14F-4D97-AF65-F5344CB8AC3E}">
        <p14:creationId xmlns:p14="http://schemas.microsoft.com/office/powerpoint/2010/main" val="276611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988D56-9229-4381-A2F9-67820F41A046}"/>
              </a:ext>
            </a:extLst>
          </p:cNvPr>
          <p:cNvSpPr>
            <a:spLocks noGrp="1"/>
          </p:cNvSpPr>
          <p:nvPr>
            <p:ph idx="1"/>
          </p:nvPr>
        </p:nvSpPr>
        <p:spPr/>
        <p:txBody>
          <a:bodyPr/>
          <a:lstStyle/>
          <a:p>
            <a:pPr marL="0" indent="0">
              <a:buNone/>
            </a:pPr>
            <a:r>
              <a:rPr lang="en-US" dirty="0"/>
              <a:t>A research team proposes to enroll “involuntarily” admitted patients from the inpatient mental unit because they are aware these subjects can’t leave and would be able to complete all the study procedures while in the unit.  The study is on obesity and hypertension in Veterans and involves a survey and a one-time blood draw for research purposes that will be coded and linked to identifiers.  The study team is aware that prospective subjects could adequately be recruited from elsewhere in the facility, but could lead to two study visits instead of one.</a:t>
            </a:r>
          </a:p>
          <a:p>
            <a:pPr marL="0" indent="0">
              <a:buNone/>
            </a:pPr>
            <a:endParaRPr lang="en-US" dirty="0"/>
          </a:p>
          <a:p>
            <a:pPr marL="0" indent="0">
              <a:buNone/>
            </a:pPr>
            <a:r>
              <a:rPr lang="en-US" dirty="0"/>
              <a:t>Concerns/issues:</a:t>
            </a:r>
          </a:p>
          <a:p>
            <a:pPr lvl="1"/>
            <a:r>
              <a:rPr lang="en-US" dirty="0"/>
              <a:t>Subjects are involuntarily held.</a:t>
            </a:r>
          </a:p>
          <a:p>
            <a:pPr lvl="1"/>
            <a:r>
              <a:rPr lang="en-US" dirty="0"/>
              <a:t>Does the study question involve a disease or condition that affects this population?</a:t>
            </a:r>
          </a:p>
          <a:p>
            <a:pPr lvl="1"/>
            <a:r>
              <a:rPr lang="en-US" dirty="0"/>
              <a:t>Can subjects be adequately recruited from elsewhere?</a:t>
            </a:r>
          </a:p>
          <a:p>
            <a:pPr lvl="1"/>
            <a:r>
              <a:rPr lang="en-US" dirty="0"/>
              <a:t>Should this population be recruited at this time?</a:t>
            </a:r>
          </a:p>
        </p:txBody>
      </p:sp>
      <p:sp>
        <p:nvSpPr>
          <p:cNvPr id="3" name="Slide Number Placeholder 2">
            <a:extLst>
              <a:ext uri="{FF2B5EF4-FFF2-40B4-BE49-F238E27FC236}">
                <a16:creationId xmlns:a16="http://schemas.microsoft.com/office/drawing/2014/main" id="{79C38179-C502-42B4-97FD-B49AAC29C6BB}"/>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4" name="Title 3">
            <a:extLst>
              <a:ext uri="{FF2B5EF4-FFF2-40B4-BE49-F238E27FC236}">
                <a16:creationId xmlns:a16="http://schemas.microsoft.com/office/drawing/2014/main" id="{E2A81BC4-AD71-4EF9-9518-C28E465E4985}"/>
              </a:ext>
            </a:extLst>
          </p:cNvPr>
          <p:cNvSpPr>
            <a:spLocks noGrp="1"/>
          </p:cNvSpPr>
          <p:nvPr>
            <p:ph type="title"/>
          </p:nvPr>
        </p:nvSpPr>
        <p:spPr/>
        <p:txBody>
          <a:bodyPr/>
          <a:lstStyle/>
          <a:p>
            <a:r>
              <a:rPr lang="en-US" dirty="0"/>
              <a:t>Case Study I</a:t>
            </a:r>
          </a:p>
        </p:txBody>
      </p:sp>
    </p:spTree>
    <p:extLst>
      <p:ext uri="{BB962C8B-B14F-4D97-AF65-F5344CB8AC3E}">
        <p14:creationId xmlns:p14="http://schemas.microsoft.com/office/powerpoint/2010/main" val="1020565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F8A075-8287-4056-BFCB-C93B4A8045C2}"/>
              </a:ext>
            </a:extLst>
          </p:cNvPr>
          <p:cNvSpPr>
            <a:spLocks noGrp="1"/>
          </p:cNvSpPr>
          <p:nvPr>
            <p:ph idx="1"/>
          </p:nvPr>
        </p:nvSpPr>
        <p:spPr/>
        <p:txBody>
          <a:bodyPr/>
          <a:lstStyle/>
          <a:p>
            <a:pPr marL="0" indent="0">
              <a:buNone/>
            </a:pPr>
            <a:r>
              <a:rPr lang="en-US" dirty="0"/>
              <a:t>Another research team proposes to enroll “voluntarily” admitted patients into a study on joblessness and depression in Veterans.  This study also involves a survey and a one-time blood draw for research purposes that will be coded and linked to identifiers. The protocol includes supporting evidence that the incidence of Veterans who are jobless and suffer from depression is higher in patients admitted into the Inpatient MHU than elsewhere in the facility.  The team still acknowledges they may be able to complete all study procedures while the patient is admitted.</a:t>
            </a:r>
          </a:p>
          <a:p>
            <a:pPr marL="0" indent="0">
              <a:buNone/>
            </a:pPr>
            <a:endParaRPr lang="en-US" dirty="0"/>
          </a:p>
          <a:p>
            <a:pPr marL="0" indent="0">
              <a:buNone/>
            </a:pPr>
            <a:r>
              <a:rPr lang="en-US" dirty="0"/>
              <a:t>Concerns/issues:</a:t>
            </a:r>
          </a:p>
          <a:p>
            <a:pPr lvl="1"/>
            <a:r>
              <a:rPr lang="en-US" dirty="0"/>
              <a:t>Should this population be recruited at this time?</a:t>
            </a:r>
          </a:p>
          <a:p>
            <a:pPr lvl="1"/>
            <a:r>
              <a:rPr lang="en-US" dirty="0"/>
              <a:t>Could the study team also enroll “involuntarily” admitted patients?  If yes, under what conditions? </a:t>
            </a:r>
          </a:p>
          <a:p>
            <a:pPr lvl="1"/>
            <a:r>
              <a:rPr lang="en-US" dirty="0"/>
              <a:t>What about those subjects who were on an involuntarily hold, but had a reached an agreement to be released from the hold? The agreement requires the patient to complete all clinical procedures required by their providers. </a:t>
            </a:r>
          </a:p>
        </p:txBody>
      </p:sp>
      <p:sp>
        <p:nvSpPr>
          <p:cNvPr id="3" name="Slide Number Placeholder 2">
            <a:extLst>
              <a:ext uri="{FF2B5EF4-FFF2-40B4-BE49-F238E27FC236}">
                <a16:creationId xmlns:a16="http://schemas.microsoft.com/office/drawing/2014/main" id="{C878DA0B-92A2-4A59-9D8F-1A7C72E330EA}"/>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
        <p:nvSpPr>
          <p:cNvPr id="4" name="Title 3">
            <a:extLst>
              <a:ext uri="{FF2B5EF4-FFF2-40B4-BE49-F238E27FC236}">
                <a16:creationId xmlns:a16="http://schemas.microsoft.com/office/drawing/2014/main" id="{6BF3831E-5A9F-4121-BFB8-8D10477BCA94}"/>
              </a:ext>
            </a:extLst>
          </p:cNvPr>
          <p:cNvSpPr>
            <a:spLocks noGrp="1"/>
          </p:cNvSpPr>
          <p:nvPr>
            <p:ph type="title"/>
          </p:nvPr>
        </p:nvSpPr>
        <p:spPr/>
        <p:txBody>
          <a:bodyPr/>
          <a:lstStyle/>
          <a:p>
            <a:r>
              <a:rPr lang="en-US" dirty="0"/>
              <a:t>Case Study II</a:t>
            </a:r>
          </a:p>
        </p:txBody>
      </p:sp>
    </p:spTree>
    <p:extLst>
      <p:ext uri="{BB962C8B-B14F-4D97-AF65-F5344CB8AC3E}">
        <p14:creationId xmlns:p14="http://schemas.microsoft.com/office/powerpoint/2010/main" val="134170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6DC193-EE82-49B7-80EC-0B0E1DFEA647}"/>
              </a:ext>
            </a:extLst>
          </p:cNvPr>
          <p:cNvSpPr>
            <a:spLocks noGrp="1"/>
          </p:cNvSpPr>
          <p:nvPr>
            <p:ph idx="1"/>
          </p:nvPr>
        </p:nvSpPr>
        <p:spPr/>
        <p:txBody>
          <a:bodyPr>
            <a:normAutofit lnSpcReduction="10000"/>
          </a:bodyPr>
          <a:lstStyle/>
          <a:p>
            <a:r>
              <a:rPr lang="en-US" sz="2400" dirty="0"/>
              <a:t>Prospective subjects recruited/enrolled from the inpatient mental health unit should be afforded the opportunity to decide to participate in the research to the extent they are capable.</a:t>
            </a:r>
          </a:p>
          <a:p>
            <a:r>
              <a:rPr lang="en-US" sz="2400" dirty="0"/>
              <a:t>These subjects may have diminished autonomy and should be provided with additional protections.</a:t>
            </a:r>
          </a:p>
          <a:p>
            <a:r>
              <a:rPr lang="en-US" sz="2400" dirty="0"/>
              <a:t>The protocol and informed consent process should include and describe these additional protections.</a:t>
            </a:r>
          </a:p>
          <a:p>
            <a:r>
              <a:rPr lang="en-US" sz="2400" dirty="0"/>
              <a:t>The IRB must have the expertise to adequately evaluate whether these subjects can be recruited and enrolled, what protections are needed and consultation sought as applicable. </a:t>
            </a:r>
          </a:p>
          <a:p>
            <a:r>
              <a:rPr lang="en-US" sz="2400" dirty="0"/>
              <a:t>The IRB and study team should work collaboratively in developing the protocol and informed consent process to ensure that respect for persons is adhered to. </a:t>
            </a:r>
          </a:p>
        </p:txBody>
      </p:sp>
      <p:sp>
        <p:nvSpPr>
          <p:cNvPr id="3" name="Slide Number Placeholder 2">
            <a:extLst>
              <a:ext uri="{FF2B5EF4-FFF2-40B4-BE49-F238E27FC236}">
                <a16:creationId xmlns:a16="http://schemas.microsoft.com/office/drawing/2014/main" id="{93CA3642-CDC7-4165-AAA7-9A2434C3B82B}"/>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4" name="Title 3">
            <a:extLst>
              <a:ext uri="{FF2B5EF4-FFF2-40B4-BE49-F238E27FC236}">
                <a16:creationId xmlns:a16="http://schemas.microsoft.com/office/drawing/2014/main" id="{447A10F8-1452-40C6-8C51-F24E068A6AAE}"/>
              </a:ext>
            </a:extLst>
          </p:cNvPr>
          <p:cNvSpPr>
            <a:spLocks noGrp="1"/>
          </p:cNvSpPr>
          <p:nvPr>
            <p:ph type="title"/>
          </p:nvPr>
        </p:nvSpPr>
        <p:spPr/>
        <p:txBody>
          <a:bodyPr/>
          <a:lstStyle/>
          <a:p>
            <a:r>
              <a:rPr lang="en-US" dirty="0"/>
              <a:t>Takeaways</a:t>
            </a:r>
          </a:p>
        </p:txBody>
      </p:sp>
    </p:spTree>
    <p:extLst>
      <p:ext uri="{BB962C8B-B14F-4D97-AF65-F5344CB8AC3E}">
        <p14:creationId xmlns:p14="http://schemas.microsoft.com/office/powerpoint/2010/main" val="4270784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4B0F1E-D40D-470E-8DD8-1BDC6C74E0A0}"/>
              </a:ext>
            </a:extLst>
          </p:cNvPr>
          <p:cNvPicPr>
            <a:picLocks noGrp="1" noChangeAspect="1"/>
          </p:cNvPicPr>
          <p:nvPr>
            <p:ph idx="1"/>
          </p:nvPr>
        </p:nvPicPr>
        <p:blipFill>
          <a:blip r:embed="rId2"/>
          <a:stretch>
            <a:fillRect/>
          </a:stretch>
        </p:blipFill>
        <p:spPr>
          <a:xfrm>
            <a:off x="475133" y="2211055"/>
            <a:ext cx="8193734" cy="2542252"/>
          </a:xfrm>
          <a:prstGeom prst="rect">
            <a:avLst/>
          </a:prstGeom>
        </p:spPr>
      </p:pic>
      <p:sp>
        <p:nvSpPr>
          <p:cNvPr id="3" name="Slide Number Placeholder 2">
            <a:extLst>
              <a:ext uri="{FF2B5EF4-FFF2-40B4-BE49-F238E27FC236}">
                <a16:creationId xmlns:a16="http://schemas.microsoft.com/office/drawing/2014/main" id="{C3A2704A-3F35-409C-AC19-6E055A198749}"/>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4" name="Title 3">
            <a:extLst>
              <a:ext uri="{FF2B5EF4-FFF2-40B4-BE49-F238E27FC236}">
                <a16:creationId xmlns:a16="http://schemas.microsoft.com/office/drawing/2014/main" id="{028EDA3F-FEE3-4052-9A6F-3E132494EE46}"/>
              </a:ext>
            </a:extLst>
          </p:cNvPr>
          <p:cNvSpPr>
            <a:spLocks noGrp="1"/>
          </p:cNvSpPr>
          <p:nvPr>
            <p:ph type="title"/>
          </p:nvPr>
        </p:nvSpPr>
        <p:spPr/>
        <p:txBody>
          <a:bodyPr/>
          <a:lstStyle/>
          <a:p>
            <a:r>
              <a:rPr lang="en-US" dirty="0"/>
              <a:t>Questions/Discussion</a:t>
            </a:r>
          </a:p>
        </p:txBody>
      </p:sp>
      <p:sp>
        <p:nvSpPr>
          <p:cNvPr id="7" name="Rectangle 6">
            <a:extLst>
              <a:ext uri="{FF2B5EF4-FFF2-40B4-BE49-F238E27FC236}">
                <a16:creationId xmlns:a16="http://schemas.microsoft.com/office/drawing/2014/main" id="{04CC17E9-8E32-4A9B-8B00-B82EA897DC19}"/>
              </a:ext>
            </a:extLst>
          </p:cNvPr>
          <p:cNvSpPr/>
          <p:nvPr/>
        </p:nvSpPr>
        <p:spPr>
          <a:xfrm>
            <a:off x="762000" y="4753307"/>
            <a:ext cx="6858000" cy="261610"/>
          </a:xfrm>
          <a:prstGeom prst="rect">
            <a:avLst/>
          </a:prstGeom>
        </p:spPr>
        <p:txBody>
          <a:bodyPr wrap="square">
            <a:spAutoFit/>
          </a:bodyPr>
          <a:lstStyle/>
          <a:p>
            <a:r>
              <a:rPr lang="en-US" sz="1100" dirty="0">
                <a:hlinkClick r:id="rId3" tooltip="http://getmespark.com/blog/"/>
              </a:rPr>
              <a:t>This Photo</a:t>
            </a:r>
            <a:r>
              <a:rPr lang="en-US" sz="1100" dirty="0"/>
              <a:t> by Unknown Author is licensed under </a:t>
            </a:r>
            <a:r>
              <a:rPr lang="en-US" sz="1100" dirty="0">
                <a:hlinkClick r:id="rId4" tooltip="https://creativecommons.org/licenses/by-nc-sa/3.0/"/>
              </a:rPr>
              <a:t>CC BY-SA-NC</a:t>
            </a:r>
            <a:endParaRPr lang="en-US" sz="1100" dirty="0"/>
          </a:p>
        </p:txBody>
      </p:sp>
    </p:spTree>
    <p:extLst>
      <p:ext uri="{BB962C8B-B14F-4D97-AF65-F5344CB8AC3E}">
        <p14:creationId xmlns:p14="http://schemas.microsoft.com/office/powerpoint/2010/main" val="230297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FE2472-6FBC-41BC-B406-5DCE450A78FA}"/>
              </a:ext>
            </a:extLst>
          </p:cNvPr>
          <p:cNvSpPr>
            <a:spLocks noGrp="1"/>
          </p:cNvSpPr>
          <p:nvPr>
            <p:ph idx="1"/>
          </p:nvPr>
        </p:nvSpPr>
        <p:spPr>
          <a:xfrm>
            <a:off x="0" y="838201"/>
            <a:ext cx="9144000" cy="5287964"/>
          </a:xfrm>
        </p:spPr>
        <p:txBody>
          <a:bodyPr anchor="ctr">
            <a:normAutofit/>
          </a:bodyPr>
          <a:lstStyle/>
          <a:p>
            <a:pPr marL="457200" lvl="1" indent="0">
              <a:spcBef>
                <a:spcPts val="0"/>
              </a:spcBef>
              <a:spcAft>
                <a:spcPts val="600"/>
              </a:spcAft>
              <a:buNone/>
            </a:pPr>
            <a:r>
              <a:rPr lang="en-US" sz="2400" dirty="0"/>
              <a:t>An oversight case included ethical concerns that revealed compliance gaps.  The concerns included the appropriateness of introducing a study, conducting research recruitment activities, and obtaining informed consent for study participation from prospective subjects while they are admitted to a locked inpatient mental health unit.  The protocol did not describe recruitment of involuntarily admitted patients or patients on involuntary holds.</a:t>
            </a:r>
          </a:p>
          <a:p>
            <a:pPr marL="457200" lvl="1" indent="0">
              <a:spcBef>
                <a:spcPts val="0"/>
              </a:spcBef>
              <a:spcAft>
                <a:spcPts val="600"/>
              </a:spcAft>
              <a:buNone/>
            </a:pPr>
            <a:r>
              <a:rPr lang="en-US" sz="2400" dirty="0"/>
              <a:t>ORO sought ethics consults and recommended that the study team and the IRB document the appropriateness of introducing the study, conducting research recruitment activities, and obtaining informed consent for study participation from prospective subjects while they are admitted to a locked inpatient mental health unit.</a:t>
            </a:r>
            <a:endParaRPr lang="en-US" sz="2400" dirty="0">
              <a:solidFill>
                <a:srgbClr val="0070C0"/>
              </a:solidFill>
            </a:endParaRPr>
          </a:p>
        </p:txBody>
      </p:sp>
      <p:sp>
        <p:nvSpPr>
          <p:cNvPr id="3" name="Slide Number Placeholder 2">
            <a:extLst>
              <a:ext uri="{FF2B5EF4-FFF2-40B4-BE49-F238E27FC236}">
                <a16:creationId xmlns:a16="http://schemas.microsoft.com/office/drawing/2014/main" id="{360FAAF8-DD45-4F0F-BA65-0FEA941F78D6}"/>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4" name="Title 3">
            <a:extLst>
              <a:ext uri="{FF2B5EF4-FFF2-40B4-BE49-F238E27FC236}">
                <a16:creationId xmlns:a16="http://schemas.microsoft.com/office/drawing/2014/main" id="{8ABC35FC-BC34-4BC6-95F8-302118B8E8EF}"/>
              </a:ext>
            </a:extLst>
          </p:cNvPr>
          <p:cNvSpPr>
            <a:spLocks noGrp="1"/>
          </p:cNvSpPr>
          <p:nvPr>
            <p:ph type="title"/>
          </p:nvPr>
        </p:nvSpPr>
        <p:spPr>
          <a:xfrm>
            <a:off x="0" y="0"/>
            <a:ext cx="9144000" cy="685800"/>
          </a:xfrm>
        </p:spPr>
        <p:txBody>
          <a:bodyPr/>
          <a:lstStyle/>
          <a:p>
            <a:r>
              <a:rPr lang="en-US" dirty="0"/>
              <a:t>Teachable Moment</a:t>
            </a:r>
          </a:p>
        </p:txBody>
      </p:sp>
    </p:spTree>
    <p:extLst>
      <p:ext uri="{BB962C8B-B14F-4D97-AF65-F5344CB8AC3E}">
        <p14:creationId xmlns:p14="http://schemas.microsoft.com/office/powerpoint/2010/main" val="59621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FE1CB2-F149-4C7B-8B6F-A29CB9F051BD}"/>
              </a:ext>
            </a:extLst>
          </p:cNvPr>
          <p:cNvSpPr>
            <a:spLocks noGrp="1"/>
          </p:cNvSpPr>
          <p:nvPr>
            <p:ph idx="1"/>
          </p:nvPr>
        </p:nvSpPr>
        <p:spPr>
          <a:xfrm>
            <a:off x="0" y="838201"/>
            <a:ext cx="9143999" cy="5287964"/>
          </a:xfrm>
        </p:spPr>
        <p:txBody>
          <a:bodyPr anchor="ctr">
            <a:normAutofit/>
          </a:bodyPr>
          <a:lstStyle/>
          <a:p>
            <a:pPr marL="0" indent="0">
              <a:spcBef>
                <a:spcPts val="0"/>
              </a:spcBef>
              <a:spcAft>
                <a:spcPts val="600"/>
              </a:spcAft>
              <a:buNone/>
            </a:pPr>
            <a:r>
              <a:rPr lang="en-US" sz="2400" dirty="0"/>
              <a:t>Inclusion of the subject population requires that investigators and IRB assure that the protocol and consent process recognize potential real or perceived vulnerability to coercion and undue influence and limitations to autonomy.</a:t>
            </a:r>
          </a:p>
          <a:p>
            <a:pPr>
              <a:spcBef>
                <a:spcPts val="0"/>
              </a:spcBef>
              <a:spcAft>
                <a:spcPts val="600"/>
              </a:spcAft>
            </a:pPr>
            <a:r>
              <a:rPr lang="en-US" sz="2400" dirty="0"/>
              <a:t>Ethical principles, informed consent requirements, and the need to distinguish between voluntary vs involuntary admissions</a:t>
            </a:r>
          </a:p>
          <a:p>
            <a:pPr>
              <a:spcBef>
                <a:spcPts val="0"/>
              </a:spcBef>
              <a:spcAft>
                <a:spcPts val="600"/>
              </a:spcAft>
            </a:pPr>
            <a:r>
              <a:rPr lang="en-US" sz="2400" dirty="0"/>
              <a:t>Case Studies</a:t>
            </a:r>
          </a:p>
          <a:p>
            <a:pPr>
              <a:spcBef>
                <a:spcPts val="0"/>
              </a:spcBef>
              <a:spcAft>
                <a:spcPts val="600"/>
              </a:spcAft>
            </a:pPr>
            <a:r>
              <a:rPr lang="en-US" sz="2400" dirty="0"/>
              <a:t>Suggestions for recruitment and informed consent procedures, and any other safeguards, that minimize and mitigate any apparent or actual coercion or undue influence issues for such subjects</a:t>
            </a:r>
          </a:p>
          <a:p>
            <a:pPr>
              <a:spcBef>
                <a:spcPts val="0"/>
              </a:spcBef>
              <a:spcAft>
                <a:spcPts val="600"/>
              </a:spcAft>
            </a:pPr>
            <a:r>
              <a:rPr lang="en-US" sz="2400" dirty="0"/>
              <a:t>Questions/Discussion</a:t>
            </a:r>
          </a:p>
          <a:p>
            <a:pPr marL="0" indent="0">
              <a:spcBef>
                <a:spcPts val="0"/>
              </a:spcBef>
              <a:spcAft>
                <a:spcPts val="600"/>
              </a:spcAft>
              <a:buNone/>
            </a:pPr>
            <a:endParaRPr lang="en-US" sz="2600" dirty="0"/>
          </a:p>
        </p:txBody>
      </p:sp>
      <p:sp>
        <p:nvSpPr>
          <p:cNvPr id="3" name="Slide Number Placeholder 2">
            <a:extLst>
              <a:ext uri="{FF2B5EF4-FFF2-40B4-BE49-F238E27FC236}">
                <a16:creationId xmlns:a16="http://schemas.microsoft.com/office/drawing/2014/main" id="{60D20DFF-1FBA-433E-884C-2A22A4597512}"/>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a:extLst>
              <a:ext uri="{FF2B5EF4-FFF2-40B4-BE49-F238E27FC236}">
                <a16:creationId xmlns:a16="http://schemas.microsoft.com/office/drawing/2014/main" id="{8B2171C2-E8D1-46D4-9BEB-DCCBAAE06E87}"/>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96460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C25F6C-4A5D-403B-B341-0D856441EE3D}"/>
              </a:ext>
            </a:extLst>
          </p:cNvPr>
          <p:cNvPicPr>
            <a:picLocks noChangeAspect="1"/>
          </p:cNvPicPr>
          <p:nvPr/>
        </p:nvPicPr>
        <p:blipFill>
          <a:blip r:embed="rId2"/>
          <a:stretch>
            <a:fillRect/>
          </a:stretch>
        </p:blipFill>
        <p:spPr>
          <a:xfrm>
            <a:off x="-609600" y="1219200"/>
            <a:ext cx="4285588" cy="2971232"/>
          </a:xfrm>
          <a:prstGeom prst="rect">
            <a:avLst/>
          </a:prstGeom>
        </p:spPr>
      </p:pic>
      <p:sp>
        <p:nvSpPr>
          <p:cNvPr id="2" name="Content Placeholder 1">
            <a:extLst>
              <a:ext uri="{FF2B5EF4-FFF2-40B4-BE49-F238E27FC236}">
                <a16:creationId xmlns:a16="http://schemas.microsoft.com/office/drawing/2014/main" id="{09020C3A-0206-4FD5-8F78-0E9A7675DEE3}"/>
              </a:ext>
            </a:extLst>
          </p:cNvPr>
          <p:cNvSpPr>
            <a:spLocks noGrp="1"/>
          </p:cNvSpPr>
          <p:nvPr>
            <p:ph idx="1"/>
          </p:nvPr>
        </p:nvSpPr>
        <p:spPr>
          <a:xfrm>
            <a:off x="3675988" y="838200"/>
            <a:ext cx="5163212" cy="5181600"/>
          </a:xfrm>
        </p:spPr>
        <p:txBody>
          <a:bodyPr>
            <a:normAutofit fontScale="92500" lnSpcReduction="20000"/>
          </a:bodyPr>
          <a:lstStyle/>
          <a:p>
            <a:pPr marL="0" indent="0">
              <a:buNone/>
            </a:pPr>
            <a:r>
              <a:rPr lang="en-US" sz="2400" b="1" dirty="0"/>
              <a:t>Basic Ethical Principles. </a:t>
            </a:r>
            <a:r>
              <a:rPr lang="en-US" sz="2400" dirty="0"/>
              <a:t>The expression "basic ethical principles" refers to those general judgments that serve as a basic justification for the many particular ethical prescriptions and evaluations of human actions. Three basic principles, among those generally accepted in our cultural tradition, are particularly relevant to the ethics of research involving human subjects: the principles of </a:t>
            </a:r>
            <a:r>
              <a:rPr lang="en-US" sz="2400" dirty="0">
                <a:solidFill>
                  <a:srgbClr val="FF0000"/>
                </a:solidFill>
              </a:rPr>
              <a:t>respect of persons</a:t>
            </a:r>
            <a:r>
              <a:rPr lang="en-US" sz="2400" dirty="0"/>
              <a:t>, beneficence and justice.</a:t>
            </a:r>
          </a:p>
          <a:p>
            <a:pPr marL="0" indent="0">
              <a:buNone/>
            </a:pPr>
            <a:r>
              <a:rPr lang="en-US" sz="2400" b="1" dirty="0"/>
              <a:t>Applications. </a:t>
            </a:r>
            <a:r>
              <a:rPr lang="en-US" sz="2400" dirty="0"/>
              <a:t>Applications of the general principles to the conduct of research leads to consideration of the following requirements: </a:t>
            </a:r>
            <a:r>
              <a:rPr lang="en-US" sz="2400" dirty="0">
                <a:solidFill>
                  <a:srgbClr val="FF0000"/>
                </a:solidFill>
              </a:rPr>
              <a:t>informed consent</a:t>
            </a:r>
            <a:r>
              <a:rPr lang="en-US" sz="2400" dirty="0"/>
              <a:t>, risk/benefit assessment, and the </a:t>
            </a:r>
            <a:r>
              <a:rPr lang="en-US" sz="2400" dirty="0">
                <a:solidFill>
                  <a:srgbClr val="00B050"/>
                </a:solidFill>
              </a:rPr>
              <a:t>selection of subjects of research</a:t>
            </a:r>
            <a:r>
              <a:rPr lang="en-US" sz="2400" dirty="0"/>
              <a:t>.</a:t>
            </a:r>
          </a:p>
        </p:txBody>
      </p:sp>
      <p:sp>
        <p:nvSpPr>
          <p:cNvPr id="3" name="Slide Number Placeholder 2">
            <a:extLst>
              <a:ext uri="{FF2B5EF4-FFF2-40B4-BE49-F238E27FC236}">
                <a16:creationId xmlns:a16="http://schemas.microsoft.com/office/drawing/2014/main" id="{4A3F405D-73A6-4106-977A-88EE5A2651F6}"/>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a:extLst>
              <a:ext uri="{FF2B5EF4-FFF2-40B4-BE49-F238E27FC236}">
                <a16:creationId xmlns:a16="http://schemas.microsoft.com/office/drawing/2014/main" id="{CC8EF390-5722-4063-8DCC-D57BCCA4EC68}"/>
              </a:ext>
            </a:extLst>
          </p:cNvPr>
          <p:cNvSpPr>
            <a:spLocks noGrp="1"/>
          </p:cNvSpPr>
          <p:nvPr>
            <p:ph type="title"/>
          </p:nvPr>
        </p:nvSpPr>
        <p:spPr/>
        <p:txBody>
          <a:bodyPr/>
          <a:lstStyle/>
          <a:p>
            <a:r>
              <a:rPr lang="en-US" dirty="0"/>
              <a:t>The Belmont Report</a:t>
            </a:r>
          </a:p>
        </p:txBody>
      </p:sp>
    </p:spTree>
    <p:extLst>
      <p:ext uri="{BB962C8B-B14F-4D97-AF65-F5344CB8AC3E}">
        <p14:creationId xmlns:p14="http://schemas.microsoft.com/office/powerpoint/2010/main" val="10127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BB7694-090B-4277-8DF1-A77936765F81}"/>
              </a:ext>
            </a:extLst>
          </p:cNvPr>
          <p:cNvSpPr>
            <a:spLocks noGrp="1"/>
          </p:cNvSpPr>
          <p:nvPr>
            <p:ph idx="1"/>
          </p:nvPr>
        </p:nvSpPr>
        <p:spPr/>
        <p:txBody>
          <a:bodyPr/>
          <a:lstStyle/>
          <a:p>
            <a:pPr marL="0" indent="0">
              <a:buNone/>
            </a:pPr>
            <a:r>
              <a:rPr lang="en-US" sz="2400" dirty="0"/>
              <a:t>Respect for persons incorporates at least two ethical convictions: first, that individuals should be treated as autonomous agents, and second, that persons with </a:t>
            </a:r>
            <a:r>
              <a:rPr lang="en-US" sz="2400" u="sng" dirty="0"/>
              <a:t>diminished autonomy</a:t>
            </a:r>
            <a:r>
              <a:rPr lang="en-US" sz="2400" dirty="0"/>
              <a:t> are entitled to protection.</a:t>
            </a:r>
          </a:p>
          <a:p>
            <a:endParaRPr lang="en-US" sz="2400" dirty="0"/>
          </a:p>
          <a:p>
            <a:r>
              <a:rPr lang="en-US" sz="2400" dirty="0"/>
              <a:t>Voluntary admissions</a:t>
            </a:r>
          </a:p>
          <a:p>
            <a:r>
              <a:rPr lang="en-US" sz="2400" dirty="0"/>
              <a:t>Involuntary admissions</a:t>
            </a:r>
          </a:p>
          <a:p>
            <a:r>
              <a:rPr lang="en-US" sz="2400" dirty="0"/>
              <a:t>Involuntary holds</a:t>
            </a:r>
          </a:p>
          <a:p>
            <a:pPr marL="0" indent="0">
              <a:buNone/>
            </a:pPr>
            <a:endParaRPr lang="en-US" dirty="0"/>
          </a:p>
        </p:txBody>
      </p:sp>
      <p:sp>
        <p:nvSpPr>
          <p:cNvPr id="3" name="Slide Number Placeholder 2">
            <a:extLst>
              <a:ext uri="{FF2B5EF4-FFF2-40B4-BE49-F238E27FC236}">
                <a16:creationId xmlns:a16="http://schemas.microsoft.com/office/drawing/2014/main" id="{8BFC3CCB-619A-47D4-9300-0B2BAB035811}"/>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a:extLst>
              <a:ext uri="{FF2B5EF4-FFF2-40B4-BE49-F238E27FC236}">
                <a16:creationId xmlns:a16="http://schemas.microsoft.com/office/drawing/2014/main" id="{BECE73E7-4107-4863-BAA9-6890C21C8EC3}"/>
              </a:ext>
            </a:extLst>
          </p:cNvPr>
          <p:cNvSpPr>
            <a:spLocks noGrp="1"/>
          </p:cNvSpPr>
          <p:nvPr>
            <p:ph type="title"/>
          </p:nvPr>
        </p:nvSpPr>
        <p:spPr/>
        <p:txBody>
          <a:bodyPr/>
          <a:lstStyle/>
          <a:p>
            <a:r>
              <a:rPr lang="en-US" dirty="0"/>
              <a:t>Ethical Principle “Respect for Persons”</a:t>
            </a:r>
          </a:p>
        </p:txBody>
      </p:sp>
    </p:spTree>
    <p:extLst>
      <p:ext uri="{BB962C8B-B14F-4D97-AF65-F5344CB8AC3E}">
        <p14:creationId xmlns:p14="http://schemas.microsoft.com/office/powerpoint/2010/main" val="284810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ED1FA-6FA6-4D57-8C2E-04D42ECCDA23}"/>
              </a:ext>
            </a:extLst>
          </p:cNvPr>
          <p:cNvSpPr>
            <a:spLocks noGrp="1"/>
          </p:cNvSpPr>
          <p:nvPr>
            <p:ph idx="1"/>
          </p:nvPr>
        </p:nvSpPr>
        <p:spPr/>
        <p:txBody>
          <a:bodyPr>
            <a:normAutofit/>
          </a:bodyPr>
          <a:lstStyle/>
          <a:p>
            <a:r>
              <a:rPr lang="en-US" sz="2400" i="1" dirty="0"/>
              <a:t>“Respect for persons requires that subjects, to the degree that they are capable, be given the opportunity to choose what shall or shall not happen to them. This opportunity is provided when </a:t>
            </a:r>
            <a:r>
              <a:rPr lang="en-US" sz="2400" i="1" dirty="0">
                <a:solidFill>
                  <a:srgbClr val="FF0000"/>
                </a:solidFill>
              </a:rPr>
              <a:t>adequate standards for informed consent</a:t>
            </a:r>
            <a:r>
              <a:rPr lang="en-US" sz="2400" i="1" dirty="0"/>
              <a:t> are satisfied.” </a:t>
            </a:r>
          </a:p>
          <a:p>
            <a:endParaRPr lang="en-US" sz="2400" i="1" dirty="0"/>
          </a:p>
          <a:p>
            <a:r>
              <a:rPr lang="en-US" sz="2400" i="1" dirty="0"/>
              <a:t>“An agreement to participate in research constitutes a valid consent only if voluntarily given. This element of informed consent requires conditions free of coercion and undue influence.”</a:t>
            </a:r>
          </a:p>
        </p:txBody>
      </p:sp>
      <p:sp>
        <p:nvSpPr>
          <p:cNvPr id="3" name="Slide Number Placeholder 2">
            <a:extLst>
              <a:ext uri="{FF2B5EF4-FFF2-40B4-BE49-F238E27FC236}">
                <a16:creationId xmlns:a16="http://schemas.microsoft.com/office/drawing/2014/main" id="{A4372C70-2A12-4BC5-8661-C628F3CBC684}"/>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a:extLst>
              <a:ext uri="{FF2B5EF4-FFF2-40B4-BE49-F238E27FC236}">
                <a16:creationId xmlns:a16="http://schemas.microsoft.com/office/drawing/2014/main" id="{CA93620E-4A53-4C3F-8C3A-7ECC9C84BB73}"/>
              </a:ext>
            </a:extLst>
          </p:cNvPr>
          <p:cNvSpPr>
            <a:spLocks noGrp="1"/>
          </p:cNvSpPr>
          <p:nvPr>
            <p:ph type="title"/>
          </p:nvPr>
        </p:nvSpPr>
        <p:spPr/>
        <p:txBody>
          <a:bodyPr/>
          <a:lstStyle/>
          <a:p>
            <a:r>
              <a:rPr lang="en-US" dirty="0"/>
              <a:t>Informed Consent</a:t>
            </a:r>
          </a:p>
        </p:txBody>
      </p:sp>
    </p:spTree>
    <p:extLst>
      <p:ext uri="{BB962C8B-B14F-4D97-AF65-F5344CB8AC3E}">
        <p14:creationId xmlns:p14="http://schemas.microsoft.com/office/powerpoint/2010/main" val="93974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EFA3DD-5B0F-494B-9A19-9CE200035A5F}"/>
              </a:ext>
            </a:extLst>
          </p:cNvPr>
          <p:cNvSpPr>
            <a:spLocks noGrp="1"/>
          </p:cNvSpPr>
          <p:nvPr>
            <p:ph idx="1"/>
          </p:nvPr>
        </p:nvSpPr>
        <p:spPr/>
        <p:txBody>
          <a:bodyPr>
            <a:noAutofit/>
          </a:bodyPr>
          <a:lstStyle/>
          <a:p>
            <a:r>
              <a:rPr lang="en-US" sz="2400" b="1" dirty="0"/>
              <a:t>VHA Directive 1200.05 §12.b.</a:t>
            </a:r>
            <a:r>
              <a:rPr lang="en-US" sz="2400" dirty="0"/>
              <a:t> “[IRB Approval Criteria] When some or all of the subjects are likely to be vulnerable to coercion or undue influence, such as children, prisoners, individuals with limited decision-making capacity, or educationally or economically disadvantaged persons, the protocol must include additional safeguards to protect the rights and welfare of these subjects.”</a:t>
            </a:r>
          </a:p>
          <a:p>
            <a:endParaRPr lang="en-US" sz="1100" dirty="0"/>
          </a:p>
          <a:p>
            <a:r>
              <a:rPr lang="en-US" sz="2400" b="1" dirty="0"/>
              <a:t>VHA Directive 1200.05 §17.a.</a:t>
            </a:r>
            <a:r>
              <a:rPr lang="en-US" sz="2400" dirty="0"/>
              <a:t> “[Informed consent requirements] … An investigator must seek such informed consent only under circumstances that provide the prospective subject or the LAR sufficient opportunity to discuss and consider whether or not to participate and that minimize the possibility of coercion or undue influence.”</a:t>
            </a:r>
          </a:p>
        </p:txBody>
      </p:sp>
      <p:sp>
        <p:nvSpPr>
          <p:cNvPr id="3" name="Slide Number Placeholder 2">
            <a:extLst>
              <a:ext uri="{FF2B5EF4-FFF2-40B4-BE49-F238E27FC236}">
                <a16:creationId xmlns:a16="http://schemas.microsoft.com/office/drawing/2014/main" id="{49F35CCA-E098-4B7F-9811-EA4756FAA2EA}"/>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a:extLst>
              <a:ext uri="{FF2B5EF4-FFF2-40B4-BE49-F238E27FC236}">
                <a16:creationId xmlns:a16="http://schemas.microsoft.com/office/drawing/2014/main" id="{9C5CDC10-AF26-4678-AB4B-A48C6353DE8E}"/>
              </a:ext>
            </a:extLst>
          </p:cNvPr>
          <p:cNvSpPr>
            <a:spLocks noGrp="1"/>
          </p:cNvSpPr>
          <p:nvPr>
            <p:ph type="title"/>
          </p:nvPr>
        </p:nvSpPr>
        <p:spPr/>
        <p:txBody>
          <a:bodyPr/>
          <a:lstStyle/>
          <a:p>
            <a:r>
              <a:rPr lang="en-US" dirty="0"/>
              <a:t>VHA Informed Consent Requirements</a:t>
            </a:r>
          </a:p>
        </p:txBody>
      </p:sp>
    </p:spTree>
    <p:extLst>
      <p:ext uri="{BB962C8B-B14F-4D97-AF65-F5344CB8AC3E}">
        <p14:creationId xmlns:p14="http://schemas.microsoft.com/office/powerpoint/2010/main" val="226434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ADA56B-A193-416B-9F18-8C8875FBC990}"/>
              </a:ext>
            </a:extLst>
          </p:cNvPr>
          <p:cNvSpPr>
            <a:spLocks noGrp="1"/>
          </p:cNvSpPr>
          <p:nvPr>
            <p:ph idx="1"/>
          </p:nvPr>
        </p:nvSpPr>
        <p:spPr>
          <a:xfrm>
            <a:off x="457200" y="838201"/>
            <a:ext cx="8229600" cy="5287964"/>
          </a:xfrm>
        </p:spPr>
        <p:txBody>
          <a:bodyPr>
            <a:noAutofit/>
          </a:bodyPr>
          <a:lstStyle/>
          <a:p>
            <a:r>
              <a:rPr lang="en-US" sz="2400" dirty="0"/>
              <a:t>Inpatient mental health unit patients will experience certain elopement and harm prevention design features regardless of their admission status.</a:t>
            </a:r>
          </a:p>
          <a:p>
            <a:pPr lvl="1"/>
            <a:r>
              <a:rPr lang="en-US" sz="2400" dirty="0"/>
              <a:t>Voluntary admissions</a:t>
            </a:r>
          </a:p>
          <a:p>
            <a:pPr lvl="1"/>
            <a:r>
              <a:rPr lang="en-US" sz="2400" dirty="0"/>
              <a:t>Involuntary admissions</a:t>
            </a:r>
          </a:p>
          <a:p>
            <a:pPr lvl="1"/>
            <a:r>
              <a:rPr lang="en-US" sz="2400" dirty="0"/>
              <a:t>Involuntary holds</a:t>
            </a:r>
          </a:p>
          <a:p>
            <a:r>
              <a:rPr lang="en-US" sz="2400" dirty="0"/>
              <a:t>Investigators should facilitate IRB understanding (protocol, application for IRB review, etc.) of who (which of these patient types) and when the patients would be approached for participation in research.</a:t>
            </a:r>
          </a:p>
          <a:p>
            <a:r>
              <a:rPr lang="en-US" sz="2400" dirty="0"/>
              <a:t>IRBs should consider autonomy limitations of voluntary mental health inpatients (waiting for medical determination of eligibility for discharge, legal requirements, etc.)</a:t>
            </a:r>
          </a:p>
        </p:txBody>
      </p:sp>
      <p:sp>
        <p:nvSpPr>
          <p:cNvPr id="3" name="Slide Number Placeholder 2">
            <a:extLst>
              <a:ext uri="{FF2B5EF4-FFF2-40B4-BE49-F238E27FC236}">
                <a16:creationId xmlns:a16="http://schemas.microsoft.com/office/drawing/2014/main" id="{2033781D-0C2C-44B9-9875-E1C8B96BF05E}"/>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a:extLst>
              <a:ext uri="{FF2B5EF4-FFF2-40B4-BE49-F238E27FC236}">
                <a16:creationId xmlns:a16="http://schemas.microsoft.com/office/drawing/2014/main" id="{6E47191A-5448-421F-84D6-45486CFD35C6}"/>
              </a:ext>
            </a:extLst>
          </p:cNvPr>
          <p:cNvSpPr>
            <a:spLocks noGrp="1"/>
          </p:cNvSpPr>
          <p:nvPr>
            <p:ph type="title"/>
          </p:nvPr>
        </p:nvSpPr>
        <p:spPr/>
        <p:txBody>
          <a:bodyPr/>
          <a:lstStyle/>
          <a:p>
            <a:r>
              <a:rPr lang="en-US" dirty="0"/>
              <a:t>The Inpatient Mental Health Unit</a:t>
            </a:r>
          </a:p>
        </p:txBody>
      </p:sp>
    </p:spTree>
    <p:extLst>
      <p:ext uri="{BB962C8B-B14F-4D97-AF65-F5344CB8AC3E}">
        <p14:creationId xmlns:p14="http://schemas.microsoft.com/office/powerpoint/2010/main" val="415554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ED85E0-D331-4447-B7F1-529E3AE6111D}"/>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a:extLst>
              <a:ext uri="{FF2B5EF4-FFF2-40B4-BE49-F238E27FC236}">
                <a16:creationId xmlns:a16="http://schemas.microsoft.com/office/drawing/2014/main" id="{4A6807F6-A3E1-4E75-BFB4-B2D001A8D975}"/>
              </a:ext>
            </a:extLst>
          </p:cNvPr>
          <p:cNvSpPr>
            <a:spLocks noGrp="1"/>
          </p:cNvSpPr>
          <p:nvPr>
            <p:ph type="title"/>
          </p:nvPr>
        </p:nvSpPr>
        <p:spPr/>
        <p:txBody>
          <a:bodyPr/>
          <a:lstStyle/>
          <a:p>
            <a:r>
              <a:rPr lang="en-US" dirty="0"/>
              <a:t>Admission Types</a:t>
            </a:r>
          </a:p>
        </p:txBody>
      </p:sp>
      <p:sp>
        <p:nvSpPr>
          <p:cNvPr id="5" name="Content Placeholder 5">
            <a:extLst>
              <a:ext uri="{FF2B5EF4-FFF2-40B4-BE49-F238E27FC236}">
                <a16:creationId xmlns:a16="http://schemas.microsoft.com/office/drawing/2014/main" id="{40E0C7E8-8AC9-4362-B44F-2BAD51F31ECB}"/>
              </a:ext>
            </a:extLst>
          </p:cNvPr>
          <p:cNvSpPr>
            <a:spLocks noGrp="1"/>
          </p:cNvSpPr>
          <p:nvPr>
            <p:ph sz="half" idx="1"/>
          </p:nvPr>
        </p:nvSpPr>
        <p:spPr>
          <a:xfrm>
            <a:off x="457200" y="990600"/>
            <a:ext cx="4038600" cy="4792847"/>
          </a:xfrm>
        </p:spPr>
        <p:txBody>
          <a:bodyPr/>
          <a:lstStyle/>
          <a:p>
            <a:pPr marL="0" indent="0">
              <a:buNone/>
            </a:pPr>
            <a:r>
              <a:rPr lang="en-US" sz="2400" b="1" dirty="0"/>
              <a:t>Voluntarily Admitted</a:t>
            </a:r>
          </a:p>
          <a:p>
            <a:r>
              <a:rPr lang="en-US" sz="2400" b="0" dirty="0"/>
              <a:t>Acute care in a unit with elopement prevention features</a:t>
            </a:r>
          </a:p>
          <a:p>
            <a:r>
              <a:rPr lang="en-US" sz="2400" b="0" dirty="0"/>
              <a:t>Providers determine if subject is eligible for discharge</a:t>
            </a:r>
          </a:p>
          <a:p>
            <a:endParaRPr lang="en-US" dirty="0"/>
          </a:p>
        </p:txBody>
      </p:sp>
      <p:sp>
        <p:nvSpPr>
          <p:cNvPr id="7" name="Content Placeholder 6">
            <a:extLst>
              <a:ext uri="{FF2B5EF4-FFF2-40B4-BE49-F238E27FC236}">
                <a16:creationId xmlns:a16="http://schemas.microsoft.com/office/drawing/2014/main" id="{EB756902-C94C-49AB-82EB-2FE387803517}"/>
              </a:ext>
            </a:extLst>
          </p:cNvPr>
          <p:cNvSpPr txBox="1">
            <a:spLocks/>
          </p:cNvSpPr>
          <p:nvPr/>
        </p:nvSpPr>
        <p:spPr>
          <a:xfrm>
            <a:off x="5334000" y="914400"/>
            <a:ext cx="3505200" cy="418324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a:t>Involuntarily Admitted and Involuntary Holds</a:t>
            </a:r>
          </a:p>
          <a:p>
            <a:r>
              <a:rPr lang="en-US" sz="2400" dirty="0"/>
              <a:t>Same as voluntarily admitted </a:t>
            </a:r>
            <a:r>
              <a:rPr lang="en-US" sz="2400" u="sng" dirty="0"/>
              <a:t>and</a:t>
            </a:r>
            <a:r>
              <a:rPr lang="en-US" sz="2400" dirty="0"/>
              <a:t>…</a:t>
            </a:r>
          </a:p>
          <a:p>
            <a:r>
              <a:rPr lang="en-US" sz="2400" dirty="0"/>
              <a:t>In some states release from inpatient care may involve a legal process.</a:t>
            </a:r>
          </a:p>
          <a:p>
            <a:endParaRPr lang="en-US" dirty="0"/>
          </a:p>
        </p:txBody>
      </p:sp>
      <p:pic>
        <p:nvPicPr>
          <p:cNvPr id="8" name="Picture 7">
            <a:extLst>
              <a:ext uri="{FF2B5EF4-FFF2-40B4-BE49-F238E27FC236}">
                <a16:creationId xmlns:a16="http://schemas.microsoft.com/office/drawing/2014/main" id="{F3FB9D25-7173-44DD-A638-D2E9C4F9DF35}"/>
              </a:ext>
            </a:extLst>
          </p:cNvPr>
          <p:cNvPicPr>
            <a:picLocks noChangeAspect="1"/>
          </p:cNvPicPr>
          <p:nvPr/>
        </p:nvPicPr>
        <p:blipFill>
          <a:blip r:embed="rId2"/>
          <a:stretch>
            <a:fillRect/>
          </a:stretch>
        </p:blipFill>
        <p:spPr>
          <a:xfrm>
            <a:off x="3255232" y="3284486"/>
            <a:ext cx="2481136" cy="2803761"/>
          </a:xfrm>
          <a:prstGeom prst="rect">
            <a:avLst/>
          </a:prstGeom>
        </p:spPr>
      </p:pic>
    </p:spTree>
    <p:extLst>
      <p:ext uri="{BB962C8B-B14F-4D97-AF65-F5344CB8AC3E}">
        <p14:creationId xmlns:p14="http://schemas.microsoft.com/office/powerpoint/2010/main" val="1693311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1.xml><?xml version="1.0" encoding="utf-8"?>
<a:theme xmlns:a="http://schemas.openxmlformats.org/drawingml/2006/main" name="4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2.xml><?xml version="1.0" encoding="utf-8"?>
<a:theme xmlns:a="http://schemas.openxmlformats.org/drawingml/2006/main" name="5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3.xml><?xml version="1.0" encoding="utf-8"?>
<a:theme xmlns:a="http://schemas.openxmlformats.org/drawingml/2006/main" name="6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4.xml><?xml version="1.0" encoding="utf-8"?>
<a:theme xmlns:a="http://schemas.openxmlformats.org/drawingml/2006/main" name="7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5.xml><?xml version="1.0" encoding="utf-8"?>
<a:theme xmlns:a="http://schemas.openxmlformats.org/drawingml/2006/main" name="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3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yVA Theme">
  <a:themeElements>
    <a:clrScheme name="MyVA Lean Colors">
      <a:dk1>
        <a:sysClr val="windowText" lastClr="000000"/>
      </a:dk1>
      <a:lt1>
        <a:sysClr val="window" lastClr="FFFFFF"/>
      </a:lt1>
      <a:dk2>
        <a:srgbClr val="00416A"/>
      </a:dk2>
      <a:lt2>
        <a:srgbClr val="DFDFDF"/>
      </a:lt2>
      <a:accent1>
        <a:srgbClr val="004170"/>
      </a:accent1>
      <a:accent2>
        <a:srgbClr val="0093C9"/>
      </a:accent2>
      <a:accent3>
        <a:srgbClr val="F7A800"/>
      </a:accent3>
      <a:accent4>
        <a:srgbClr val="BDBBBB"/>
      </a:accent4>
      <a:accent5>
        <a:srgbClr val="00416A"/>
      </a:accent5>
      <a:accent6>
        <a:srgbClr val="0093C9"/>
      </a:accent6>
      <a:hlink>
        <a:srgbClr val="F7A800"/>
      </a:hlink>
      <a:folHlink>
        <a:srgbClr val="0041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M 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Theme">
  <a:themeElements>
    <a:clrScheme name="FMTS">
      <a:dk1>
        <a:sysClr val="windowText" lastClr="000000"/>
      </a:dk1>
      <a:lt1>
        <a:sysClr val="window" lastClr="FFFFFF"/>
      </a:lt1>
      <a:dk2>
        <a:srgbClr val="2B3990"/>
      </a:dk2>
      <a:lt2>
        <a:srgbClr val="E7E6E6"/>
      </a:lt2>
      <a:accent1>
        <a:srgbClr val="52853F"/>
      </a:accent1>
      <a:accent2>
        <a:srgbClr val="F7955B"/>
      </a:accent2>
      <a:accent3>
        <a:srgbClr val="859097"/>
      </a:accent3>
      <a:accent4>
        <a:srgbClr val="F3CF45"/>
      </a:accent4>
      <a:accent5>
        <a:srgbClr val="772432"/>
      </a:accent5>
      <a:accent6>
        <a:srgbClr val="C2B48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27A37B24-EF00-4490-8F23-301C48D178D4}" vid="{431D7A15-CD5F-49C3-A8D1-457E3B0C78CC}"/>
    </a:ext>
  </a:extLst>
</a:theme>
</file>

<file path=ppt/theme/theme4.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8.xml><?xml version="1.0" encoding="utf-8"?>
<a:theme xmlns:a="http://schemas.openxmlformats.org/drawingml/2006/main" name="1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9.xml><?xml version="1.0" encoding="utf-8"?>
<a:theme xmlns:a="http://schemas.openxmlformats.org/drawingml/2006/main" name="2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F1A7C33E7FFA42BCE730A96C4C97C7" ma:contentTypeVersion="5" ma:contentTypeDescription="Create a new document." ma:contentTypeScope="" ma:versionID="3d639e43d2cbee7f898cbb5aa816316d">
  <xsd:schema xmlns:xsd="http://www.w3.org/2001/XMLSchema" xmlns:xs="http://www.w3.org/2001/XMLSchema" xmlns:p="http://schemas.microsoft.com/office/2006/metadata/properties" xmlns:ns2="58713316-8334-4bf4-a6fe-1fea435260dd" targetNamespace="http://schemas.microsoft.com/office/2006/metadata/properties" ma:root="true" ma:fieldsID="cd0500b17323a0c299437be0f9df1502" ns2:_="">
    <xsd:import namespace="58713316-8334-4bf4-a6fe-1fea435260dd"/>
    <xsd:element name="properties">
      <xsd:complexType>
        <xsd:sequence>
          <xsd:element name="documentManagement">
            <xsd:complexType>
              <xsd:all>
                <xsd:element ref="ns2:Document_x0020_Status"/>
                <xsd:element ref="ns2:Document_x0020_Presentation_x0020_Date"/>
                <xsd:element ref="ns2:Document_x0020_Category"/>
                <xsd:element ref="ns2:Presentation_x0020_Material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13316-8334-4bf4-a6fe-1fea435260dd" elementFormDefault="qualified">
    <xsd:import namespace="http://schemas.microsoft.com/office/2006/documentManagement/types"/>
    <xsd:import namespace="http://schemas.microsoft.com/office/infopath/2007/PartnerControls"/>
    <xsd:element name="Document_x0020_Status" ma:index="8" ma:displayName="Document Status" ma:description="Document Status" ma:format="Dropdown" ma:internalName="Document_x0020_Status">
      <xsd:simpleType>
        <xsd:restriction base="dms:Choice">
          <xsd:enumeration value="Draft"/>
          <xsd:enumeration value="Finalized"/>
        </xsd:restriction>
      </xsd:simpleType>
    </xsd:element>
    <xsd:element name="Document_x0020_Presentation_x0020_Date" ma:index="9" ma:displayName="Document Presentation Date" ma:description="This is the date that the document was presented" ma:format="DateOnly" ma:internalName="Document_x0020_Presentation_x0020_Date">
      <xsd:simpleType>
        <xsd:restriction base="dms:DateTime"/>
      </xsd:simpleType>
    </xsd:element>
    <xsd:element name="Document_x0020_Category" ma:index="10" ma:displayName="Meeting Category" ma:description="Document Category" ma:format="Dropdown" ma:internalName="Document_x0020_Category">
      <xsd:simpleType>
        <xsd:restriction base="dms:Choice">
          <xsd:enumeration value="Senior Leader Meeting"/>
          <xsd:enumeration value="Initiative Coordination Meeting"/>
          <xsd:enumeration value="BIM/MIM"/>
          <xsd:enumeration value="Snapshot"/>
          <xsd:enumeration value="Spotlight"/>
          <xsd:enumeration value="Discussion Forum"/>
          <xsd:enumeration value="Dance Card Deck"/>
        </xsd:restriction>
      </xsd:simpleType>
    </xsd:element>
    <xsd:element name="Presentation_x0020_Material_x0020_Type" ma:index="12" nillable="true" ma:displayName="Presentation Material Type" ma:description="Is this the presentation material, supplemental documentation, or other?" ma:format="Dropdown" ma:internalName="Presentation_x0020_Material_x0020_Type">
      <xsd:simpleType>
        <xsd:restriction base="dms:Choice">
          <xsd:enumeration value="Presentation Material"/>
          <xsd:enumeration value="Supplemental Documentation"/>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Status xmlns="58713316-8334-4bf4-a6fe-1fea435260dd">Draft</Document_x0020_Status>
    <Document_x0020_Category xmlns="58713316-8334-4bf4-a6fe-1fea435260dd">Senior Leader Meeting</Document_x0020_Category>
    <Document_x0020_Presentation_x0020_Date xmlns="58713316-8334-4bf4-a6fe-1fea435260dd">2017-06-30T04:00:00+00:00</Document_x0020_Presentation_x0020_Date>
    <Presentation_x0020_Material_x0020_Type xmlns="58713316-8334-4bf4-a6fe-1fea435260dd">Presentation Material</Presentation_x0020_Material_x0020_Type>
  </documentManagement>
</p:properties>
</file>

<file path=customXml/itemProps1.xml><?xml version="1.0" encoding="utf-8"?>
<ds:datastoreItem xmlns:ds="http://schemas.openxmlformats.org/officeDocument/2006/customXml" ds:itemID="{3844922B-DF45-4AD9-9F72-8CB59C83D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13316-8334-4bf4-a6fe-1fea43526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54EB79-0DCF-40E4-877B-24A99FE1C62A}">
  <ds:schemaRefs>
    <ds:schemaRef ds:uri="http://schemas.microsoft.com/sharepoint/v3/contenttype/forms"/>
  </ds:schemaRefs>
</ds:datastoreItem>
</file>

<file path=customXml/itemProps3.xml><?xml version="1.0" encoding="utf-8"?>
<ds:datastoreItem xmlns:ds="http://schemas.openxmlformats.org/officeDocument/2006/customXml" ds:itemID="{95BABBC1-510B-498E-8648-BB5C1F939242}">
  <ds:schemaRefs>
    <ds:schemaRef ds:uri="http://purl.org/dc/elements/1.1/"/>
    <ds:schemaRef ds:uri="http://schemas.microsoft.com/office/2006/metadata/properties"/>
    <ds:schemaRef ds:uri="58713316-8334-4bf4-a6fe-1fea435260dd"/>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14101</TotalTime>
  <Words>1250</Words>
  <Application>Microsoft Office PowerPoint</Application>
  <PresentationFormat>On-screen Show (4:3)</PresentationFormat>
  <Paragraphs>95</Paragraphs>
  <Slides>14</Slides>
  <Notes>3</Notes>
  <HiddenSlides>0</HiddenSlides>
  <MMClips>0</MMClips>
  <ScaleCrop>false</ScaleCrop>
  <HeadingPairs>
    <vt:vector size="8" baseType="variant">
      <vt:variant>
        <vt:lpstr>Fonts Used</vt:lpstr>
      </vt:variant>
      <vt:variant>
        <vt:i4>4</vt:i4>
      </vt:variant>
      <vt:variant>
        <vt:lpstr>Theme</vt:lpstr>
      </vt:variant>
      <vt:variant>
        <vt:i4>21</vt:i4>
      </vt:variant>
      <vt:variant>
        <vt:lpstr>Embedded OLE Servers</vt:lpstr>
      </vt:variant>
      <vt:variant>
        <vt:i4>1</vt:i4>
      </vt:variant>
      <vt:variant>
        <vt:lpstr>Slide Titles</vt:lpstr>
      </vt:variant>
      <vt:variant>
        <vt:i4>14</vt:i4>
      </vt:variant>
    </vt:vector>
  </HeadingPairs>
  <TitlesOfParts>
    <vt:vector size="40" baseType="lpstr">
      <vt:lpstr>Arial</vt:lpstr>
      <vt:lpstr>Calibri</vt:lpstr>
      <vt:lpstr>Courier New</vt:lpstr>
      <vt:lpstr>Wingdings</vt:lpstr>
      <vt:lpstr>3_Office Theme</vt:lpstr>
      <vt:lpstr>MyVA Theme</vt:lpstr>
      <vt:lpstr>1_Default Theme</vt:lpstr>
      <vt:lpstr>6_Office Theme</vt:lpstr>
      <vt:lpstr>4_Office Theme</vt:lpstr>
      <vt:lpstr>8_Office Theme</vt:lpstr>
      <vt:lpstr>MyVA</vt:lpstr>
      <vt:lpstr>1_MyVA</vt:lpstr>
      <vt:lpstr>2_MyVA</vt:lpstr>
      <vt:lpstr>3_MyVA</vt:lpstr>
      <vt:lpstr>4_MyVA</vt:lpstr>
      <vt:lpstr>5_MyVA</vt:lpstr>
      <vt:lpstr>6_MyVA</vt:lpstr>
      <vt:lpstr>7_MyVA</vt:lpstr>
      <vt:lpstr>5_Office Theme</vt:lpstr>
      <vt:lpstr>9_Office Theme</vt:lpstr>
      <vt:lpstr>10_Office Theme</vt:lpstr>
      <vt:lpstr>12_Office Theme</vt:lpstr>
      <vt:lpstr>39_Office Theme</vt:lpstr>
      <vt:lpstr>14_Office Theme</vt:lpstr>
      <vt:lpstr>OM Standard Slides</vt:lpstr>
      <vt:lpstr>think-cell Slide</vt:lpstr>
      <vt:lpstr>Ethical considerations for research in the Inpatient Mental Health Unit</vt:lpstr>
      <vt:lpstr>Teachable Moment</vt:lpstr>
      <vt:lpstr>Discussion</vt:lpstr>
      <vt:lpstr>The Belmont Report</vt:lpstr>
      <vt:lpstr>Ethical Principle “Respect for Persons”</vt:lpstr>
      <vt:lpstr>Informed Consent</vt:lpstr>
      <vt:lpstr>VHA Informed Consent Requirements</vt:lpstr>
      <vt:lpstr>The Inpatient Mental Health Unit</vt:lpstr>
      <vt:lpstr>Admission Types</vt:lpstr>
      <vt:lpstr>Research Considerations</vt:lpstr>
      <vt:lpstr>Case Study I</vt:lpstr>
      <vt:lpstr>Case Study II</vt:lpstr>
      <vt:lpstr>Takeaways</vt:lpstr>
      <vt:lpstr>Questions/Discussion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considerations for research in the Inpatient Mental Health Unit</dc:title>
  <dc:subject>Ethical considerations for research in the Inpatient Mental Health Unit</dc:subject>
  <dc:creator>Department of Veterans Affairs</dc:creator>
  <cp:keywords>Ethical considerations for research in the Inpatient Mental Health Unit</cp:keywords>
  <cp:lastModifiedBy>Rivera, Portia T</cp:lastModifiedBy>
  <cp:revision>60</cp:revision>
  <cp:lastPrinted>2019-01-02T20:41:30Z</cp:lastPrinted>
  <dcterms:created xsi:type="dcterms:W3CDTF">2016-05-04T17:57:56Z</dcterms:created>
  <dcterms:modified xsi:type="dcterms:W3CDTF">2019-12-12T19:07:53Z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0x0101004DF1A7C33E7FFA42BCE730A96C4C97C7</vt:lpwstr>
  </property>
</Properties>
</file>