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364" r:id="rId3"/>
    <p:sldId id="262" r:id="rId4"/>
    <p:sldId id="414" r:id="rId5"/>
    <p:sldId id="413" r:id="rId6"/>
    <p:sldId id="394" r:id="rId7"/>
    <p:sldId id="403" r:id="rId8"/>
    <p:sldId id="399" r:id="rId9"/>
    <p:sldId id="400" r:id="rId10"/>
    <p:sldId id="395" r:id="rId11"/>
    <p:sldId id="396" r:id="rId12"/>
    <p:sldId id="397" r:id="rId13"/>
    <p:sldId id="398" r:id="rId14"/>
    <p:sldId id="401" r:id="rId15"/>
    <p:sldId id="402" r:id="rId16"/>
    <p:sldId id="297" r:id="rId17"/>
    <p:sldId id="39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extLst/>
  </p:cmAuthor>
  <p:cmAuthor id="2" name="Charlotte Jeans" initials="" lastIdx="2" clrIdx="1"/>
  <p:cmAuthor id="3" name="Duche, Soundia" initials="DS" lastIdx="9"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5" autoAdjust="0"/>
    <p:restoredTop sz="93169" autoAdjust="0"/>
  </p:normalViewPr>
  <p:slideViewPr>
    <p:cSldViewPr>
      <p:cViewPr varScale="1">
        <p:scale>
          <a:sx n="114" d="100"/>
          <a:sy n="114" d="100"/>
        </p:scale>
        <p:origin x="1266" y="102"/>
      </p:cViewPr>
      <p:guideLst>
        <p:guide orient="horz" pos="2160"/>
        <p:guide pos="2880"/>
      </p:guideLst>
    </p:cSldViewPr>
  </p:slideViewPr>
  <p:outlineViewPr>
    <p:cViewPr>
      <p:scale>
        <a:sx n="33" d="100"/>
        <a:sy n="33" d="100"/>
      </p:scale>
      <p:origin x="0" y="-12996"/>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80" d="100"/>
          <a:sy n="80" d="100"/>
        </p:scale>
        <p:origin x="20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10</a:t>
            </a:fld>
            <a:endParaRPr lang="en-US" dirty="0"/>
          </a:p>
        </p:txBody>
      </p:sp>
    </p:spTree>
    <p:extLst>
      <p:ext uri="{BB962C8B-B14F-4D97-AF65-F5344CB8AC3E}">
        <p14:creationId xmlns:p14="http://schemas.microsoft.com/office/powerpoint/2010/main" val="257457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11</a:t>
            </a:fld>
            <a:endParaRPr lang="en-US" dirty="0"/>
          </a:p>
        </p:txBody>
      </p:sp>
      <p:sp>
        <p:nvSpPr>
          <p:cNvPr id="6" name="Notes Placeholder 5">
            <a:extLst>
              <a:ext uri="{FF2B5EF4-FFF2-40B4-BE49-F238E27FC236}">
                <a16:creationId xmlns:a16="http://schemas.microsoft.com/office/drawing/2014/main" id="{4BE4529A-97C8-4ABD-9577-F5EA1FB9CC55}"/>
              </a:ext>
            </a:extLst>
          </p:cNvPr>
          <p:cNvSpPr>
            <a:spLocks noGrp="1"/>
          </p:cNvSpPr>
          <p:nvPr>
            <p:ph type="body" sz="quarter" idx="3"/>
          </p:nvPr>
        </p:nvSpPr>
        <p:spPr/>
        <p:txBody>
          <a:bodyPr/>
          <a:lstStyle/>
          <a:p>
            <a:r>
              <a:rPr lang="en-US" dirty="0"/>
              <a:t>First Respondent:  Fred</a:t>
            </a:r>
          </a:p>
        </p:txBody>
      </p:sp>
    </p:spTree>
    <p:extLst>
      <p:ext uri="{BB962C8B-B14F-4D97-AF65-F5344CB8AC3E}">
        <p14:creationId xmlns:p14="http://schemas.microsoft.com/office/powerpoint/2010/main" val="181848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12</a:t>
            </a:fld>
            <a:endParaRPr lang="en-US" dirty="0"/>
          </a:p>
        </p:txBody>
      </p:sp>
    </p:spTree>
    <p:extLst>
      <p:ext uri="{BB962C8B-B14F-4D97-AF65-F5344CB8AC3E}">
        <p14:creationId xmlns:p14="http://schemas.microsoft.com/office/powerpoint/2010/main" val="115105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13</a:t>
            </a:fld>
            <a:endParaRPr lang="en-US" dirty="0"/>
          </a:p>
        </p:txBody>
      </p:sp>
      <p:sp>
        <p:nvSpPr>
          <p:cNvPr id="6" name="Notes Placeholder 5">
            <a:extLst>
              <a:ext uri="{FF2B5EF4-FFF2-40B4-BE49-F238E27FC236}">
                <a16:creationId xmlns:a16="http://schemas.microsoft.com/office/drawing/2014/main" id="{F6DC5B97-27D6-44F3-B849-1F80DE5BDC91}"/>
              </a:ext>
            </a:extLst>
          </p:cNvPr>
          <p:cNvSpPr>
            <a:spLocks noGrp="1"/>
          </p:cNvSpPr>
          <p:nvPr>
            <p:ph type="body" sz="quarter" idx="3"/>
          </p:nvPr>
        </p:nvSpPr>
        <p:spPr/>
        <p:txBody>
          <a:bodyPr/>
          <a:lstStyle/>
          <a:p>
            <a:r>
              <a:rPr lang="en-US" dirty="0"/>
              <a:t>First Respondent:  Steve</a:t>
            </a:r>
          </a:p>
        </p:txBody>
      </p:sp>
    </p:spTree>
    <p:extLst>
      <p:ext uri="{BB962C8B-B14F-4D97-AF65-F5344CB8AC3E}">
        <p14:creationId xmlns:p14="http://schemas.microsoft.com/office/powerpoint/2010/main" val="74852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14</a:t>
            </a:fld>
            <a:endParaRPr lang="en-US" dirty="0"/>
          </a:p>
        </p:txBody>
      </p:sp>
      <p:sp>
        <p:nvSpPr>
          <p:cNvPr id="6" name="Notes Placeholder 5">
            <a:extLst>
              <a:ext uri="{FF2B5EF4-FFF2-40B4-BE49-F238E27FC236}">
                <a16:creationId xmlns:a16="http://schemas.microsoft.com/office/drawing/2014/main" id="{88D4AFD3-E13B-4453-A092-826D6BF3AEC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057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Respondent</a:t>
            </a:r>
            <a:r>
              <a:rPr lang="en-US"/>
              <a:t>:  Fred</a:t>
            </a:r>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15</a:t>
            </a:fld>
            <a:endParaRPr lang="en-US" dirty="0"/>
          </a:p>
        </p:txBody>
      </p:sp>
    </p:spTree>
    <p:extLst>
      <p:ext uri="{BB962C8B-B14F-4D97-AF65-F5344CB8AC3E}">
        <p14:creationId xmlns:p14="http://schemas.microsoft.com/office/powerpoint/2010/main" val="1487818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16</a:t>
            </a:fld>
            <a:endParaRPr lang="en-US" dirty="0"/>
          </a:p>
        </p:txBody>
      </p:sp>
    </p:spTree>
    <p:extLst>
      <p:ext uri="{BB962C8B-B14F-4D97-AF65-F5344CB8AC3E}">
        <p14:creationId xmlns:p14="http://schemas.microsoft.com/office/powerpoint/2010/main" val="214390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26837AB3-543C-4AE6-AFEC-7EB6D55298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6959FD7F-A281-4A6A-94AE-20E4D92054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D197231-3376-4EB9-826A-B80782C9B315}"/>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117D9EC-ACE2-4090-A4C1-8B520CE5F94B}" type="slidenum">
              <a:rPr lang="en-US" altLang="en-US"/>
              <a:pPr eaLnBrk="1" hangingPunct="1"/>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62FF8259-0981-4EB0-9CEB-C1226FAFA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a:extLst>
              <a:ext uri="{FF2B5EF4-FFF2-40B4-BE49-F238E27FC236}">
                <a16:creationId xmlns:a16="http://schemas.microsoft.com/office/drawing/2014/main" id="{41CDEAE5-E7E7-43F2-AE3D-F8E416EB2A7D}"/>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AFBC8E2-EC47-4A4C-93EF-315F34AB32EB}" type="slidenum">
              <a:rPr lang="en-US" altLang="en-US"/>
              <a:pPr eaLnBrk="1" hangingPunct="1"/>
              <a:t>2</a:t>
            </a:fld>
            <a:endParaRPr lang="en-US" altLang="en-US"/>
          </a:p>
        </p:txBody>
      </p:sp>
      <p:sp>
        <p:nvSpPr>
          <p:cNvPr id="96260" name="Notes Placeholder 1">
            <a:extLst>
              <a:ext uri="{FF2B5EF4-FFF2-40B4-BE49-F238E27FC236}">
                <a16:creationId xmlns:a16="http://schemas.microsoft.com/office/drawing/2014/main" id="{17AC7899-1D16-4E9A-A7F9-F4CDAF1B3422}"/>
              </a:ext>
            </a:extLst>
          </p:cNvPr>
          <p:cNvSpPr>
            <a:spLocks noGrp="1"/>
          </p:cNvSpPr>
          <p:nvPr/>
        </p:nvSpPr>
        <p:spPr bwMode="auto">
          <a:xfrm>
            <a:off x="717270" y="4416430"/>
            <a:ext cx="5731651"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3</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7" name="Notes Placeholder 6">
            <a:extLst>
              <a:ext uri="{FF2B5EF4-FFF2-40B4-BE49-F238E27FC236}">
                <a16:creationId xmlns:a16="http://schemas.microsoft.com/office/drawing/2014/main" id="{95B629B2-8F2F-4318-A259-94B663A2BD5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4467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
        <p:nvSpPr>
          <p:cNvPr id="6" name="Notes Placeholder 5">
            <a:extLst>
              <a:ext uri="{FF2B5EF4-FFF2-40B4-BE49-F238E27FC236}">
                <a16:creationId xmlns:a16="http://schemas.microsoft.com/office/drawing/2014/main" id="{A993EC91-DC98-4951-9BBF-74508A104D0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2172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5</a:t>
            </a:fld>
            <a:endParaRPr lang="en-US" dirty="0"/>
          </a:p>
        </p:txBody>
      </p:sp>
    </p:spTree>
    <p:extLst>
      <p:ext uri="{BB962C8B-B14F-4D97-AF65-F5344CB8AC3E}">
        <p14:creationId xmlns:p14="http://schemas.microsoft.com/office/powerpoint/2010/main" val="177743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6</a:t>
            </a:fld>
            <a:endParaRPr lang="en-US" dirty="0"/>
          </a:p>
        </p:txBody>
      </p:sp>
    </p:spTree>
    <p:extLst>
      <p:ext uri="{BB962C8B-B14F-4D97-AF65-F5344CB8AC3E}">
        <p14:creationId xmlns:p14="http://schemas.microsoft.com/office/powerpoint/2010/main" val="279446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7</a:t>
            </a:fld>
            <a:endParaRPr lang="en-US" dirty="0"/>
          </a:p>
        </p:txBody>
      </p:sp>
    </p:spTree>
    <p:extLst>
      <p:ext uri="{BB962C8B-B14F-4D97-AF65-F5344CB8AC3E}">
        <p14:creationId xmlns:p14="http://schemas.microsoft.com/office/powerpoint/2010/main" val="413903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8</a:t>
            </a:fld>
            <a:endParaRPr lang="en-US" dirty="0"/>
          </a:p>
        </p:txBody>
      </p:sp>
    </p:spTree>
    <p:extLst>
      <p:ext uri="{BB962C8B-B14F-4D97-AF65-F5344CB8AC3E}">
        <p14:creationId xmlns:p14="http://schemas.microsoft.com/office/powerpoint/2010/main" val="175174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9</a:t>
            </a:fld>
            <a:endParaRPr lang="en-US" dirty="0"/>
          </a:p>
        </p:txBody>
      </p:sp>
    </p:spTree>
    <p:extLst>
      <p:ext uri="{BB962C8B-B14F-4D97-AF65-F5344CB8AC3E}">
        <p14:creationId xmlns:p14="http://schemas.microsoft.com/office/powerpoint/2010/main" val="324880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tephen.Bartlett2@v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Ryan.holliday@va.gov" TargetMode="External"/><Relationship Id="rId4" Type="http://schemas.openxmlformats.org/officeDocument/2006/relationships/hyperlink" Target="mailto:Fred.Hendler@v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3056716"/>
            <a:ext cx="8957520" cy="2232038"/>
          </a:xfrm>
        </p:spPr>
        <p:txBody>
          <a:bodyPr>
            <a:normAutofit fontScale="90000"/>
          </a:bodyPr>
          <a:lstStyle/>
          <a:p>
            <a:pPr marL="4763" indent="-4763">
              <a:spcBef>
                <a:spcPct val="20000"/>
              </a:spcBef>
              <a:defRPr/>
            </a:pP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r>
              <a:rPr lang="en-US" sz="3300" spc="100" dirty="0">
                <a:latin typeface="Tahoma" pitchFamily="34" charset="0"/>
                <a:cs typeface="Tahoma" pitchFamily="34" charset="0"/>
              </a:rPr>
              <a:t>Research in the Inpatient Mental Health Unit:  A Case Study</a:t>
            </a:r>
            <a:br>
              <a:rPr lang="en-US" sz="3100" spc="100" dirty="0">
                <a:latin typeface="Tahoma" pitchFamily="34" charset="0"/>
                <a:cs typeface="Tahoma" pitchFamily="34" charset="0"/>
              </a:rPr>
            </a:br>
            <a:br>
              <a:rPr lang="en-US" sz="3100" spc="100" dirty="0">
                <a:latin typeface="Tahoma" pitchFamily="34" charset="0"/>
                <a:cs typeface="Tahoma" pitchFamily="34" charset="0"/>
              </a:rPr>
            </a:br>
            <a:br>
              <a:rPr lang="en-US" sz="3100" spc="100" dirty="0">
                <a:latin typeface="Tahoma" pitchFamily="34" charset="0"/>
                <a:cs typeface="Tahoma" pitchFamily="34" charset="0"/>
              </a:rPr>
            </a:br>
            <a:r>
              <a:rPr lang="en-US" sz="3100" spc="100" dirty="0">
                <a:latin typeface="Tahoma" pitchFamily="34" charset="0"/>
                <a:cs typeface="Tahoma" pitchFamily="34" charset="0"/>
              </a:rPr>
              <a:t>	</a:t>
            </a:r>
            <a:endParaRPr lang="en-US" sz="3100" b="0" spc="100" dirty="0">
              <a:latin typeface="Tahoma" pitchFamily="34" charset="0"/>
              <a:cs typeface="Tahoma" pitchFamily="34" charset="0"/>
            </a:endParaRPr>
          </a:p>
        </p:txBody>
      </p:sp>
      <p:sp>
        <p:nvSpPr>
          <p:cNvPr id="4" name="TextBox 3"/>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December 10, 2019</a:t>
            </a:r>
          </a:p>
        </p:txBody>
      </p:sp>
      <p:sp>
        <p:nvSpPr>
          <p:cNvPr id="6" name="Subtitle 2">
            <a:extLst>
              <a:ext uri="{FF2B5EF4-FFF2-40B4-BE49-F238E27FC236}">
                <a16:creationId xmlns:a16="http://schemas.microsoft.com/office/drawing/2014/main" id="{83537DCF-D50C-44DA-B414-FE5C86C28482}"/>
              </a:ext>
            </a:extLst>
          </p:cNvPr>
          <p:cNvSpPr>
            <a:spLocks noGrp="1"/>
          </p:cNvSpPr>
          <p:nvPr>
            <p:ph type="subTitle" idx="1"/>
          </p:nvPr>
        </p:nvSpPr>
        <p:spPr>
          <a:xfrm>
            <a:off x="186480" y="4356402"/>
            <a:ext cx="6661895" cy="1093088"/>
          </a:xfrm>
        </p:spPr>
        <p:txBody>
          <a:bodyPr/>
          <a:lstStyle/>
          <a:p>
            <a:pPr eaLnBrk="1" hangingPunct="1">
              <a:buFont typeface="Arial" charset="0"/>
              <a:buNone/>
              <a:defRPr/>
            </a:pPr>
            <a:r>
              <a:rPr lang="en-US" sz="2000" spc="100" dirty="0">
                <a:latin typeface="Tahoma" panose="020B0604030504040204" pitchFamily="34" charset="0"/>
              </a:rPr>
              <a:t>	</a:t>
            </a:r>
            <a:r>
              <a:rPr lang="en-US" sz="2000" spc="100" dirty="0">
                <a:cs typeface="Calibri"/>
              </a:rPr>
              <a:t>	</a:t>
            </a:r>
          </a:p>
        </p:txBody>
      </p:sp>
    </p:spTree>
    <p:extLst>
      <p:ext uri="{BB962C8B-B14F-4D97-AF65-F5344CB8AC3E}">
        <p14:creationId xmlns:p14="http://schemas.microsoft.com/office/powerpoint/2010/main" val="138049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DFFA-E172-466F-ABEE-8F0899FEB7EB}"/>
              </a:ext>
            </a:extLst>
          </p:cNvPr>
          <p:cNvSpPr>
            <a:spLocks noGrp="1"/>
          </p:cNvSpPr>
          <p:nvPr>
            <p:ph type="title"/>
          </p:nvPr>
        </p:nvSpPr>
        <p:spPr>
          <a:xfrm>
            <a:off x="457200" y="274638"/>
            <a:ext cx="8305800" cy="1290637"/>
          </a:xfrm>
        </p:spPr>
        <p:txBody>
          <a:bodyPr/>
          <a:lstStyle/>
          <a:p>
            <a:r>
              <a:rPr lang="en-US" sz="3000" dirty="0"/>
              <a:t>Scenario 1:  Administration of a Survey to Homeless Veterans at Risk for Suicide </a:t>
            </a:r>
          </a:p>
        </p:txBody>
      </p:sp>
      <p:sp>
        <p:nvSpPr>
          <p:cNvPr id="3" name="Content Placeholder 2">
            <a:extLst>
              <a:ext uri="{FF2B5EF4-FFF2-40B4-BE49-F238E27FC236}">
                <a16:creationId xmlns:a16="http://schemas.microsoft.com/office/drawing/2014/main" id="{46CF87E8-BF46-4ACE-8AD3-4DD1324DDBD9}"/>
              </a:ext>
            </a:extLst>
          </p:cNvPr>
          <p:cNvSpPr>
            <a:spLocks noGrp="1"/>
          </p:cNvSpPr>
          <p:nvPr>
            <p:ph idx="1"/>
          </p:nvPr>
        </p:nvSpPr>
        <p:spPr/>
        <p:txBody>
          <a:bodyPr/>
          <a:lstStyle/>
          <a:p>
            <a:r>
              <a:rPr lang="en-US" sz="2000" dirty="0"/>
              <a:t>Study involves administration of a survey to homeless Veterans currently hospitalized at a VAMC hospital</a:t>
            </a:r>
          </a:p>
          <a:p>
            <a:r>
              <a:rPr lang="en-US" sz="2000" dirty="0"/>
              <a:t>The survey is to better understand factors related to the Veteran’s recent admission that can be targeted to prevent future admissions</a:t>
            </a:r>
          </a:p>
          <a:p>
            <a:r>
              <a:rPr lang="en-US" sz="2000" dirty="0"/>
              <a:t>How might these factors relate to research ethics:</a:t>
            </a:r>
          </a:p>
          <a:p>
            <a:pPr lvl="1"/>
            <a:r>
              <a:rPr lang="en-US" sz="1800" dirty="0"/>
              <a:t>Inclusion of suicide-focused measures (e.g., recent suicide attempt)</a:t>
            </a:r>
          </a:p>
          <a:p>
            <a:pPr lvl="1"/>
            <a:r>
              <a:rPr lang="en-US" sz="1800" dirty="0"/>
              <a:t>If the Veteran were homeless</a:t>
            </a:r>
          </a:p>
          <a:p>
            <a:pPr lvl="1"/>
            <a:r>
              <a:rPr lang="en-US" sz="1800" dirty="0"/>
              <a:t>Compensation for participation</a:t>
            </a:r>
          </a:p>
          <a:p>
            <a:pPr lvl="1"/>
            <a:r>
              <a:rPr lang="en-US" sz="1800" dirty="0"/>
              <a:t>Voluntary admission to the hospital</a:t>
            </a:r>
          </a:p>
          <a:p>
            <a:pPr lvl="1"/>
            <a:r>
              <a:rPr lang="en-US" sz="1800" dirty="0"/>
              <a:t>Any additional factors to consider?</a:t>
            </a:r>
          </a:p>
        </p:txBody>
      </p:sp>
    </p:spTree>
    <p:extLst>
      <p:ext uri="{BB962C8B-B14F-4D97-AF65-F5344CB8AC3E}">
        <p14:creationId xmlns:p14="http://schemas.microsoft.com/office/powerpoint/2010/main" val="179159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7B8E-20F8-4A20-8003-23F1DDC50A01}"/>
              </a:ext>
            </a:extLst>
          </p:cNvPr>
          <p:cNvSpPr>
            <a:spLocks noGrp="1"/>
          </p:cNvSpPr>
          <p:nvPr>
            <p:ph type="title"/>
          </p:nvPr>
        </p:nvSpPr>
        <p:spPr/>
        <p:txBody>
          <a:bodyPr/>
          <a:lstStyle/>
          <a:p>
            <a:r>
              <a:rPr lang="en-US" dirty="0"/>
              <a:t>Scenario 1:  Key Ethical Considerations for the IRB</a:t>
            </a:r>
          </a:p>
        </p:txBody>
      </p:sp>
      <p:sp>
        <p:nvSpPr>
          <p:cNvPr id="3" name="Content Placeholder 2">
            <a:extLst>
              <a:ext uri="{FF2B5EF4-FFF2-40B4-BE49-F238E27FC236}">
                <a16:creationId xmlns:a16="http://schemas.microsoft.com/office/drawing/2014/main" id="{2452FB8C-0F03-4116-8E7C-A578861EF2AD}"/>
              </a:ext>
            </a:extLst>
          </p:cNvPr>
          <p:cNvSpPr>
            <a:spLocks noGrp="1"/>
          </p:cNvSpPr>
          <p:nvPr>
            <p:ph idx="1"/>
          </p:nvPr>
        </p:nvSpPr>
        <p:spPr/>
        <p:txBody>
          <a:bodyPr/>
          <a:lstStyle/>
          <a:p>
            <a:r>
              <a:rPr lang="en-US" sz="2000" dirty="0"/>
              <a:t>Why is it important to target this population (i.e., homeless Veterans) while hospitalized as opposed to conducting this study on an outpatient basis?</a:t>
            </a:r>
          </a:p>
          <a:p>
            <a:r>
              <a:rPr lang="en-US" sz="2000" dirty="0"/>
              <a:t>What are the risks to subjects participating in this research study?</a:t>
            </a:r>
          </a:p>
          <a:p>
            <a:r>
              <a:rPr lang="en-US" sz="2000" dirty="0"/>
              <a:t>How might compensation impact ethical considerations?</a:t>
            </a:r>
          </a:p>
          <a:p>
            <a:r>
              <a:rPr lang="en-US" sz="2000" dirty="0"/>
              <a:t>What factors could be discussed or included </a:t>
            </a:r>
            <a:r>
              <a:rPr lang="en-US" sz="2000" i="1" dirty="0"/>
              <a:t>a priori</a:t>
            </a:r>
            <a:r>
              <a:rPr lang="en-US" sz="2000" dirty="0"/>
              <a:t> to decrease risk to the research subject and increase understanding?</a:t>
            </a:r>
          </a:p>
        </p:txBody>
      </p:sp>
    </p:spTree>
    <p:extLst>
      <p:ext uri="{BB962C8B-B14F-4D97-AF65-F5344CB8AC3E}">
        <p14:creationId xmlns:p14="http://schemas.microsoft.com/office/powerpoint/2010/main" val="148690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38B7-FDF2-4954-8300-16C6A934087D}"/>
              </a:ext>
            </a:extLst>
          </p:cNvPr>
          <p:cNvSpPr>
            <a:spLocks noGrp="1"/>
          </p:cNvSpPr>
          <p:nvPr>
            <p:ph type="title"/>
          </p:nvPr>
        </p:nvSpPr>
        <p:spPr/>
        <p:txBody>
          <a:bodyPr/>
          <a:lstStyle/>
          <a:p>
            <a:r>
              <a:rPr lang="en-US" sz="3000" dirty="0"/>
              <a:t>Scenario 2: Administration of an Intervention to Homeless Veterans at Risk for Suicide </a:t>
            </a:r>
          </a:p>
        </p:txBody>
      </p:sp>
      <p:sp>
        <p:nvSpPr>
          <p:cNvPr id="3" name="Content Placeholder 2">
            <a:extLst>
              <a:ext uri="{FF2B5EF4-FFF2-40B4-BE49-F238E27FC236}">
                <a16:creationId xmlns:a16="http://schemas.microsoft.com/office/drawing/2014/main" id="{6017AD61-9917-4B4C-A89C-2548F31B1C9F}"/>
              </a:ext>
            </a:extLst>
          </p:cNvPr>
          <p:cNvSpPr>
            <a:spLocks noGrp="1"/>
          </p:cNvSpPr>
          <p:nvPr>
            <p:ph idx="1"/>
          </p:nvPr>
        </p:nvSpPr>
        <p:spPr/>
        <p:txBody>
          <a:bodyPr/>
          <a:lstStyle/>
          <a:p>
            <a:r>
              <a:rPr lang="en-US" sz="2000" dirty="0"/>
              <a:t>In addition to the survey, the researchers want to include an intervention as part of a feasibility study to assess the effectiveness of the intervention</a:t>
            </a:r>
          </a:p>
          <a:p>
            <a:r>
              <a:rPr lang="en-US" sz="2000" dirty="0"/>
              <a:t>The intervention will consist of 3 sessions of enhanced treatment in addition to usual care</a:t>
            </a:r>
          </a:p>
          <a:p>
            <a:r>
              <a:rPr lang="en-US" sz="2000" dirty="0"/>
              <a:t>The intervention will be offered to research subjects free of charge while admitted and will continue to be offered once they have been discharged from the hospital</a:t>
            </a:r>
          </a:p>
          <a:p>
            <a:r>
              <a:rPr lang="en-US" sz="2000" dirty="0"/>
              <a:t>The purpose of the intervention is to try to decrease thoughts about suicide and future risk for suicide-related hospitalization</a:t>
            </a:r>
          </a:p>
          <a:p>
            <a:r>
              <a:rPr lang="en-US" sz="2000" dirty="0"/>
              <a:t>Participants will be monitored during their hospitalization and up to 3-months post-discharge</a:t>
            </a:r>
          </a:p>
          <a:p>
            <a:pPr marL="0" indent="0">
              <a:buNone/>
            </a:pPr>
            <a:endParaRPr lang="en-US" sz="2000" dirty="0"/>
          </a:p>
        </p:txBody>
      </p:sp>
    </p:spTree>
    <p:extLst>
      <p:ext uri="{BB962C8B-B14F-4D97-AF65-F5344CB8AC3E}">
        <p14:creationId xmlns:p14="http://schemas.microsoft.com/office/powerpoint/2010/main" val="256925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DF13-B4AE-4D80-9D58-C855E6B178F6}"/>
              </a:ext>
            </a:extLst>
          </p:cNvPr>
          <p:cNvSpPr>
            <a:spLocks noGrp="1"/>
          </p:cNvSpPr>
          <p:nvPr>
            <p:ph type="title"/>
          </p:nvPr>
        </p:nvSpPr>
        <p:spPr/>
        <p:txBody>
          <a:bodyPr/>
          <a:lstStyle/>
          <a:p>
            <a:r>
              <a:rPr lang="en-US" dirty="0"/>
              <a:t>Scenario 2:  Key Ethical Considerations for the IRB</a:t>
            </a:r>
          </a:p>
        </p:txBody>
      </p:sp>
      <p:sp>
        <p:nvSpPr>
          <p:cNvPr id="3" name="Content Placeholder 2">
            <a:extLst>
              <a:ext uri="{FF2B5EF4-FFF2-40B4-BE49-F238E27FC236}">
                <a16:creationId xmlns:a16="http://schemas.microsoft.com/office/drawing/2014/main" id="{C7304DF6-CB63-439B-9341-1A87416427A4}"/>
              </a:ext>
            </a:extLst>
          </p:cNvPr>
          <p:cNvSpPr>
            <a:spLocks noGrp="1"/>
          </p:cNvSpPr>
          <p:nvPr>
            <p:ph idx="1"/>
          </p:nvPr>
        </p:nvSpPr>
        <p:spPr/>
        <p:txBody>
          <a:bodyPr/>
          <a:lstStyle/>
          <a:p>
            <a:r>
              <a:rPr lang="en-US" sz="2000" dirty="0"/>
              <a:t>How might the inclusion of an intervention alter ethical considerations?</a:t>
            </a:r>
          </a:p>
          <a:p>
            <a:pPr lvl="1"/>
            <a:r>
              <a:rPr lang="en-US" sz="1800" dirty="0"/>
              <a:t>How might the research intervention affect the subject’s hospitalization and care?</a:t>
            </a:r>
          </a:p>
          <a:p>
            <a:pPr lvl="1"/>
            <a:r>
              <a:rPr lang="en-US" sz="1800" dirty="0"/>
              <a:t>How might the subject’s admission status (voluntary vs. involuntary) impact ethical considerations?</a:t>
            </a:r>
          </a:p>
          <a:p>
            <a:r>
              <a:rPr lang="en-US" sz="2000" dirty="0"/>
              <a:t>What factors should providers and researchers consider to ensure the subject’s rights are protected?</a:t>
            </a:r>
          </a:p>
          <a:p>
            <a:r>
              <a:rPr lang="en-US" sz="2000" dirty="0"/>
              <a:t>Are there potential alternatives that still would answer the research question?</a:t>
            </a:r>
          </a:p>
        </p:txBody>
      </p:sp>
    </p:spTree>
    <p:extLst>
      <p:ext uri="{BB962C8B-B14F-4D97-AF65-F5344CB8AC3E}">
        <p14:creationId xmlns:p14="http://schemas.microsoft.com/office/powerpoint/2010/main" val="360143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ACC5-9E46-4381-B530-DE1341C9ADE5}"/>
              </a:ext>
            </a:extLst>
          </p:cNvPr>
          <p:cNvSpPr>
            <a:spLocks noGrp="1"/>
          </p:cNvSpPr>
          <p:nvPr>
            <p:ph type="title"/>
          </p:nvPr>
        </p:nvSpPr>
        <p:spPr/>
        <p:txBody>
          <a:bodyPr/>
          <a:lstStyle/>
          <a:p>
            <a:r>
              <a:rPr lang="en-US" sz="3200" dirty="0"/>
              <a:t>Scenario 3:  Efficacy of an Suicide-Focused Intervention on Homeless Veterans</a:t>
            </a:r>
          </a:p>
        </p:txBody>
      </p:sp>
      <p:sp>
        <p:nvSpPr>
          <p:cNvPr id="3" name="Content Placeholder 2">
            <a:extLst>
              <a:ext uri="{FF2B5EF4-FFF2-40B4-BE49-F238E27FC236}">
                <a16:creationId xmlns:a16="http://schemas.microsoft.com/office/drawing/2014/main" id="{306D8EB9-078F-4570-B44A-0E461A370C36}"/>
              </a:ext>
            </a:extLst>
          </p:cNvPr>
          <p:cNvSpPr>
            <a:spLocks noGrp="1"/>
          </p:cNvSpPr>
          <p:nvPr>
            <p:ph idx="1"/>
          </p:nvPr>
        </p:nvSpPr>
        <p:spPr/>
        <p:txBody>
          <a:bodyPr/>
          <a:lstStyle/>
          <a:p>
            <a:r>
              <a:rPr lang="en-US" sz="2000" dirty="0"/>
              <a:t>Following the successful completion of the feasibility trial, the researchers now want to conduct a randomized controlled trial comparing the intervention in scenario 2 to usual care </a:t>
            </a:r>
          </a:p>
          <a:p>
            <a:r>
              <a:rPr lang="en-US" sz="2000" dirty="0"/>
              <a:t>Veterans that are randomized to the intervention arm will be offered the option to re-commence usual care following completion of the research study (i.e., 3 months post-discharge)</a:t>
            </a:r>
          </a:p>
        </p:txBody>
      </p:sp>
    </p:spTree>
    <p:extLst>
      <p:ext uri="{BB962C8B-B14F-4D97-AF65-F5344CB8AC3E}">
        <p14:creationId xmlns:p14="http://schemas.microsoft.com/office/powerpoint/2010/main" val="256686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DF13-B4AE-4D80-9D58-C855E6B178F6}"/>
              </a:ext>
            </a:extLst>
          </p:cNvPr>
          <p:cNvSpPr>
            <a:spLocks noGrp="1"/>
          </p:cNvSpPr>
          <p:nvPr>
            <p:ph type="title"/>
          </p:nvPr>
        </p:nvSpPr>
        <p:spPr/>
        <p:txBody>
          <a:bodyPr/>
          <a:lstStyle/>
          <a:p>
            <a:r>
              <a:rPr lang="en-US" dirty="0"/>
              <a:t>Scenario 3:  Key Ethical Considerations for the IRB</a:t>
            </a:r>
          </a:p>
        </p:txBody>
      </p:sp>
      <p:sp>
        <p:nvSpPr>
          <p:cNvPr id="3" name="Content Placeholder 2">
            <a:extLst>
              <a:ext uri="{FF2B5EF4-FFF2-40B4-BE49-F238E27FC236}">
                <a16:creationId xmlns:a16="http://schemas.microsoft.com/office/drawing/2014/main" id="{C7304DF6-CB63-439B-9341-1A87416427A4}"/>
              </a:ext>
            </a:extLst>
          </p:cNvPr>
          <p:cNvSpPr>
            <a:spLocks noGrp="1"/>
          </p:cNvSpPr>
          <p:nvPr>
            <p:ph idx="1"/>
          </p:nvPr>
        </p:nvSpPr>
        <p:spPr/>
        <p:txBody>
          <a:bodyPr/>
          <a:lstStyle/>
          <a:p>
            <a:r>
              <a:rPr lang="en-US" sz="2000" dirty="0"/>
              <a:t>How might ethical considerations differ for scenarios 2 and 3?</a:t>
            </a:r>
          </a:p>
          <a:p>
            <a:r>
              <a:rPr lang="en-US" sz="2000" dirty="0"/>
              <a:t>What key issues/questions should be raised with the study team about the study design?</a:t>
            </a:r>
          </a:p>
          <a:p>
            <a:r>
              <a:rPr lang="en-US" sz="2000" dirty="0"/>
              <a:t>Are there aspects of this study that could benefit from being re-designed?</a:t>
            </a:r>
          </a:p>
        </p:txBody>
      </p:sp>
    </p:spTree>
    <p:extLst>
      <p:ext uri="{BB962C8B-B14F-4D97-AF65-F5344CB8AC3E}">
        <p14:creationId xmlns:p14="http://schemas.microsoft.com/office/powerpoint/2010/main" val="290707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Questions	</a:t>
            </a:r>
            <a:endParaRPr lang="en-US" sz="3100" spc="100" dirty="0">
              <a:solidFill>
                <a:prstClr val="black"/>
              </a:solidFill>
            </a:endParaRPr>
          </a:p>
        </p:txBody>
      </p:sp>
    </p:spTree>
    <p:extLst>
      <p:ext uri="{BB962C8B-B14F-4D97-AF65-F5344CB8AC3E}">
        <p14:creationId xmlns:p14="http://schemas.microsoft.com/office/powerpoint/2010/main" val="3850177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3C4E66D3-2131-4AE8-B719-B53DAE5999B7}"/>
              </a:ext>
            </a:extLst>
          </p:cNvPr>
          <p:cNvSpPr>
            <a:spLocks noGrp="1"/>
          </p:cNvSpPr>
          <p:nvPr>
            <p:ph type="title"/>
          </p:nvPr>
        </p:nvSpPr>
        <p:spPr/>
        <p:txBody>
          <a:bodyPr/>
          <a:lstStyle/>
          <a:p>
            <a:r>
              <a:rPr lang="en-US" altLang="en-US" dirty="0">
                <a:ea typeface="ＭＳ Ｐゴシック" panose="020B0600070205080204" pitchFamily="34" charset="-128"/>
              </a:rPr>
              <a:t>Contact Information</a:t>
            </a:r>
          </a:p>
        </p:txBody>
      </p:sp>
      <p:sp>
        <p:nvSpPr>
          <p:cNvPr id="89091" name="Content Placeholder 2">
            <a:extLst>
              <a:ext uri="{FF2B5EF4-FFF2-40B4-BE49-F238E27FC236}">
                <a16:creationId xmlns:a16="http://schemas.microsoft.com/office/drawing/2014/main" id="{4EA1F290-B01B-424B-B9D9-4BC5087F6F76}"/>
              </a:ext>
            </a:extLst>
          </p:cNvPr>
          <p:cNvSpPr>
            <a:spLocks noGrp="1"/>
          </p:cNvSpPr>
          <p:nvPr>
            <p:ph idx="1"/>
          </p:nvPr>
        </p:nvSpPr>
        <p:spPr>
          <a:xfrm>
            <a:off x="457200" y="1935163"/>
            <a:ext cx="8229600" cy="4191000"/>
          </a:xfrm>
        </p:spPr>
        <p:txBody>
          <a:bodyPr/>
          <a:lstStyle/>
          <a:p>
            <a:pPr marL="0" indent="0">
              <a:spcAft>
                <a:spcPct val="0"/>
              </a:spcAft>
              <a:buFont typeface="Arial" panose="020B0604020202020204" pitchFamily="34" charset="0"/>
              <a:buNone/>
            </a:pPr>
            <a:r>
              <a:rPr lang="en-US" altLang="en-US" sz="1400" dirty="0"/>
              <a:t>Stephen D. Bartlett, R.PH., MSPH</a:t>
            </a:r>
          </a:p>
          <a:p>
            <a:pPr marL="0" indent="0">
              <a:spcAft>
                <a:spcPct val="0"/>
              </a:spcAft>
              <a:buFont typeface="Arial" panose="020B0604020202020204" pitchFamily="34" charset="0"/>
              <a:buNone/>
            </a:pPr>
            <a:r>
              <a:rPr lang="en-US" altLang="en-US" sz="1400" dirty="0"/>
              <a:t>Research Pharmacy Manager, Investigational Drug and Specialty Pharmacy Section</a:t>
            </a:r>
          </a:p>
          <a:p>
            <a:pPr marL="0" indent="0">
              <a:spcAft>
                <a:spcPct val="0"/>
              </a:spcAft>
              <a:buFont typeface="Arial" panose="020B0604020202020204" pitchFamily="34" charset="0"/>
              <a:buNone/>
            </a:pPr>
            <a:r>
              <a:rPr lang="en-US" altLang="en-US" sz="1400" dirty="0"/>
              <a:t>Rocky Mountain Regional VA Medical Center</a:t>
            </a:r>
          </a:p>
          <a:p>
            <a:pPr marL="0" indent="0">
              <a:spcAft>
                <a:spcPct val="0"/>
              </a:spcAft>
              <a:buFont typeface="Arial" panose="020B0604020202020204" pitchFamily="34" charset="0"/>
              <a:buNone/>
            </a:pPr>
            <a:r>
              <a:rPr lang="en-US" altLang="en-US" sz="1400" dirty="0"/>
              <a:t>Chair, Colorado Multiple Institutional Review Board</a:t>
            </a:r>
          </a:p>
          <a:p>
            <a:pPr marL="0" indent="0">
              <a:spcAft>
                <a:spcPct val="0"/>
              </a:spcAft>
              <a:buFont typeface="Arial" panose="020B0604020202020204" pitchFamily="34" charset="0"/>
              <a:buNone/>
            </a:pPr>
            <a:r>
              <a:rPr lang="en-US" altLang="en-US" sz="1400" dirty="0"/>
              <a:t>VA Central IRB Co-Chair</a:t>
            </a:r>
          </a:p>
          <a:p>
            <a:pPr marL="0" indent="0">
              <a:spcAft>
                <a:spcPct val="0"/>
              </a:spcAft>
              <a:buFont typeface="Arial" panose="020B0604020202020204" pitchFamily="34" charset="0"/>
              <a:buNone/>
            </a:pPr>
            <a:r>
              <a:rPr lang="en-US" altLang="en-US" sz="1400" dirty="0">
                <a:hlinkClick r:id="rId3"/>
              </a:rPr>
              <a:t>Stephen.Bartlett2@va.gov</a:t>
            </a:r>
            <a:endParaRPr lang="en-US" altLang="en-US" sz="1400" dirty="0"/>
          </a:p>
          <a:p>
            <a:pPr marL="0" indent="0">
              <a:spcAft>
                <a:spcPct val="0"/>
              </a:spcAft>
              <a:buFont typeface="Arial" panose="020B0604020202020204" pitchFamily="34" charset="0"/>
              <a:buNone/>
            </a:pPr>
            <a:endParaRPr lang="en-US" altLang="en-US" sz="1400" dirty="0"/>
          </a:p>
          <a:p>
            <a:pPr marL="0" indent="0">
              <a:spcAft>
                <a:spcPct val="0"/>
              </a:spcAft>
              <a:buFont typeface="Arial" panose="020B0604020202020204" pitchFamily="34" charset="0"/>
              <a:buNone/>
            </a:pPr>
            <a:r>
              <a:rPr lang="en-US" altLang="en-US" sz="1400" dirty="0"/>
              <a:t>Fred Hendler, M.D., Ph.D.</a:t>
            </a:r>
          </a:p>
          <a:p>
            <a:pPr marL="0" indent="0">
              <a:spcAft>
                <a:spcPct val="0"/>
              </a:spcAft>
              <a:buFont typeface="Arial" panose="020B0604020202020204" pitchFamily="34" charset="0"/>
              <a:buNone/>
            </a:pPr>
            <a:r>
              <a:rPr lang="en-US" altLang="en-US" sz="1400" dirty="0"/>
              <a:t>Chief, Hematology/Oncology</a:t>
            </a:r>
          </a:p>
          <a:p>
            <a:pPr marL="0" indent="0">
              <a:spcAft>
                <a:spcPct val="0"/>
              </a:spcAft>
              <a:buFont typeface="Arial" panose="020B0604020202020204" pitchFamily="34" charset="0"/>
              <a:buNone/>
            </a:pPr>
            <a:r>
              <a:rPr lang="en-US" altLang="en-US" sz="1400" dirty="0"/>
              <a:t>Chair, Health and Human Subject Subcommittee</a:t>
            </a:r>
          </a:p>
          <a:p>
            <a:pPr marL="0" indent="0">
              <a:spcAft>
                <a:spcPct val="0"/>
              </a:spcAft>
              <a:buFont typeface="Arial" panose="020B0604020202020204" pitchFamily="34" charset="0"/>
              <a:buNone/>
            </a:pPr>
            <a:r>
              <a:rPr lang="en-US" altLang="en-US" sz="1400" dirty="0" err="1"/>
              <a:t>Robley</a:t>
            </a:r>
            <a:r>
              <a:rPr lang="en-US" altLang="en-US" sz="1400" dirty="0"/>
              <a:t> Rex VA Medical Center</a:t>
            </a:r>
          </a:p>
          <a:p>
            <a:pPr marL="0" indent="0">
              <a:spcAft>
                <a:spcPct val="0"/>
              </a:spcAft>
              <a:buFont typeface="Arial" panose="020B0604020202020204" pitchFamily="34" charset="0"/>
              <a:buNone/>
            </a:pPr>
            <a:r>
              <a:rPr lang="en-US" altLang="en-US" sz="1400" dirty="0"/>
              <a:t>VA Central IRB Co-Chair</a:t>
            </a:r>
          </a:p>
          <a:p>
            <a:pPr marL="0" indent="0">
              <a:spcAft>
                <a:spcPct val="0"/>
              </a:spcAft>
              <a:buFont typeface="Arial" panose="020B0604020202020204" pitchFamily="34" charset="0"/>
              <a:buNone/>
            </a:pPr>
            <a:r>
              <a:rPr lang="en-US" altLang="en-US" sz="1400" dirty="0">
                <a:hlinkClick r:id="rId4"/>
              </a:rPr>
              <a:t>Fred.Hendler@va.gov</a:t>
            </a:r>
            <a:endParaRPr lang="en-US" altLang="en-US" sz="1400" dirty="0"/>
          </a:p>
          <a:p>
            <a:pPr marL="0" indent="0">
              <a:spcAft>
                <a:spcPct val="0"/>
              </a:spcAft>
              <a:buNone/>
            </a:pPr>
            <a:endParaRPr lang="en-US" altLang="en-US" sz="1400" dirty="0"/>
          </a:p>
          <a:p>
            <a:pPr marL="0" indent="0">
              <a:spcAft>
                <a:spcPct val="0"/>
              </a:spcAft>
              <a:buNone/>
            </a:pPr>
            <a:r>
              <a:rPr lang="en-US" altLang="en-US" sz="1400" dirty="0"/>
              <a:t>Ryan Holliday, PhD</a:t>
            </a:r>
          </a:p>
          <a:p>
            <a:pPr marL="0" indent="0">
              <a:spcAft>
                <a:spcPct val="0"/>
              </a:spcAft>
              <a:buNone/>
            </a:pPr>
            <a:r>
              <a:rPr lang="en-US" altLang="en-US" sz="1400" dirty="0"/>
              <a:t>Clinical Research Psychologist</a:t>
            </a:r>
          </a:p>
          <a:p>
            <a:pPr marL="0" indent="0">
              <a:spcAft>
                <a:spcPct val="0"/>
              </a:spcAft>
              <a:buNone/>
            </a:pPr>
            <a:r>
              <a:rPr lang="en-US" altLang="en-US" sz="1400" dirty="0"/>
              <a:t>Rocky Mountain Mental Illness Research, Education and Clinical Center for Suicide Prevention</a:t>
            </a:r>
          </a:p>
          <a:p>
            <a:pPr marL="0" indent="0">
              <a:spcAft>
                <a:spcPct val="0"/>
              </a:spcAft>
              <a:buNone/>
            </a:pPr>
            <a:r>
              <a:rPr lang="en-US" altLang="en-US" sz="1400" dirty="0"/>
              <a:t>VA Central IRB Member</a:t>
            </a:r>
          </a:p>
          <a:p>
            <a:pPr marL="0" indent="0">
              <a:spcAft>
                <a:spcPct val="0"/>
              </a:spcAft>
              <a:buNone/>
            </a:pPr>
            <a:r>
              <a:rPr lang="en-US" altLang="en-US" sz="1400" dirty="0">
                <a:hlinkClick r:id="rId5"/>
              </a:rPr>
              <a:t>Ryan.holliday@va.gov</a:t>
            </a:r>
            <a:endParaRPr lang="en-US" altLang="en-US" sz="1400" dirty="0"/>
          </a:p>
          <a:p>
            <a:pPr marL="0" indent="0">
              <a:spcAft>
                <a:spcPct val="0"/>
              </a:spcAft>
              <a:buFont typeface="Arial" panose="020B0604020202020204" pitchFamily="34" charset="0"/>
              <a:buNone/>
            </a:pPr>
            <a:endParaRPr lang="en-US" alt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A348CC6-1AEC-4F26-9EF9-C15F7A4A33C4}"/>
              </a:ext>
            </a:extLst>
          </p:cNvPr>
          <p:cNvSpPr>
            <a:spLocks noGrp="1"/>
          </p:cNvSpPr>
          <p:nvPr>
            <p:ph type="title"/>
          </p:nvPr>
        </p:nvSpPr>
        <p:spPr/>
        <p:txBody>
          <a:bodyPr/>
          <a:lstStyle/>
          <a:p>
            <a:r>
              <a:rPr lang="en-US" altLang="en-US">
                <a:ea typeface="ＭＳ Ｐゴシック" panose="020B0600070205080204" pitchFamily="34" charset="-128"/>
              </a:rPr>
              <a:t>Introductions</a:t>
            </a:r>
          </a:p>
        </p:txBody>
      </p:sp>
      <p:sp>
        <p:nvSpPr>
          <p:cNvPr id="46083" name="Content Placeholder 2">
            <a:extLst>
              <a:ext uri="{FF2B5EF4-FFF2-40B4-BE49-F238E27FC236}">
                <a16:creationId xmlns:a16="http://schemas.microsoft.com/office/drawing/2014/main" id="{5DDE2FAE-BF2D-4BEB-96CE-E3FF55346F26}"/>
              </a:ext>
            </a:extLst>
          </p:cNvPr>
          <p:cNvSpPr>
            <a:spLocks noGrp="1"/>
          </p:cNvSpPr>
          <p:nvPr>
            <p:ph idx="1"/>
          </p:nvPr>
        </p:nvSpPr>
        <p:spPr>
          <a:xfrm>
            <a:off x="457200" y="1935163"/>
            <a:ext cx="8686800" cy="4191000"/>
          </a:xfrm>
        </p:spPr>
        <p:txBody>
          <a:bodyPr/>
          <a:lstStyle/>
          <a:p>
            <a:r>
              <a:rPr lang="en-US" altLang="en-US" sz="2400" dirty="0"/>
              <a:t>Stephen D. Bartlett, RPh, MSPH, VA Eastern Colorado HCS, CO</a:t>
            </a:r>
          </a:p>
          <a:p>
            <a:r>
              <a:rPr lang="en-US" altLang="en-US" sz="2400" dirty="0"/>
              <a:t>Fred J. Hendler, MD, PhD, </a:t>
            </a:r>
            <a:r>
              <a:rPr lang="en-US" altLang="en-US" sz="2400" dirty="0" err="1"/>
              <a:t>Robley</a:t>
            </a:r>
            <a:r>
              <a:rPr lang="en-US" altLang="en-US" sz="2400" dirty="0"/>
              <a:t> Rex VAMC, Louisville, KY</a:t>
            </a:r>
          </a:p>
          <a:p>
            <a:r>
              <a:rPr lang="en-US" altLang="en-US" sz="2400" dirty="0"/>
              <a:t>Ryan Holliday, PhD, VA Eastern Colorado HCS, CO</a:t>
            </a:r>
          </a:p>
          <a:p>
            <a:endParaRPr lang="en-US" altLang="en-US" sz="2400" dirty="0"/>
          </a:p>
          <a:p>
            <a:endParaRPr lang="en-US"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lstStyle/>
          <a:p>
            <a:pPr marL="0" indent="0">
              <a:buNone/>
            </a:pPr>
            <a:r>
              <a:rPr lang="en-US" sz="2400" dirty="0"/>
              <a:t>Identify and discuss key considerations that an IRB should take into account when reviewing research proposals that involve subjects undergoing inpatient mental health treatment, to include patients who are involuntarily committed to treatment.</a:t>
            </a:r>
          </a:p>
        </p:txBody>
      </p:sp>
    </p:spTree>
    <p:extLst>
      <p:ext uri="{BB962C8B-B14F-4D97-AF65-F5344CB8AC3E}">
        <p14:creationId xmlns:p14="http://schemas.microsoft.com/office/powerpoint/2010/main" val="125886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1BDE3B-BCA3-41F2-83CD-5D3880527BFD}"/>
              </a:ext>
            </a:extLst>
          </p:cNvPr>
          <p:cNvPicPr>
            <a:picLocks noChangeAspect="1"/>
          </p:cNvPicPr>
          <p:nvPr/>
        </p:nvPicPr>
        <p:blipFill>
          <a:blip r:embed="rId3"/>
          <a:stretch>
            <a:fillRect/>
          </a:stretch>
        </p:blipFill>
        <p:spPr>
          <a:xfrm>
            <a:off x="5562600" y="2362200"/>
            <a:ext cx="2922507" cy="3581400"/>
          </a:xfrm>
          <a:prstGeom prst="rect">
            <a:avLst/>
          </a:prstGeom>
        </p:spPr>
      </p:pic>
      <p:sp>
        <p:nvSpPr>
          <p:cNvPr id="2" name="Title 1">
            <a:extLst>
              <a:ext uri="{FF2B5EF4-FFF2-40B4-BE49-F238E27FC236}">
                <a16:creationId xmlns:a16="http://schemas.microsoft.com/office/drawing/2014/main" id="{96408458-C45C-4FD4-98B9-F78AF74A78B7}"/>
              </a:ext>
            </a:extLst>
          </p:cNvPr>
          <p:cNvSpPr>
            <a:spLocks noGrp="1"/>
          </p:cNvSpPr>
          <p:nvPr>
            <p:ph type="title"/>
          </p:nvPr>
        </p:nvSpPr>
        <p:spPr>
          <a:xfrm>
            <a:off x="457200" y="274638"/>
            <a:ext cx="8458200" cy="1290637"/>
          </a:xfrm>
        </p:spPr>
        <p:txBody>
          <a:bodyPr/>
          <a:lstStyle/>
          <a:p>
            <a:r>
              <a:rPr lang="en-US" sz="3200" dirty="0"/>
              <a:t>APA Issued a Position Statement on Research with Involuntary Psychiatric Patients</a:t>
            </a:r>
          </a:p>
        </p:txBody>
      </p:sp>
      <p:sp>
        <p:nvSpPr>
          <p:cNvPr id="3" name="Content Placeholder 2">
            <a:extLst>
              <a:ext uri="{FF2B5EF4-FFF2-40B4-BE49-F238E27FC236}">
                <a16:creationId xmlns:a16="http://schemas.microsoft.com/office/drawing/2014/main" id="{ACD3664F-F17B-4CBC-BC83-A139FAE75F0C}"/>
              </a:ext>
            </a:extLst>
          </p:cNvPr>
          <p:cNvSpPr>
            <a:spLocks noGrp="1"/>
          </p:cNvSpPr>
          <p:nvPr>
            <p:ph idx="1"/>
          </p:nvPr>
        </p:nvSpPr>
        <p:spPr>
          <a:xfrm>
            <a:off x="228600" y="1935650"/>
            <a:ext cx="5105400" cy="4693750"/>
          </a:xfrm>
        </p:spPr>
        <p:txBody>
          <a:bodyPr/>
          <a:lstStyle/>
          <a:p>
            <a:r>
              <a:rPr lang="en-US" sz="1550" dirty="0"/>
              <a:t>Ongoing and urgent need for clinical research on serious mental disorders, including the treatment of acute episodes</a:t>
            </a:r>
          </a:p>
          <a:p>
            <a:r>
              <a:rPr lang="en-US" sz="1550" dirty="0"/>
              <a:t>Psychiatric patients who are involuntarily committed to treatment are an important population for such research</a:t>
            </a:r>
          </a:p>
          <a:p>
            <a:r>
              <a:rPr lang="en-US" sz="1550" dirty="0"/>
              <a:t>Important to safeguard the integrity of the informed consent process for these patients, but in general, the law presumes that all patients have adequate capacity to consent and voluntariness, unless there is evidence to the contrary</a:t>
            </a:r>
          </a:p>
          <a:p>
            <a:r>
              <a:rPr lang="en-US" sz="1550" dirty="0"/>
              <a:t>Some jurisdictions have placed restrictions on research participation for involuntarily committed patients as a class; by creating the presumption that all such patients are unable to give adequate consent to research and should be excluded from participation</a:t>
            </a:r>
          </a:p>
        </p:txBody>
      </p:sp>
    </p:spTree>
    <p:extLst>
      <p:ext uri="{BB962C8B-B14F-4D97-AF65-F5344CB8AC3E}">
        <p14:creationId xmlns:p14="http://schemas.microsoft.com/office/powerpoint/2010/main" val="50265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517F-B96F-46C3-B54A-7ABE97A71C1A}"/>
              </a:ext>
            </a:extLst>
          </p:cNvPr>
          <p:cNvSpPr>
            <a:spLocks noGrp="1"/>
          </p:cNvSpPr>
          <p:nvPr>
            <p:ph type="title"/>
          </p:nvPr>
        </p:nvSpPr>
        <p:spPr/>
        <p:txBody>
          <a:bodyPr/>
          <a:lstStyle/>
          <a:p>
            <a:r>
              <a:rPr lang="en-US" dirty="0"/>
              <a:t>Capacity to Consent in Mental Health Research</a:t>
            </a:r>
          </a:p>
        </p:txBody>
      </p:sp>
      <p:sp>
        <p:nvSpPr>
          <p:cNvPr id="3" name="Content Placeholder 2">
            <a:extLst>
              <a:ext uri="{FF2B5EF4-FFF2-40B4-BE49-F238E27FC236}">
                <a16:creationId xmlns:a16="http://schemas.microsoft.com/office/drawing/2014/main" id="{4C788559-D5DA-4529-9ED3-6A9EC9C56EF4}"/>
              </a:ext>
            </a:extLst>
          </p:cNvPr>
          <p:cNvSpPr>
            <a:spLocks noGrp="1"/>
          </p:cNvSpPr>
          <p:nvPr>
            <p:ph idx="1"/>
          </p:nvPr>
        </p:nvSpPr>
        <p:spPr>
          <a:xfrm>
            <a:off x="457200" y="1935650"/>
            <a:ext cx="8458200" cy="4190513"/>
          </a:xfrm>
        </p:spPr>
        <p:txBody>
          <a:bodyPr/>
          <a:lstStyle/>
          <a:p>
            <a:r>
              <a:rPr lang="en-US" sz="2000" dirty="0"/>
              <a:t>A prospective subject’s ability (capacity) to consent for a research study is not dependent on his/her admission status</a:t>
            </a:r>
          </a:p>
          <a:p>
            <a:r>
              <a:rPr lang="en-US" sz="2000" dirty="0"/>
              <a:t>Consultation with the treating provider or some other form of examination may be necessary to determine capacity to consent</a:t>
            </a:r>
          </a:p>
          <a:p>
            <a:pPr lvl="1"/>
            <a:r>
              <a:rPr lang="en-US" sz="1800" dirty="0"/>
              <a:t>The process selected should be clearly outlined in the protocol</a:t>
            </a:r>
          </a:p>
          <a:p>
            <a:r>
              <a:rPr lang="en-US" sz="2000" dirty="0"/>
              <a:t>Assessments can be used to assess prospective subjects’ understanding of the following:</a:t>
            </a:r>
          </a:p>
          <a:p>
            <a:pPr lvl="1"/>
            <a:r>
              <a:rPr lang="en-US" sz="1800" dirty="0"/>
              <a:t>That the study involves research</a:t>
            </a:r>
          </a:p>
          <a:p>
            <a:pPr lvl="1"/>
            <a:r>
              <a:rPr lang="en-US" sz="1800" dirty="0"/>
              <a:t>What the research entails</a:t>
            </a:r>
          </a:p>
          <a:p>
            <a:pPr lvl="1"/>
            <a:r>
              <a:rPr lang="en-US" sz="1800" dirty="0"/>
              <a:t>That the research is separate from clinical treatment and will not affect the subject’s admission status</a:t>
            </a:r>
          </a:p>
          <a:p>
            <a:pPr lvl="1"/>
            <a:r>
              <a:rPr lang="en-US" sz="1800" dirty="0"/>
              <a:t>That withdrawal from the research study will not affect the subject’s clinical treatment or admission status</a:t>
            </a:r>
          </a:p>
          <a:p>
            <a:endParaRPr lang="en-US" sz="1800" dirty="0"/>
          </a:p>
        </p:txBody>
      </p:sp>
    </p:spTree>
    <p:extLst>
      <p:ext uri="{BB962C8B-B14F-4D97-AF65-F5344CB8AC3E}">
        <p14:creationId xmlns:p14="http://schemas.microsoft.com/office/powerpoint/2010/main" val="384582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DE3A-6985-4430-83D7-58BABD5E8A26}"/>
              </a:ext>
            </a:extLst>
          </p:cNvPr>
          <p:cNvSpPr>
            <a:spLocks noGrp="1"/>
          </p:cNvSpPr>
          <p:nvPr>
            <p:ph type="title"/>
          </p:nvPr>
        </p:nvSpPr>
        <p:spPr/>
        <p:txBody>
          <a:bodyPr/>
          <a:lstStyle/>
          <a:p>
            <a:r>
              <a:rPr lang="en-US" dirty="0"/>
              <a:t>Veteran Homelessness and Suicide Risk</a:t>
            </a:r>
          </a:p>
        </p:txBody>
      </p:sp>
      <p:sp>
        <p:nvSpPr>
          <p:cNvPr id="3" name="Content Placeholder 2">
            <a:extLst>
              <a:ext uri="{FF2B5EF4-FFF2-40B4-BE49-F238E27FC236}">
                <a16:creationId xmlns:a16="http://schemas.microsoft.com/office/drawing/2014/main" id="{D7B87153-F110-420F-A4FF-4B9F98E68B35}"/>
              </a:ext>
            </a:extLst>
          </p:cNvPr>
          <p:cNvSpPr>
            <a:spLocks noGrp="1"/>
          </p:cNvSpPr>
          <p:nvPr>
            <p:ph idx="1"/>
          </p:nvPr>
        </p:nvSpPr>
        <p:spPr/>
        <p:txBody>
          <a:bodyPr/>
          <a:lstStyle/>
          <a:p>
            <a:r>
              <a:rPr lang="en-US" dirty="0"/>
              <a:t>Veterans are at heightened risk for suicide (1.5 times greater than the civilian population)</a:t>
            </a:r>
          </a:p>
          <a:p>
            <a:r>
              <a:rPr lang="en-US" dirty="0"/>
              <a:t>Homeless Veterans appear at elevated risk compared to the general Veteran population, with high rates of suicide (81.0 per 100,000 vs. 39.0 per 100,000)</a:t>
            </a:r>
          </a:p>
        </p:txBody>
      </p:sp>
    </p:spTree>
    <p:extLst>
      <p:ext uri="{BB962C8B-B14F-4D97-AF65-F5344CB8AC3E}">
        <p14:creationId xmlns:p14="http://schemas.microsoft.com/office/powerpoint/2010/main" val="96821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DE3A-6985-4430-83D7-58BABD5E8A26}"/>
              </a:ext>
            </a:extLst>
          </p:cNvPr>
          <p:cNvSpPr>
            <a:spLocks noGrp="1"/>
          </p:cNvSpPr>
          <p:nvPr>
            <p:ph type="title"/>
          </p:nvPr>
        </p:nvSpPr>
        <p:spPr/>
        <p:txBody>
          <a:bodyPr/>
          <a:lstStyle/>
          <a:p>
            <a:r>
              <a:rPr lang="en-US" dirty="0"/>
              <a:t>Preventing Suicide among Veterans</a:t>
            </a:r>
          </a:p>
        </p:txBody>
      </p:sp>
      <p:sp>
        <p:nvSpPr>
          <p:cNvPr id="3" name="Content Placeholder 2">
            <a:extLst>
              <a:ext uri="{FF2B5EF4-FFF2-40B4-BE49-F238E27FC236}">
                <a16:creationId xmlns:a16="http://schemas.microsoft.com/office/drawing/2014/main" id="{D7B87153-F110-420F-A4FF-4B9F98E68B35}"/>
              </a:ext>
            </a:extLst>
          </p:cNvPr>
          <p:cNvSpPr>
            <a:spLocks noGrp="1"/>
          </p:cNvSpPr>
          <p:nvPr>
            <p:ph idx="1"/>
          </p:nvPr>
        </p:nvSpPr>
        <p:spPr/>
        <p:txBody>
          <a:bodyPr/>
          <a:lstStyle/>
          <a:p>
            <a:r>
              <a:rPr lang="en-US" dirty="0"/>
              <a:t>The VA has mandated a number of evidence-based approaches to prevent suicide (e.g., psychotherapy, Safety Planning)</a:t>
            </a:r>
          </a:p>
          <a:p>
            <a:r>
              <a:rPr lang="en-US" dirty="0"/>
              <a:t>However, in cases in which acute suicide risk is elevated, a psychiatric hospitalization may be warranted</a:t>
            </a:r>
          </a:p>
          <a:p>
            <a:pPr lvl="1"/>
            <a:r>
              <a:rPr lang="en-US" dirty="0"/>
              <a:t>In these instances, individuals deemed to be a danger to themselves who are also unwilling to consent to hospitalization may be hospitalized involuntarily</a:t>
            </a:r>
          </a:p>
        </p:txBody>
      </p:sp>
    </p:spTree>
    <p:extLst>
      <p:ext uri="{BB962C8B-B14F-4D97-AF65-F5344CB8AC3E}">
        <p14:creationId xmlns:p14="http://schemas.microsoft.com/office/powerpoint/2010/main" val="387120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49D6-7B08-46DF-9211-19874859E1D8}"/>
              </a:ext>
            </a:extLst>
          </p:cNvPr>
          <p:cNvSpPr>
            <a:spLocks noGrp="1"/>
          </p:cNvSpPr>
          <p:nvPr>
            <p:ph type="title"/>
          </p:nvPr>
        </p:nvSpPr>
        <p:spPr/>
        <p:txBody>
          <a:bodyPr/>
          <a:lstStyle/>
          <a:p>
            <a:r>
              <a:rPr lang="en-US" dirty="0"/>
              <a:t>Suicide-Focused Interventional Research</a:t>
            </a:r>
          </a:p>
        </p:txBody>
      </p:sp>
      <p:sp>
        <p:nvSpPr>
          <p:cNvPr id="3" name="Content Placeholder 2">
            <a:extLst>
              <a:ext uri="{FF2B5EF4-FFF2-40B4-BE49-F238E27FC236}">
                <a16:creationId xmlns:a16="http://schemas.microsoft.com/office/drawing/2014/main" id="{9844DF38-9EA8-4767-8855-FACBFFC63654}"/>
              </a:ext>
            </a:extLst>
          </p:cNvPr>
          <p:cNvSpPr>
            <a:spLocks noGrp="1"/>
          </p:cNvSpPr>
          <p:nvPr>
            <p:ph idx="1"/>
          </p:nvPr>
        </p:nvSpPr>
        <p:spPr/>
        <p:txBody>
          <a:bodyPr/>
          <a:lstStyle/>
          <a:p>
            <a:r>
              <a:rPr lang="en-US" dirty="0"/>
              <a:t>Suicide remains a low-based rate event</a:t>
            </a:r>
          </a:p>
          <a:p>
            <a:pPr lvl="1"/>
            <a:r>
              <a:rPr lang="en-US" dirty="0"/>
              <a:t>This impacts the study of these behaviors and thus its prevention</a:t>
            </a:r>
          </a:p>
          <a:p>
            <a:r>
              <a:rPr lang="en-US" dirty="0"/>
              <a:t>Providers must often weigh the rights of the participant with the potential utility of findings</a:t>
            </a:r>
          </a:p>
          <a:p>
            <a:r>
              <a:rPr lang="en-US" dirty="0"/>
              <a:t>Additionally, study outcomes often do not solely focus on suicidal ideation or self-directed violence (e.g., psychiatric symptoms, engagement in future treatment)</a:t>
            </a:r>
          </a:p>
          <a:p>
            <a:endParaRPr lang="en-US" dirty="0"/>
          </a:p>
        </p:txBody>
      </p:sp>
    </p:spTree>
    <p:extLst>
      <p:ext uri="{BB962C8B-B14F-4D97-AF65-F5344CB8AC3E}">
        <p14:creationId xmlns:p14="http://schemas.microsoft.com/office/powerpoint/2010/main" val="16690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3905-BAD5-4F2C-AAEB-015CE93EE774}"/>
              </a:ext>
            </a:extLst>
          </p:cNvPr>
          <p:cNvSpPr>
            <a:spLocks noGrp="1"/>
          </p:cNvSpPr>
          <p:nvPr>
            <p:ph type="title"/>
          </p:nvPr>
        </p:nvSpPr>
        <p:spPr/>
        <p:txBody>
          <a:bodyPr/>
          <a:lstStyle/>
          <a:p>
            <a:r>
              <a:rPr lang="en-US" dirty="0"/>
              <a:t>Considerations for Suicide-Focused Research</a:t>
            </a:r>
          </a:p>
        </p:txBody>
      </p:sp>
      <p:sp>
        <p:nvSpPr>
          <p:cNvPr id="3" name="Content Placeholder 2">
            <a:extLst>
              <a:ext uri="{FF2B5EF4-FFF2-40B4-BE49-F238E27FC236}">
                <a16:creationId xmlns:a16="http://schemas.microsoft.com/office/drawing/2014/main" id="{BDCF2F60-0EE1-40D5-8B4E-C493B351184D}"/>
              </a:ext>
            </a:extLst>
          </p:cNvPr>
          <p:cNvSpPr>
            <a:spLocks noGrp="1"/>
          </p:cNvSpPr>
          <p:nvPr>
            <p:ph idx="1"/>
          </p:nvPr>
        </p:nvSpPr>
        <p:spPr/>
        <p:txBody>
          <a:bodyPr/>
          <a:lstStyle/>
          <a:p>
            <a:r>
              <a:rPr lang="en-US" dirty="0"/>
              <a:t>Before discussing case scenarios, consider how the following may impact your perceptions of ethics:</a:t>
            </a:r>
          </a:p>
          <a:p>
            <a:pPr lvl="1"/>
            <a:r>
              <a:rPr lang="en-US" dirty="0"/>
              <a:t>If the study were focused on substance use rather than suicide?</a:t>
            </a:r>
          </a:p>
          <a:p>
            <a:pPr lvl="1"/>
            <a:r>
              <a:rPr lang="en-US" dirty="0"/>
              <a:t>If the Veteran were homeless versus not homeless?</a:t>
            </a:r>
          </a:p>
          <a:p>
            <a:pPr lvl="1"/>
            <a:r>
              <a:rPr lang="en-US" dirty="0"/>
              <a:t>If the Veteran were compensated or not compensated?</a:t>
            </a:r>
          </a:p>
          <a:p>
            <a:pPr lvl="1"/>
            <a:r>
              <a:rPr lang="en-US" dirty="0"/>
              <a:t>If the Veteran were voluntarily versus not voluntarily hospitalized?</a:t>
            </a:r>
          </a:p>
          <a:p>
            <a:pPr marL="457200" lvl="1" indent="0">
              <a:buNone/>
            </a:pPr>
            <a:endParaRPr lang="en-US" b="1" dirty="0"/>
          </a:p>
          <a:p>
            <a:pPr lvl="1"/>
            <a:endParaRPr lang="en-US" dirty="0"/>
          </a:p>
        </p:txBody>
      </p:sp>
    </p:spTree>
    <p:extLst>
      <p:ext uri="{BB962C8B-B14F-4D97-AF65-F5344CB8AC3E}">
        <p14:creationId xmlns:p14="http://schemas.microsoft.com/office/powerpoint/2010/main" val="357881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22093</TotalTime>
  <Words>1181</Words>
  <Application>Microsoft Office PowerPoint</Application>
  <PresentationFormat>On-screen Show (4:3)</PresentationFormat>
  <Paragraphs>116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Tahoma</vt:lpstr>
      <vt:lpstr>PPT_VHA_Template</vt:lpstr>
      <vt:lpstr>           Research in the Inpatient Mental Health Unit:  A Case Study    </vt:lpstr>
      <vt:lpstr>Introductions</vt:lpstr>
      <vt:lpstr>Objective</vt:lpstr>
      <vt:lpstr>APA Issued a Position Statement on Research with Involuntary Psychiatric Patients</vt:lpstr>
      <vt:lpstr>Capacity to Consent in Mental Health Research</vt:lpstr>
      <vt:lpstr>Veteran Homelessness and Suicide Risk</vt:lpstr>
      <vt:lpstr>Preventing Suicide among Veterans</vt:lpstr>
      <vt:lpstr>Suicide-Focused Interventional Research</vt:lpstr>
      <vt:lpstr>Considerations for Suicide-Focused Research</vt:lpstr>
      <vt:lpstr>Scenario 1:  Administration of a Survey to Homeless Veterans at Risk for Suicide </vt:lpstr>
      <vt:lpstr>Scenario 1:  Key Ethical Considerations for the IRB</vt:lpstr>
      <vt:lpstr>Scenario 2: Administration of an Intervention to Homeless Veterans at Risk for Suicide </vt:lpstr>
      <vt:lpstr>Scenario 2:  Key Ethical Considerations for the IRB</vt:lpstr>
      <vt:lpstr>Scenario 3:  Efficacy of an Suicide-Focused Intervention on Homeless Veterans</vt:lpstr>
      <vt:lpstr>Scenario 3:  Key Ethical Considerations for the IRB</vt:lpstr>
      <vt:lpstr> </vt:lpstr>
      <vt:lpstr>Contact Information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 the Inpatient Mental Health Unit:  A Case Study</dc:title>
  <dc:subject>Research in the Inpatient Mental Health Unit:  A Case Study</dc:subject>
  <dc:creator>Duche, Soundia</dc:creator>
  <cp:keywords>Research in the Inpatient Mental Health Unit:  A Case Study</cp:keywords>
  <cp:lastModifiedBy>Rivera, Portia T</cp:lastModifiedBy>
  <cp:revision>809</cp:revision>
  <cp:lastPrinted>2019-12-09T19:41:07Z</cp:lastPrinted>
  <dcterms:created xsi:type="dcterms:W3CDTF">2013-05-15T16:43:55Z</dcterms:created>
  <dcterms:modified xsi:type="dcterms:W3CDTF">2019-12-12T19:07:10Z</dcterms:modified>
</cp:coreProperties>
</file>