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handoutMasterIdLst>
    <p:handoutMasterId r:id="rId22"/>
  </p:handoutMasterIdLst>
  <p:sldIdLst>
    <p:sldId id="339" r:id="rId2"/>
    <p:sldId id="361" r:id="rId3"/>
    <p:sldId id="398" r:id="rId4"/>
    <p:sldId id="347" r:id="rId5"/>
    <p:sldId id="435" r:id="rId6"/>
    <p:sldId id="260" r:id="rId7"/>
    <p:sldId id="743" r:id="rId8"/>
    <p:sldId id="745" r:id="rId9"/>
    <p:sldId id="734" r:id="rId10"/>
    <p:sldId id="736" r:id="rId11"/>
    <p:sldId id="350" r:id="rId12"/>
    <p:sldId id="737" r:id="rId13"/>
    <p:sldId id="739" r:id="rId14"/>
    <p:sldId id="738" r:id="rId15"/>
    <p:sldId id="742" r:id="rId16"/>
    <p:sldId id="363" r:id="rId17"/>
    <p:sldId id="297" r:id="rId18"/>
    <p:sldId id="362" r:id="rId19"/>
    <p:sldId id="269"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ongenecker, Petrice B." initials="LPB" lastIdx="8" clrIdx="0">
    <p:extLst/>
  </p:cmAuthor>
  <p:cmAuthor id="2" name="Charlotte Jeans" initials="" lastIdx="2" clrIdx="1"/>
  <p:cmAuthor id="3" name="Duche, Soundia" initials="DS" lastIdx="9"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135" autoAdjust="0"/>
    <p:restoredTop sz="93169" autoAdjust="0"/>
  </p:normalViewPr>
  <p:slideViewPr>
    <p:cSldViewPr>
      <p:cViewPr varScale="1">
        <p:scale>
          <a:sx n="106" d="100"/>
          <a:sy n="106" d="100"/>
        </p:scale>
        <p:origin x="1506" y="108"/>
      </p:cViewPr>
      <p:guideLst>
        <p:guide orient="horz" pos="2160"/>
        <p:guide pos="2880"/>
      </p:guideLst>
    </p:cSldViewPr>
  </p:slideViewPr>
  <p:outlineViewPr>
    <p:cViewPr>
      <p:scale>
        <a:sx n="33" d="100"/>
        <a:sy n="33" d="100"/>
      </p:scale>
      <p:origin x="0" y="-12996"/>
    </p:cViewPr>
  </p:outlineViewPr>
  <p:notesTextViewPr>
    <p:cViewPr>
      <p:scale>
        <a:sx n="1" d="1"/>
        <a:sy n="1" d="1"/>
      </p:scale>
      <p:origin x="0" y="0"/>
    </p:cViewPr>
  </p:notesTextViewPr>
  <p:sorterViewPr>
    <p:cViewPr>
      <p:scale>
        <a:sx n="75" d="100"/>
        <a:sy n="75" d="100"/>
      </p:scale>
      <p:origin x="0" y="0"/>
    </p:cViewPr>
  </p:sorterViewPr>
  <p:notesViewPr>
    <p:cSldViewPr>
      <p:cViewPr varScale="1">
        <p:scale>
          <a:sx n="54" d="100"/>
          <a:sy n="54" d="100"/>
        </p:scale>
        <p:origin x="2874"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3970938" y="8829967"/>
            <a:ext cx="3037840" cy="464820"/>
          </a:xfrm>
          <a:prstGeom prst="rect">
            <a:avLst/>
          </a:prstGeom>
        </p:spPr>
        <p:txBody>
          <a:bodyPr vert="horz" lIns="93164" tIns="46582" rIns="93164" bIns="46582" rtlCol="0" anchor="b"/>
          <a:lstStyle>
            <a:lvl1pPr algn="r">
              <a:defRPr sz="1200"/>
            </a:lvl1pPr>
          </a:lstStyle>
          <a:p>
            <a:fld id="{8D1F3C7B-FC70-4711-BC45-E540C48E6FE3}" type="slidenum">
              <a:rPr lang="en-US" smtClean="0"/>
              <a:t>‹#›</a:t>
            </a:fld>
            <a:endParaRPr lang="en-US" dirty="0"/>
          </a:p>
        </p:txBody>
      </p:sp>
    </p:spTree>
    <p:extLst>
      <p:ext uri="{BB962C8B-B14F-4D97-AF65-F5344CB8AC3E}">
        <p14:creationId xmlns:p14="http://schemas.microsoft.com/office/powerpoint/2010/main" val="2424957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4" tIns="46582" rIns="93164" bIns="46582"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64" tIns="46582" rIns="93164" bIns="46582" rtlCol="0"/>
          <a:lstStyle>
            <a:lvl1pPr algn="r">
              <a:defRPr sz="1200"/>
            </a:lvl1pPr>
          </a:lstStyle>
          <a:p>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4" tIns="46582" rIns="93164" bIns="46582"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64" tIns="46582" rIns="93164" bIns="4658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64" tIns="46582" rIns="93164" bIns="4658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64" tIns="46582" rIns="93164" bIns="46582" rtlCol="0" anchor="b"/>
          <a:lstStyle>
            <a:lvl1pPr algn="r">
              <a:defRPr sz="1200"/>
            </a:lvl1pPr>
          </a:lstStyle>
          <a:p>
            <a:fld id="{D34EA58A-39E5-4D21-9D36-B59FED999BAC}" type="slidenum">
              <a:rPr lang="en-US" smtClean="0"/>
              <a:t>‹#›</a:t>
            </a:fld>
            <a:endParaRPr lang="en-US" dirty="0"/>
          </a:p>
        </p:txBody>
      </p:sp>
    </p:spTree>
    <p:extLst>
      <p:ext uri="{BB962C8B-B14F-4D97-AF65-F5344CB8AC3E}">
        <p14:creationId xmlns:p14="http://schemas.microsoft.com/office/powerpoint/2010/main" val="289713870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p:spPr>
      </p:sp>
      <p:sp>
        <p:nvSpPr>
          <p:cNvPr id="11267" name="Notes Placeholder 2"/>
          <p:cNvSpPr>
            <a:spLocks noGrp="1"/>
          </p:cNvSpPr>
          <p:nvPr>
            <p:ph type="body" idx="1"/>
          </p:nvPr>
        </p:nvSpPr>
        <p:spPr bwMode="auto">
          <a:noFill/>
        </p:spPr>
        <p:txBody>
          <a:bodyPr/>
          <a:lstStyle/>
          <a:p>
            <a:pPr>
              <a:lnSpc>
                <a:spcPct val="150000"/>
              </a:lnSpc>
            </a:pPr>
            <a:endParaRPr lang="en-US" dirty="0">
              <a:ea typeface="ＭＳ Ｐゴシック" charset="-128"/>
            </a:endParaRPr>
          </a:p>
        </p:txBody>
      </p:sp>
      <p:sp>
        <p:nvSpPr>
          <p:cNvPr id="11268" name="Slide Number Placeholder 3"/>
          <p:cNvSpPr>
            <a:spLocks noGrp="1"/>
          </p:cNvSpPr>
          <p:nvPr>
            <p:ph type="sldNum" sz="quarter" idx="5"/>
          </p:nvPr>
        </p:nvSpPr>
        <p:spPr bwMode="auto">
          <a:noFill/>
          <a:ln>
            <a:miter lim="800000"/>
            <a:headEnd/>
            <a:tailEnd/>
          </a:ln>
        </p:spPr>
        <p:txBody>
          <a:bodyPr/>
          <a:lstStyle/>
          <a:p>
            <a:fld id="{B0A8AC77-AA18-4B2E-A059-F88CAA9F3832}" type="slidenum">
              <a:rPr lang="en-US" smtClean="0">
                <a:solidFill>
                  <a:prstClr val="black"/>
                </a:solidFill>
              </a:rPr>
              <a:pPr/>
              <a:t>1</a:t>
            </a:fld>
            <a:endParaRPr lang="en-US" dirty="0">
              <a:solidFill>
                <a:prstClr val="black"/>
              </a:solidFill>
            </a:endParaRPr>
          </a:p>
        </p:txBody>
      </p:sp>
      <p:sp>
        <p:nvSpPr>
          <p:cNvPr id="2" name="Date Placeholder 1"/>
          <p:cNvSpPr>
            <a:spLocks noGrp="1"/>
          </p:cNvSpPr>
          <p:nvPr>
            <p:ph type="dt" idx="10"/>
          </p:nvPr>
        </p:nvSpPr>
        <p:spPr/>
        <p:txBody>
          <a:bodyPr/>
          <a:lstStyle/>
          <a:p>
            <a:pPr>
              <a:defRPr/>
            </a:pPr>
            <a:endParaRPr lang="en-US" dirty="0">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D34EA58A-39E5-4D21-9D36-B59FED999BAC}" type="slidenum">
              <a:rPr lang="en-US" smtClean="0"/>
              <a:t>10</a:t>
            </a:fld>
            <a:endParaRPr lang="en-US" dirty="0"/>
          </a:p>
        </p:txBody>
      </p:sp>
      <p:sp>
        <p:nvSpPr>
          <p:cNvPr id="6" name="Notes Placeholder 5">
            <a:extLst>
              <a:ext uri="{FF2B5EF4-FFF2-40B4-BE49-F238E27FC236}">
                <a16:creationId xmlns:a16="http://schemas.microsoft.com/office/drawing/2014/main" id="{1B1276D6-BBA9-47BE-85C4-478EE6986F85}"/>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27167703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D34EA58A-39E5-4D21-9D36-B59FED999BAC}" type="slidenum">
              <a:rPr lang="en-US" smtClean="0"/>
              <a:t>11</a:t>
            </a:fld>
            <a:endParaRPr lang="en-US" dirty="0"/>
          </a:p>
        </p:txBody>
      </p:sp>
      <p:sp>
        <p:nvSpPr>
          <p:cNvPr id="6" name="Notes Placeholder 5">
            <a:extLst>
              <a:ext uri="{FF2B5EF4-FFF2-40B4-BE49-F238E27FC236}">
                <a16:creationId xmlns:a16="http://schemas.microsoft.com/office/drawing/2014/main" id="{A0649DA8-7688-4069-9F9F-DFAA5784DE1A}"/>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16999144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D34EA58A-39E5-4D21-9D36-B59FED999BAC}" type="slidenum">
              <a:rPr lang="en-US" smtClean="0"/>
              <a:t>12</a:t>
            </a:fld>
            <a:endParaRPr lang="en-US" dirty="0"/>
          </a:p>
        </p:txBody>
      </p:sp>
      <p:sp>
        <p:nvSpPr>
          <p:cNvPr id="6" name="Notes Placeholder 5">
            <a:extLst>
              <a:ext uri="{FF2B5EF4-FFF2-40B4-BE49-F238E27FC236}">
                <a16:creationId xmlns:a16="http://schemas.microsoft.com/office/drawing/2014/main" id="{7DA8CA14-F707-4623-8741-01FBA09E15E0}"/>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41791166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D34EA58A-39E5-4D21-9D36-B59FED999BAC}" type="slidenum">
              <a:rPr lang="en-US" smtClean="0"/>
              <a:t>13</a:t>
            </a:fld>
            <a:endParaRPr lang="en-US" dirty="0"/>
          </a:p>
        </p:txBody>
      </p:sp>
      <p:sp>
        <p:nvSpPr>
          <p:cNvPr id="6" name="Notes Placeholder 5">
            <a:extLst>
              <a:ext uri="{FF2B5EF4-FFF2-40B4-BE49-F238E27FC236}">
                <a16:creationId xmlns:a16="http://schemas.microsoft.com/office/drawing/2014/main" id="{21F8F9EB-15DF-421E-AFE0-39AB39976E50}"/>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24727646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D34EA58A-39E5-4D21-9D36-B59FED999BAC}" type="slidenum">
              <a:rPr lang="en-US" smtClean="0"/>
              <a:t>14</a:t>
            </a:fld>
            <a:endParaRPr lang="en-US" dirty="0"/>
          </a:p>
        </p:txBody>
      </p:sp>
      <p:sp>
        <p:nvSpPr>
          <p:cNvPr id="6" name="Notes Placeholder 5">
            <a:extLst>
              <a:ext uri="{FF2B5EF4-FFF2-40B4-BE49-F238E27FC236}">
                <a16:creationId xmlns:a16="http://schemas.microsoft.com/office/drawing/2014/main" id="{D5CA0162-8A9B-48B1-8F98-8B7B13CA0FA4}"/>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36997464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D34EA58A-39E5-4D21-9D36-B59FED999BAC}" type="slidenum">
              <a:rPr lang="en-US" smtClean="0"/>
              <a:t>15</a:t>
            </a:fld>
            <a:endParaRPr lang="en-US" dirty="0"/>
          </a:p>
        </p:txBody>
      </p:sp>
      <p:sp>
        <p:nvSpPr>
          <p:cNvPr id="6" name="Notes Placeholder 5">
            <a:extLst>
              <a:ext uri="{FF2B5EF4-FFF2-40B4-BE49-F238E27FC236}">
                <a16:creationId xmlns:a16="http://schemas.microsoft.com/office/drawing/2014/main" id="{5BAE9A34-98E9-45D8-B9BB-188FB9E385D1}"/>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7701877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34EA58A-39E5-4D21-9D36-B59FED999BAC}" type="slidenum">
              <a:rPr lang="en-US" smtClean="0"/>
              <a:t>16</a:t>
            </a:fld>
            <a:endParaRPr lang="en-US" dirty="0"/>
          </a:p>
        </p:txBody>
      </p:sp>
    </p:spTree>
    <p:extLst>
      <p:ext uri="{BB962C8B-B14F-4D97-AF65-F5344CB8AC3E}">
        <p14:creationId xmlns:p14="http://schemas.microsoft.com/office/powerpoint/2010/main" val="14559621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4EA58A-39E5-4D21-9D36-B59FED999BAC}" type="slidenum">
              <a:rPr lang="en-US" smtClean="0"/>
              <a:t>17</a:t>
            </a:fld>
            <a:endParaRPr lang="en-US" dirty="0"/>
          </a:p>
        </p:txBody>
      </p:sp>
    </p:spTree>
    <p:extLst>
      <p:ext uri="{BB962C8B-B14F-4D97-AF65-F5344CB8AC3E}">
        <p14:creationId xmlns:p14="http://schemas.microsoft.com/office/powerpoint/2010/main" val="21439077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34EA58A-39E5-4D21-9D36-B59FED999BAC}" type="slidenum">
              <a:rPr lang="en-US" smtClean="0"/>
              <a:t>18</a:t>
            </a:fld>
            <a:endParaRPr lang="en-US" dirty="0"/>
          </a:p>
        </p:txBody>
      </p:sp>
    </p:spTree>
    <p:extLst>
      <p:ext uri="{BB962C8B-B14F-4D97-AF65-F5344CB8AC3E}">
        <p14:creationId xmlns:p14="http://schemas.microsoft.com/office/powerpoint/2010/main" val="4289097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4EA58A-39E5-4D21-9D36-B59FED999BAC}" type="slidenum">
              <a:rPr lang="en-US" smtClean="0"/>
              <a:t>19</a:t>
            </a:fld>
            <a:endParaRPr lang="en-US" dirty="0"/>
          </a:p>
        </p:txBody>
      </p:sp>
      <p:sp>
        <p:nvSpPr>
          <p:cNvPr id="5" name="Date Placeholder 4"/>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42546507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34EA58A-39E5-4D21-9D36-B59FED999BAC}" type="slidenum">
              <a:rPr lang="en-US" smtClean="0"/>
              <a:t>2</a:t>
            </a:fld>
            <a:endParaRPr lang="en-US" dirty="0"/>
          </a:p>
        </p:txBody>
      </p:sp>
    </p:spTree>
    <p:extLst>
      <p:ext uri="{BB962C8B-B14F-4D97-AF65-F5344CB8AC3E}">
        <p14:creationId xmlns:p14="http://schemas.microsoft.com/office/powerpoint/2010/main" val="7236838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a:defRPr/>
            </a:pPr>
            <a:fld id="{FB850CD8-3DC0-4D51-9F0F-9FA8CBAFAED7}" type="slidenum">
              <a:rPr lang="en-US" smtClean="0">
                <a:solidFill>
                  <a:prstClr val="black"/>
                </a:solidFill>
              </a:rPr>
              <a:pPr>
                <a:defRPr/>
              </a:pPr>
              <a:t>3</a:t>
            </a:fld>
            <a:endParaRPr lang="en-US" dirty="0">
              <a:solidFill>
                <a:prstClr val="black"/>
              </a:solidFill>
            </a:endParaRPr>
          </a:p>
        </p:txBody>
      </p:sp>
      <p:sp>
        <p:nvSpPr>
          <p:cNvPr id="5" name="Date Placeholder 4"/>
          <p:cNvSpPr>
            <a:spLocks noGrp="1"/>
          </p:cNvSpPr>
          <p:nvPr>
            <p:ph type="dt" idx="11"/>
          </p:nvPr>
        </p:nvSpPr>
        <p:spPr/>
        <p:txBody>
          <a:bodyPr/>
          <a:lstStyle/>
          <a:p>
            <a:pPr>
              <a:defRPr/>
            </a:pPr>
            <a:endParaRPr lang="en-US" dirty="0">
              <a:solidFill>
                <a:prstClr val="black"/>
              </a:solidFill>
            </a:endParaRPr>
          </a:p>
        </p:txBody>
      </p:sp>
      <p:sp>
        <p:nvSpPr>
          <p:cNvPr id="6" name="Notes Placeholder 5"/>
          <p:cNvSpPr>
            <a:spLocks noGrp="1"/>
          </p:cNvSpPr>
          <p:nvPr>
            <p:ph type="body" sz="quarter" idx="12"/>
          </p:nvPr>
        </p:nvSpPr>
        <p:spPr/>
        <p:txBody>
          <a:bodyPr/>
          <a:lstStyle/>
          <a:p>
            <a:endParaRPr lang="en-US" dirty="0"/>
          </a:p>
        </p:txBody>
      </p:sp>
    </p:spTree>
    <p:extLst>
      <p:ext uri="{BB962C8B-B14F-4D97-AF65-F5344CB8AC3E}">
        <p14:creationId xmlns:p14="http://schemas.microsoft.com/office/powerpoint/2010/main" val="8790358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34EA58A-39E5-4D21-9D36-B59FED999BAC}" type="slidenum">
              <a:rPr lang="en-US" smtClean="0"/>
              <a:t>4</a:t>
            </a:fld>
            <a:endParaRPr lang="en-US" dirty="0"/>
          </a:p>
        </p:txBody>
      </p:sp>
    </p:spTree>
    <p:extLst>
      <p:ext uri="{BB962C8B-B14F-4D97-AF65-F5344CB8AC3E}">
        <p14:creationId xmlns:p14="http://schemas.microsoft.com/office/powerpoint/2010/main" val="41973657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D34EA58A-39E5-4D21-9D36-B59FED999BAC}" type="slidenum">
              <a:rPr lang="en-US" smtClean="0"/>
              <a:t>5</a:t>
            </a:fld>
            <a:endParaRPr lang="en-US" dirty="0"/>
          </a:p>
        </p:txBody>
      </p:sp>
      <p:sp>
        <p:nvSpPr>
          <p:cNvPr id="6" name="Notes Placeholder 5">
            <a:extLst>
              <a:ext uri="{FF2B5EF4-FFF2-40B4-BE49-F238E27FC236}">
                <a16:creationId xmlns:a16="http://schemas.microsoft.com/office/drawing/2014/main" id="{C696182D-AB15-4910-9EC0-46AE2309A664}"/>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35026064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Why conduct a Feasibility and Alignment assessment?</a:t>
            </a:r>
          </a:p>
          <a:p>
            <a:endParaRPr lang="en-US" dirty="0"/>
          </a:p>
          <a:p>
            <a:r>
              <a:rPr lang="en-US" dirty="0"/>
              <a:t>Identify whether a study can be done and/or should be done at the institution prior to expending resources in its review.</a:t>
            </a:r>
          </a:p>
        </p:txBody>
      </p:sp>
      <p:sp>
        <p:nvSpPr>
          <p:cNvPr id="4" name="Slide Number Placeholder 3"/>
          <p:cNvSpPr>
            <a:spLocks noGrp="1"/>
          </p:cNvSpPr>
          <p:nvPr>
            <p:ph type="sldNum" sz="quarter" idx="5"/>
          </p:nvPr>
        </p:nvSpPr>
        <p:spPr/>
        <p:txBody>
          <a:bodyPr/>
          <a:lstStyle/>
          <a:p>
            <a:fld id="{D34EA58A-39E5-4D21-9D36-B59FED999BAC}" type="slidenum">
              <a:rPr lang="en-US" smtClean="0"/>
              <a:t>6</a:t>
            </a:fld>
            <a:endParaRPr lang="en-US" dirty="0"/>
          </a:p>
        </p:txBody>
      </p:sp>
    </p:spTree>
    <p:extLst>
      <p:ext uri="{BB962C8B-B14F-4D97-AF65-F5344CB8AC3E}">
        <p14:creationId xmlns:p14="http://schemas.microsoft.com/office/powerpoint/2010/main" val="14894814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D34EA58A-39E5-4D21-9D36-B59FED999BAC}" type="slidenum">
              <a:rPr lang="en-US" smtClean="0"/>
              <a:t>7</a:t>
            </a:fld>
            <a:endParaRPr lang="en-US" dirty="0"/>
          </a:p>
        </p:txBody>
      </p:sp>
      <p:sp>
        <p:nvSpPr>
          <p:cNvPr id="6" name="Notes Placeholder 5">
            <a:extLst>
              <a:ext uri="{FF2B5EF4-FFF2-40B4-BE49-F238E27FC236}">
                <a16:creationId xmlns:a16="http://schemas.microsoft.com/office/drawing/2014/main" id="{D4C7363F-422B-4F3E-A971-14D53E18505E}"/>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11093101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D34EA58A-39E5-4D21-9D36-B59FED999BAC}" type="slidenum">
              <a:rPr lang="en-US" smtClean="0"/>
              <a:t>8</a:t>
            </a:fld>
            <a:endParaRPr lang="en-US" dirty="0"/>
          </a:p>
        </p:txBody>
      </p:sp>
      <p:sp>
        <p:nvSpPr>
          <p:cNvPr id="6" name="Notes Placeholder 5">
            <a:extLst>
              <a:ext uri="{FF2B5EF4-FFF2-40B4-BE49-F238E27FC236}">
                <a16:creationId xmlns:a16="http://schemas.microsoft.com/office/drawing/2014/main" id="{D4A2C700-133B-4049-92EF-8496012902A5}"/>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28762655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D34EA58A-39E5-4D21-9D36-B59FED999BAC}" type="slidenum">
              <a:rPr lang="en-US" smtClean="0"/>
              <a:t>9</a:t>
            </a:fld>
            <a:endParaRPr lang="en-US" dirty="0"/>
          </a:p>
        </p:txBody>
      </p:sp>
      <p:sp>
        <p:nvSpPr>
          <p:cNvPr id="6" name="Notes Placeholder 5">
            <a:extLst>
              <a:ext uri="{FF2B5EF4-FFF2-40B4-BE49-F238E27FC236}">
                <a16:creationId xmlns:a16="http://schemas.microsoft.com/office/drawing/2014/main" id="{3E398090-70EC-40E9-A1E6-7ECD52C55841}"/>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83539343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8" descr="background cover.pdf"/>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ctrTitle"/>
          </p:nvPr>
        </p:nvSpPr>
        <p:spPr>
          <a:xfrm>
            <a:off x="338880" y="3178162"/>
            <a:ext cx="7772400" cy="730127"/>
          </a:xfrm>
        </p:spPr>
        <p:txBody>
          <a:bodyPr>
            <a:normAutofit/>
          </a:bodyPr>
          <a:lstStyle>
            <a:lvl1pPr algn="l">
              <a:defRPr sz="3400" b="1">
                <a:latin typeface="Calibri"/>
                <a:cs typeface="Calibri"/>
              </a:defRPr>
            </a:lvl1pPr>
          </a:lstStyle>
          <a:p>
            <a:r>
              <a:rPr lang="en-US" dirty="0"/>
              <a:t>Click to edit Master title style</a:t>
            </a:r>
          </a:p>
        </p:txBody>
      </p:sp>
      <p:sp>
        <p:nvSpPr>
          <p:cNvPr id="3" name="Subtitle 2"/>
          <p:cNvSpPr>
            <a:spLocks noGrp="1"/>
          </p:cNvSpPr>
          <p:nvPr>
            <p:ph type="subTitle" idx="1"/>
          </p:nvPr>
        </p:nvSpPr>
        <p:spPr>
          <a:xfrm>
            <a:off x="357696" y="4004454"/>
            <a:ext cx="7753584" cy="914813"/>
          </a:xfrm>
        </p:spPr>
        <p:txBody>
          <a:bodyPr>
            <a:noAutofit/>
          </a:bodyPr>
          <a:lstStyle>
            <a:lvl1pPr marL="0" indent="0" algn="l">
              <a:buNone/>
              <a:defRPr sz="2800">
                <a:solidFill>
                  <a:srgbClr val="FFFFFF"/>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8" name="Picture 2" descr="Z:\Identity\Logo\R&amp;Dhoriz.jpg"/>
          <p:cNvPicPr>
            <a:picLocks noChangeAspect="1" noChangeArrowheads="1"/>
          </p:cNvPicPr>
          <p:nvPr userDrawn="1"/>
        </p:nvPicPr>
        <p:blipFill>
          <a:blip r:embed="rId3"/>
          <a:srcRect l="16805"/>
          <a:stretch>
            <a:fillRect/>
          </a:stretch>
        </p:blipFill>
        <p:spPr bwMode="auto">
          <a:xfrm>
            <a:off x="177272" y="6229568"/>
            <a:ext cx="1882309" cy="437563"/>
          </a:xfrm>
          <a:prstGeom prst="rect">
            <a:avLst/>
          </a:prstGeom>
          <a:noFill/>
        </p:spPr>
      </p:pic>
    </p:spTree>
    <p:extLst>
      <p:ext uri="{BB962C8B-B14F-4D97-AF65-F5344CB8AC3E}">
        <p14:creationId xmlns:p14="http://schemas.microsoft.com/office/powerpoint/2010/main" val="3425398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935650"/>
            <a:ext cx="8229600" cy="4190513"/>
          </a:xfrm>
        </p:spPr>
        <p:txBody>
          <a:bodyPr/>
          <a:lstStyle>
            <a:lvl1pPr>
              <a:spcAft>
                <a:spcPts val="1200"/>
              </a:spcAft>
              <a:defRPr/>
            </a:lvl1pPr>
            <a:lvl2pPr>
              <a:spcAft>
                <a:spcPts val="1200"/>
              </a:spcAft>
              <a:defRPr/>
            </a:lvl2pPr>
            <a:lvl3pPr>
              <a:spcAft>
                <a:spcPts val="1200"/>
              </a:spcAft>
              <a:defRPr/>
            </a:lvl3pPr>
            <a:lvl4pPr>
              <a:spcAft>
                <a:spcPts val="1200"/>
              </a:spcAft>
              <a:defRPr/>
            </a:lvl4pPr>
            <a:lvl5pPr>
              <a:spcAft>
                <a:spcPts val="1200"/>
              </a:spcAft>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p:cNvSpPr txBox="1">
            <a:spLocks/>
          </p:cNvSpPr>
          <p:nvPr userDrawn="1"/>
        </p:nvSpPr>
        <p:spPr>
          <a:xfrm>
            <a:off x="8250238" y="6249988"/>
            <a:ext cx="490537"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898989"/>
                </a:solidFill>
                <a:latin typeface="Georgia" pitchFamily="18" charset="0"/>
              </a:defRPr>
            </a:lvl1pPr>
          </a:lstStyle>
          <a:p>
            <a:pPr defTabSz="457200" fontAlgn="base">
              <a:spcBef>
                <a:spcPct val="0"/>
              </a:spcBef>
              <a:spcAft>
                <a:spcPct val="0"/>
              </a:spcAft>
              <a:defRPr/>
            </a:pPr>
            <a:fld id="{4452FDFF-9483-4A82-A0D2-0EFD9C982FB8}" type="slidenum">
              <a:rPr lang="en-US" smtClean="0">
                <a:ea typeface="ＭＳ Ｐゴシック" charset="-128"/>
              </a:rPr>
              <a:pPr defTabSz="457200" fontAlgn="base">
                <a:spcBef>
                  <a:spcPct val="0"/>
                </a:spcBef>
                <a:spcAft>
                  <a:spcPct val="0"/>
                </a:spcAft>
                <a:defRPr/>
              </a:pPr>
              <a:t>‹#›</a:t>
            </a:fld>
            <a:endParaRPr lang="en-US" dirty="0">
              <a:ea typeface="ＭＳ Ｐゴシック" charset="-128"/>
            </a:endParaRPr>
          </a:p>
        </p:txBody>
      </p:sp>
    </p:spTree>
    <p:extLst>
      <p:ext uri="{BB962C8B-B14F-4D97-AF65-F5344CB8AC3E}">
        <p14:creationId xmlns:p14="http://schemas.microsoft.com/office/powerpoint/2010/main" val="23678730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normAutofit/>
          </a:bodyPr>
          <a:lstStyle>
            <a:lvl1pPr algn="l">
              <a:defRPr sz="32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3017110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23322"/>
            <a:ext cx="4038600" cy="4202841"/>
          </a:xfrm>
        </p:spPr>
        <p:txBody>
          <a:bodyPr>
            <a:normAutofit/>
          </a:bodyPr>
          <a:lstStyle>
            <a:lvl1pPr>
              <a:spcAft>
                <a:spcPts val="1200"/>
              </a:spcAft>
              <a:defRPr sz="2800"/>
            </a:lvl1pPr>
            <a:lvl2pPr>
              <a:spcAft>
                <a:spcPts val="1200"/>
              </a:spcAft>
              <a:defRPr sz="2400"/>
            </a:lvl2pPr>
            <a:lvl3pPr>
              <a:spcAft>
                <a:spcPts val="1200"/>
              </a:spcAft>
              <a:defRPr sz="2200"/>
            </a:lvl3pPr>
            <a:lvl4pPr>
              <a:spcAft>
                <a:spcPts val="1200"/>
              </a:spcAft>
              <a:defRPr sz="2200"/>
            </a:lvl4pPr>
            <a:lvl5pPr>
              <a:spcAft>
                <a:spcPts val="1200"/>
              </a:spcAft>
              <a:defRPr sz="20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txBox="1">
            <a:spLocks/>
          </p:cNvSpPr>
          <p:nvPr userDrawn="1"/>
        </p:nvSpPr>
        <p:spPr>
          <a:xfrm>
            <a:off x="8250238" y="6249988"/>
            <a:ext cx="490537"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898989"/>
                </a:solidFill>
                <a:latin typeface="Georgia" pitchFamily="18" charset="0"/>
              </a:defRPr>
            </a:lvl1pPr>
          </a:lstStyle>
          <a:p>
            <a:pPr defTabSz="457200" fontAlgn="base">
              <a:spcBef>
                <a:spcPct val="0"/>
              </a:spcBef>
              <a:spcAft>
                <a:spcPct val="0"/>
              </a:spcAft>
              <a:defRPr/>
            </a:pPr>
            <a:fld id="{4452FDFF-9483-4A82-A0D2-0EFD9C982FB8}" type="slidenum">
              <a:rPr lang="en-US" smtClean="0">
                <a:ea typeface="ＭＳ Ｐゴシック" charset="-128"/>
              </a:rPr>
              <a:pPr defTabSz="457200" fontAlgn="base">
                <a:spcBef>
                  <a:spcPct val="0"/>
                </a:spcBef>
                <a:spcAft>
                  <a:spcPct val="0"/>
                </a:spcAft>
                <a:defRPr/>
              </a:pPr>
              <a:t>‹#›</a:t>
            </a:fld>
            <a:endParaRPr lang="en-US" dirty="0">
              <a:ea typeface="ＭＳ Ｐゴシック" charset="-128"/>
            </a:endParaRPr>
          </a:p>
        </p:txBody>
      </p:sp>
      <p:sp>
        <p:nvSpPr>
          <p:cNvPr id="7" name="Content Placeholder 2"/>
          <p:cNvSpPr>
            <a:spLocks noGrp="1"/>
          </p:cNvSpPr>
          <p:nvPr>
            <p:ph sz="half" idx="10"/>
          </p:nvPr>
        </p:nvSpPr>
        <p:spPr>
          <a:xfrm>
            <a:off x="4831958" y="1927805"/>
            <a:ext cx="4038600" cy="4202841"/>
          </a:xfrm>
        </p:spPr>
        <p:txBody>
          <a:bodyPr>
            <a:normAutofit/>
          </a:bodyPr>
          <a:lstStyle>
            <a:lvl1pPr>
              <a:spcAft>
                <a:spcPts val="1200"/>
              </a:spcAft>
              <a:defRPr sz="2800"/>
            </a:lvl1pPr>
            <a:lvl2pPr>
              <a:spcAft>
                <a:spcPts val="1200"/>
              </a:spcAft>
              <a:defRPr sz="2400"/>
            </a:lvl2pPr>
            <a:lvl3pPr>
              <a:spcAft>
                <a:spcPts val="1200"/>
              </a:spcAft>
              <a:defRPr sz="2200"/>
            </a:lvl3pPr>
            <a:lvl4pPr>
              <a:spcAft>
                <a:spcPts val="1200"/>
              </a:spcAft>
              <a:defRPr sz="2200"/>
            </a:lvl4pPr>
            <a:lvl5pPr>
              <a:spcAft>
                <a:spcPts val="1200"/>
              </a:spcAft>
              <a:defRPr sz="20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51266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792288" y="2391824"/>
            <a:ext cx="5486400" cy="2724039"/>
          </a:xfrm>
        </p:spPr>
        <p:txBody>
          <a:bodyPr rtlCol="0">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682602"/>
            <a:ext cx="5486400" cy="613568"/>
          </a:xfrm>
        </p:spPr>
        <p:txBody>
          <a:bodyPr/>
          <a:lstStyle>
            <a:lvl1pPr marL="0" inden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Title 4"/>
          <p:cNvSpPr>
            <a:spLocks noGrp="1"/>
          </p:cNvSpPr>
          <p:nvPr>
            <p:ph type="title"/>
          </p:nvPr>
        </p:nvSpPr>
        <p:spPr/>
        <p:txBody>
          <a:bodyPr/>
          <a:lstStyle/>
          <a:p>
            <a:r>
              <a:rPr lang="en-US" dirty="0"/>
              <a:t>Click to edit Master title style</a:t>
            </a:r>
          </a:p>
        </p:txBody>
      </p:sp>
      <p:sp>
        <p:nvSpPr>
          <p:cNvPr id="7" name="Slide Number Placeholder 5"/>
          <p:cNvSpPr txBox="1">
            <a:spLocks/>
          </p:cNvSpPr>
          <p:nvPr userDrawn="1"/>
        </p:nvSpPr>
        <p:spPr>
          <a:xfrm>
            <a:off x="8250238" y="6249988"/>
            <a:ext cx="490537"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898989"/>
                </a:solidFill>
                <a:latin typeface="Georgia" pitchFamily="18" charset="0"/>
              </a:defRPr>
            </a:lvl1pPr>
          </a:lstStyle>
          <a:p>
            <a:pPr defTabSz="457200" fontAlgn="base">
              <a:spcBef>
                <a:spcPct val="0"/>
              </a:spcBef>
              <a:spcAft>
                <a:spcPct val="0"/>
              </a:spcAft>
              <a:defRPr/>
            </a:pPr>
            <a:fld id="{4452FDFF-9483-4A82-A0D2-0EFD9C982FB8}" type="slidenum">
              <a:rPr lang="en-US" smtClean="0">
                <a:ea typeface="ＭＳ Ｐゴシック" charset="-128"/>
              </a:rPr>
              <a:pPr defTabSz="457200" fontAlgn="base">
                <a:spcBef>
                  <a:spcPct val="0"/>
                </a:spcBef>
                <a:spcAft>
                  <a:spcPct val="0"/>
                </a:spcAft>
                <a:defRPr/>
              </a:pPr>
              <a:t>‹#›</a:t>
            </a:fld>
            <a:endParaRPr lang="en-US" dirty="0">
              <a:ea typeface="ＭＳ Ｐゴシック" charset="-128"/>
            </a:endParaRPr>
          </a:p>
        </p:txBody>
      </p:sp>
    </p:spTree>
    <p:extLst>
      <p:ext uri="{BB962C8B-B14F-4D97-AF65-F5344CB8AC3E}">
        <p14:creationId xmlns:p14="http://schemas.microsoft.com/office/powerpoint/2010/main" val="3147153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4" name="Slide Number Placeholder 5"/>
          <p:cNvSpPr txBox="1">
            <a:spLocks/>
          </p:cNvSpPr>
          <p:nvPr userDrawn="1"/>
        </p:nvSpPr>
        <p:spPr>
          <a:xfrm>
            <a:off x="8250238" y="6249988"/>
            <a:ext cx="490537"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898989"/>
                </a:solidFill>
                <a:latin typeface="Georgia" pitchFamily="18" charset="0"/>
              </a:defRPr>
            </a:lvl1pPr>
          </a:lstStyle>
          <a:p>
            <a:pPr defTabSz="457200" fontAlgn="base">
              <a:spcBef>
                <a:spcPct val="0"/>
              </a:spcBef>
              <a:spcAft>
                <a:spcPct val="0"/>
              </a:spcAft>
              <a:defRPr/>
            </a:pPr>
            <a:fld id="{4452FDFF-9483-4A82-A0D2-0EFD9C982FB8}" type="slidenum">
              <a:rPr lang="en-US" smtClean="0">
                <a:ea typeface="ＭＳ Ｐゴシック" charset="-128"/>
              </a:rPr>
              <a:pPr defTabSz="457200" fontAlgn="base">
                <a:spcBef>
                  <a:spcPct val="0"/>
                </a:spcBef>
                <a:spcAft>
                  <a:spcPct val="0"/>
                </a:spcAft>
                <a:defRPr/>
              </a:pPr>
              <a:t>‹#›</a:t>
            </a:fld>
            <a:endParaRPr lang="en-US" dirty="0">
              <a:ea typeface="ＭＳ Ｐゴシック" charset="-128"/>
            </a:endParaRPr>
          </a:p>
        </p:txBody>
      </p:sp>
    </p:spTree>
    <p:extLst>
      <p:ext uri="{BB962C8B-B14F-4D97-AF65-F5344CB8AC3E}">
        <p14:creationId xmlns:p14="http://schemas.microsoft.com/office/powerpoint/2010/main" val="3579711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42534" y="2760397"/>
            <a:ext cx="6798733" cy="1125803"/>
          </a:xfrm>
          <a:prstGeom prst="rect">
            <a:avLst/>
          </a:prstGeom>
        </p:spPr>
        <p:txBody>
          <a:bodyPr>
            <a:normAutofit/>
          </a:bodyPr>
          <a:lstStyle>
            <a:lvl1pPr algn="l">
              <a:defRPr sz="32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1642533" y="3886200"/>
            <a:ext cx="6798733" cy="1422400"/>
          </a:xfrm>
          <a:prstGeom prst="rect">
            <a:avLst/>
          </a:prstGeom>
        </p:spPr>
        <p:txBody>
          <a:bodyPr>
            <a:normAutofit/>
          </a:bodyPr>
          <a:lstStyle>
            <a:lvl1pPr marL="0" indent="0" algn="l">
              <a:buNone/>
              <a:defRPr sz="2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8" name="Text Placeholder 7"/>
          <p:cNvSpPr>
            <a:spLocks noGrp="1"/>
          </p:cNvSpPr>
          <p:nvPr>
            <p:ph type="body" sz="quarter" idx="10"/>
          </p:nvPr>
        </p:nvSpPr>
        <p:spPr>
          <a:xfrm>
            <a:off x="1643063" y="5308600"/>
            <a:ext cx="6797675" cy="804863"/>
          </a:xfrm>
          <a:prstGeom prst="rect">
            <a:avLst/>
          </a:prstGeom>
        </p:spPr>
        <p:txBody>
          <a:bodyPr/>
          <a:lstStyle>
            <a:lvl1pPr>
              <a:buNone/>
              <a:defRPr sz="1400">
                <a:solidFill>
                  <a:schemeClr val="bg1"/>
                </a:solidFill>
              </a:defRPr>
            </a:lvl1pPr>
            <a:lvl2pPr>
              <a:buNone/>
              <a:defRPr sz="1400">
                <a:solidFill>
                  <a:schemeClr val="bg1"/>
                </a:solidFill>
              </a:defRPr>
            </a:lvl2pPr>
            <a:lvl3pPr>
              <a:buNone/>
              <a:defRPr sz="1400">
                <a:solidFill>
                  <a:schemeClr val="bg1"/>
                </a:solidFill>
              </a:defRPr>
            </a:lvl3pPr>
            <a:lvl4pPr>
              <a:buNone/>
              <a:defRPr sz="1400">
                <a:solidFill>
                  <a:schemeClr val="bg1"/>
                </a:solidFill>
              </a:defRPr>
            </a:lvl4pPr>
            <a:lvl5pPr>
              <a:buNone/>
              <a:defRPr sz="1400">
                <a:solidFill>
                  <a:schemeClr val="bg1"/>
                </a:solidFill>
              </a:defRPr>
            </a:lvl5pPr>
          </a:lstStyle>
          <a:p>
            <a:pPr lvl="0"/>
            <a:r>
              <a:rPr lang="en-US" dirty="0"/>
              <a:t>Click to edit Master text styles</a:t>
            </a:r>
          </a:p>
        </p:txBody>
      </p:sp>
    </p:spTree>
    <p:extLst>
      <p:ext uri="{BB962C8B-B14F-4D97-AF65-F5344CB8AC3E}">
        <p14:creationId xmlns:p14="http://schemas.microsoft.com/office/powerpoint/2010/main" val="1588508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3" descr="background interior.pdf"/>
          <p:cNvPicPr>
            <a:picLocks noChangeAspect="1"/>
          </p:cNvPicPr>
          <p:nvPr/>
        </p:nvPicPr>
        <p:blipFill>
          <a:blip r:embed="rId9"/>
          <a:srcRect/>
          <a:stretch>
            <a:fillRect/>
          </a:stretch>
        </p:blipFill>
        <p:spPr bwMode="auto">
          <a:xfrm>
            <a:off x="0" y="0"/>
            <a:ext cx="9144000" cy="6858000"/>
          </a:xfrm>
          <a:prstGeom prst="rect">
            <a:avLst/>
          </a:prstGeom>
          <a:noFill/>
          <a:ln w="9525">
            <a:noFill/>
            <a:miter lim="800000"/>
            <a:headEnd/>
            <a:tailEnd/>
          </a:ln>
        </p:spPr>
      </p:pic>
      <p:sp>
        <p:nvSpPr>
          <p:cNvPr id="1027" name="Title Placeholder 1"/>
          <p:cNvSpPr>
            <a:spLocks noGrp="1"/>
          </p:cNvSpPr>
          <p:nvPr>
            <p:ph type="title"/>
          </p:nvPr>
        </p:nvSpPr>
        <p:spPr bwMode="auto">
          <a:xfrm>
            <a:off x="457200" y="274638"/>
            <a:ext cx="8229600" cy="12906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dirty="0"/>
              <a:t>Click to edit Master title style</a:t>
            </a:r>
          </a:p>
        </p:txBody>
      </p:sp>
      <p:sp>
        <p:nvSpPr>
          <p:cNvPr id="1028" name="Text Placeholder 2"/>
          <p:cNvSpPr>
            <a:spLocks noGrp="1"/>
          </p:cNvSpPr>
          <p:nvPr>
            <p:ph type="body" idx="1"/>
          </p:nvPr>
        </p:nvSpPr>
        <p:spPr bwMode="auto">
          <a:xfrm>
            <a:off x="457200" y="1849438"/>
            <a:ext cx="8229600" cy="4276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pic>
        <p:nvPicPr>
          <p:cNvPr id="1030" name="Picture 4" descr="Department of Veterans Affairs, Veterans Health Administration, Office of Health Information"/>
          <p:cNvPicPr>
            <a:picLocks noChangeAspect="1" noChangeArrowheads="1"/>
          </p:cNvPicPr>
          <p:nvPr userDrawn="1"/>
        </p:nvPicPr>
        <p:blipFill>
          <a:blip r:embed="rId10"/>
          <a:srcRect/>
          <a:stretch>
            <a:fillRect/>
          </a:stretch>
        </p:blipFill>
        <p:spPr bwMode="auto">
          <a:xfrm>
            <a:off x="911225" y="495300"/>
            <a:ext cx="165100" cy="165100"/>
          </a:xfrm>
          <a:prstGeom prst="rect">
            <a:avLst/>
          </a:prstGeom>
          <a:noFill/>
          <a:ln w="9525">
            <a:noFill/>
            <a:miter lim="800000"/>
            <a:headEnd/>
            <a:tailEnd/>
          </a:ln>
        </p:spPr>
      </p:pic>
      <p:sp>
        <p:nvSpPr>
          <p:cNvPr id="10" name="Slide Number Placeholder 5"/>
          <p:cNvSpPr txBox="1">
            <a:spLocks/>
          </p:cNvSpPr>
          <p:nvPr userDrawn="1"/>
        </p:nvSpPr>
        <p:spPr>
          <a:xfrm>
            <a:off x="8250238" y="6249988"/>
            <a:ext cx="490537"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898989"/>
                </a:solidFill>
                <a:latin typeface="Georgia" pitchFamily="18" charset="0"/>
              </a:defRPr>
            </a:lvl1pPr>
          </a:lstStyle>
          <a:p>
            <a:pPr defTabSz="457200" fontAlgn="base">
              <a:spcBef>
                <a:spcPct val="0"/>
              </a:spcBef>
              <a:spcAft>
                <a:spcPct val="0"/>
              </a:spcAft>
              <a:defRPr/>
            </a:pPr>
            <a:endParaRPr lang="en-US" dirty="0">
              <a:ea typeface="ＭＳ Ｐゴシック" charset="-128"/>
            </a:endParaRPr>
          </a:p>
        </p:txBody>
      </p:sp>
    </p:spTree>
    <p:extLst>
      <p:ext uri="{BB962C8B-B14F-4D97-AF65-F5344CB8AC3E}">
        <p14:creationId xmlns:p14="http://schemas.microsoft.com/office/powerpoint/2010/main" val="33223740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hf sldNum="0" hdr="0" ftr="0"/>
  <p:txStyles>
    <p:titleStyle>
      <a:lvl1pPr algn="l" defTabSz="457200" rtl="0" eaLnBrk="0" fontAlgn="base" hangingPunct="0">
        <a:spcBef>
          <a:spcPct val="0"/>
        </a:spcBef>
        <a:spcAft>
          <a:spcPct val="0"/>
        </a:spcAft>
        <a:defRPr sz="3400" kern="1200">
          <a:solidFill>
            <a:schemeClr val="bg1"/>
          </a:solidFill>
          <a:latin typeface="Tahoma" pitchFamily="34" charset="0"/>
          <a:ea typeface="ＭＳ Ｐゴシック" charset="0"/>
          <a:cs typeface="Tahoma" pitchFamily="34" charset="0"/>
        </a:defRPr>
      </a:lvl1pPr>
      <a:lvl2pPr algn="l" defTabSz="457200" rtl="0" eaLnBrk="0" fontAlgn="base" hangingPunct="0">
        <a:spcBef>
          <a:spcPct val="0"/>
        </a:spcBef>
        <a:spcAft>
          <a:spcPct val="0"/>
        </a:spcAft>
        <a:defRPr sz="2400">
          <a:solidFill>
            <a:schemeClr val="bg1"/>
          </a:solidFill>
          <a:latin typeface="Georgia" charset="0"/>
          <a:ea typeface="ＭＳ Ｐゴシック" charset="0"/>
          <a:cs typeface="Georgia" charset="0"/>
        </a:defRPr>
      </a:lvl2pPr>
      <a:lvl3pPr algn="l" defTabSz="457200" rtl="0" eaLnBrk="0" fontAlgn="base" hangingPunct="0">
        <a:spcBef>
          <a:spcPct val="0"/>
        </a:spcBef>
        <a:spcAft>
          <a:spcPct val="0"/>
        </a:spcAft>
        <a:defRPr sz="2400">
          <a:solidFill>
            <a:schemeClr val="bg1"/>
          </a:solidFill>
          <a:latin typeface="Georgia" charset="0"/>
          <a:ea typeface="ＭＳ Ｐゴシック" charset="0"/>
          <a:cs typeface="Georgia" charset="0"/>
        </a:defRPr>
      </a:lvl3pPr>
      <a:lvl4pPr algn="l" defTabSz="457200" rtl="0" eaLnBrk="0" fontAlgn="base" hangingPunct="0">
        <a:spcBef>
          <a:spcPct val="0"/>
        </a:spcBef>
        <a:spcAft>
          <a:spcPct val="0"/>
        </a:spcAft>
        <a:defRPr sz="2400">
          <a:solidFill>
            <a:schemeClr val="bg1"/>
          </a:solidFill>
          <a:latin typeface="Georgia" charset="0"/>
          <a:ea typeface="ＭＳ Ｐゴシック" charset="0"/>
          <a:cs typeface="Georgia" charset="0"/>
        </a:defRPr>
      </a:lvl4pPr>
      <a:lvl5pPr algn="l" defTabSz="457200" rtl="0" eaLnBrk="0" fontAlgn="base" hangingPunct="0">
        <a:spcBef>
          <a:spcPct val="0"/>
        </a:spcBef>
        <a:spcAft>
          <a:spcPct val="0"/>
        </a:spcAft>
        <a:defRPr sz="2400">
          <a:solidFill>
            <a:schemeClr val="bg1"/>
          </a:solidFill>
          <a:latin typeface="Georgia" charset="0"/>
          <a:ea typeface="ＭＳ Ｐゴシック" charset="0"/>
          <a:cs typeface="Georgia" charset="0"/>
        </a:defRPr>
      </a:lvl5pPr>
      <a:lvl6pPr marL="457200" algn="l" defTabSz="457200" rtl="0" fontAlgn="base">
        <a:spcBef>
          <a:spcPct val="0"/>
        </a:spcBef>
        <a:spcAft>
          <a:spcPct val="0"/>
        </a:spcAft>
        <a:defRPr sz="2400">
          <a:solidFill>
            <a:schemeClr val="bg1"/>
          </a:solidFill>
          <a:latin typeface="Georgia" charset="0"/>
          <a:ea typeface="ＭＳ Ｐゴシック" charset="0"/>
          <a:cs typeface="Georgia" charset="0"/>
        </a:defRPr>
      </a:lvl6pPr>
      <a:lvl7pPr marL="914400" algn="l" defTabSz="457200" rtl="0" fontAlgn="base">
        <a:spcBef>
          <a:spcPct val="0"/>
        </a:spcBef>
        <a:spcAft>
          <a:spcPct val="0"/>
        </a:spcAft>
        <a:defRPr sz="2400">
          <a:solidFill>
            <a:schemeClr val="bg1"/>
          </a:solidFill>
          <a:latin typeface="Georgia" charset="0"/>
          <a:ea typeface="ＭＳ Ｐゴシック" charset="0"/>
          <a:cs typeface="Georgia" charset="0"/>
        </a:defRPr>
      </a:lvl7pPr>
      <a:lvl8pPr marL="1371600" algn="l" defTabSz="457200" rtl="0" fontAlgn="base">
        <a:spcBef>
          <a:spcPct val="0"/>
        </a:spcBef>
        <a:spcAft>
          <a:spcPct val="0"/>
        </a:spcAft>
        <a:defRPr sz="2400">
          <a:solidFill>
            <a:schemeClr val="bg1"/>
          </a:solidFill>
          <a:latin typeface="Georgia" charset="0"/>
          <a:ea typeface="ＭＳ Ｐゴシック" charset="0"/>
          <a:cs typeface="Georgia" charset="0"/>
        </a:defRPr>
      </a:lvl8pPr>
      <a:lvl9pPr marL="1828800" algn="l" defTabSz="457200" rtl="0" fontAlgn="base">
        <a:spcBef>
          <a:spcPct val="0"/>
        </a:spcBef>
        <a:spcAft>
          <a:spcPct val="0"/>
        </a:spcAft>
        <a:defRPr sz="2400">
          <a:solidFill>
            <a:schemeClr val="bg1"/>
          </a:solidFill>
          <a:latin typeface="Georgia" charset="0"/>
          <a:ea typeface="ＭＳ Ｐゴシック" charset="0"/>
          <a:cs typeface="Georgia" charset="0"/>
        </a:defRPr>
      </a:lvl9pPr>
    </p:titleStyle>
    <p:bodyStyle>
      <a:lvl1pPr marL="342900" indent="-342900" algn="l" defTabSz="457200" rtl="0" eaLnBrk="0" fontAlgn="base" hangingPunct="0">
        <a:spcBef>
          <a:spcPts val="0"/>
        </a:spcBef>
        <a:spcAft>
          <a:spcPts val="1200"/>
        </a:spcAft>
        <a:buFont typeface="Arial" pitchFamily="34" charset="0"/>
        <a:buChar char="•"/>
        <a:defRPr sz="2800" kern="1200">
          <a:solidFill>
            <a:schemeClr val="tx1"/>
          </a:solidFill>
          <a:latin typeface="Tahoma" pitchFamily="34" charset="0"/>
          <a:ea typeface="Tahoma" pitchFamily="34" charset="0"/>
          <a:cs typeface="Tahoma" pitchFamily="34" charset="0"/>
        </a:defRPr>
      </a:lvl1pPr>
      <a:lvl2pPr marL="742950" indent="-285750" algn="l" defTabSz="457200" rtl="0" eaLnBrk="0" fontAlgn="base" hangingPunct="0">
        <a:spcBef>
          <a:spcPts val="0"/>
        </a:spcBef>
        <a:spcAft>
          <a:spcPts val="1200"/>
        </a:spcAft>
        <a:buFont typeface="Arial" pitchFamily="34" charset="0"/>
        <a:buChar char="•"/>
        <a:defRPr sz="2400" kern="1200">
          <a:solidFill>
            <a:schemeClr val="tx1"/>
          </a:solidFill>
          <a:latin typeface="Tahoma" pitchFamily="34" charset="0"/>
          <a:ea typeface="Tahoma" pitchFamily="34" charset="0"/>
          <a:cs typeface="Tahoma" pitchFamily="34" charset="0"/>
        </a:defRPr>
      </a:lvl2pPr>
      <a:lvl3pPr marL="1143000" indent="-228600" algn="l" defTabSz="457200" rtl="0" eaLnBrk="0" fontAlgn="base" hangingPunct="0">
        <a:spcBef>
          <a:spcPts val="0"/>
        </a:spcBef>
        <a:spcAft>
          <a:spcPts val="1200"/>
        </a:spcAft>
        <a:buFont typeface="Arial" pitchFamily="34" charset="0"/>
        <a:buChar char="•"/>
        <a:defRPr sz="2200" kern="1200">
          <a:solidFill>
            <a:schemeClr val="tx1"/>
          </a:solidFill>
          <a:latin typeface="Tahoma" pitchFamily="34" charset="0"/>
          <a:ea typeface="Tahoma" pitchFamily="34" charset="0"/>
          <a:cs typeface="Tahoma" pitchFamily="34" charset="0"/>
        </a:defRPr>
      </a:lvl3pPr>
      <a:lvl4pPr marL="1600200" indent="-228600" algn="l" defTabSz="457200" rtl="0" eaLnBrk="0" fontAlgn="base" hangingPunct="0">
        <a:spcBef>
          <a:spcPts val="0"/>
        </a:spcBef>
        <a:spcAft>
          <a:spcPts val="1200"/>
        </a:spcAft>
        <a:buFont typeface="Arial" pitchFamily="34" charset="0"/>
        <a:buChar char="•"/>
        <a:defRPr sz="2200" kern="1200">
          <a:solidFill>
            <a:schemeClr val="tx1"/>
          </a:solidFill>
          <a:latin typeface="Tahoma" pitchFamily="34" charset="0"/>
          <a:ea typeface="Tahoma" pitchFamily="34" charset="0"/>
          <a:cs typeface="Tahoma" pitchFamily="34" charset="0"/>
        </a:defRPr>
      </a:lvl4pPr>
      <a:lvl5pPr marL="2057400" indent="-228600" algn="l" defTabSz="457200" rtl="0" eaLnBrk="0" fontAlgn="base" hangingPunct="0">
        <a:spcBef>
          <a:spcPct val="20000"/>
        </a:spcBef>
        <a:spcAft>
          <a:spcPct val="0"/>
        </a:spcAft>
        <a:buFont typeface="Arial" pitchFamily="34" charset="0"/>
        <a:buChar char="»"/>
        <a:defRPr sz="1200" kern="1200">
          <a:solidFill>
            <a:schemeClr val="tx1"/>
          </a:solidFill>
          <a:latin typeface="Georgia"/>
          <a:ea typeface="Georgia" charset="0"/>
          <a:cs typeface="Georgi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andouts/ORPPE%20Template%20Versions/RDC%20Initial%20Review%20Template%20121019.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andouts/ORPPE%20Template%20Versions/ACOS%20Study%20Approval%20Letter%20Template%20-%20Initial%20Approval%20121019.doc"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christina.bennett2@va.gov"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mailto:Soundia.duche@va.gov"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gpo.gov/fdsys/pkg/FR-2017-01-19/pdf/2017-01058.pdf" TargetMode="External"/><Relationship Id="rId7" Type="http://schemas.openxmlformats.org/officeDocument/2006/relationships/hyperlink" Target="https://www.research.va.gov/programs/orppe/education/webinars/default.cfm"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s://www.research.va.gov/resources/policies/" TargetMode="External"/><Relationship Id="rId5" Type="http://schemas.openxmlformats.org/officeDocument/2006/relationships/hyperlink" Target="https://www.va.gov/vhapublications/ViewPublication.asp?pub_ID=8191" TargetMode="External"/><Relationship Id="rId4" Type="http://schemas.openxmlformats.org/officeDocument/2006/relationships/hyperlink" Target="https://www.va.gov/vhapublications/ViewPublication.asp?pub_ID=8171"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andouts/ORPPE%20Template%20Versions/Service%20Impact%20Form%20-%20110819.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andouts/ORPPE%20Template%20Versions/Pharmacy%20Impact%20Form%20-%20blank%20120319.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ctrTitle"/>
          </p:nvPr>
        </p:nvSpPr>
        <p:spPr>
          <a:xfrm>
            <a:off x="186480" y="2667000"/>
            <a:ext cx="8728920" cy="1981200"/>
          </a:xfrm>
        </p:spPr>
        <p:txBody>
          <a:bodyPr>
            <a:noAutofit/>
          </a:bodyPr>
          <a:lstStyle/>
          <a:p>
            <a:pPr marL="4763" indent="-4763">
              <a:spcBef>
                <a:spcPct val="20000"/>
              </a:spcBef>
              <a:defRPr/>
            </a:pPr>
            <a:br>
              <a:rPr lang="en-US" sz="2400" spc="100" dirty="0">
                <a:latin typeface="Tahoma" pitchFamily="34" charset="0"/>
                <a:cs typeface="Tahoma" pitchFamily="34" charset="0"/>
              </a:rPr>
            </a:br>
            <a:br>
              <a:rPr lang="en-US" sz="2400" spc="100" dirty="0">
                <a:latin typeface="Tahoma" pitchFamily="34" charset="0"/>
                <a:cs typeface="Tahoma" pitchFamily="34" charset="0"/>
              </a:rPr>
            </a:br>
            <a:br>
              <a:rPr lang="en-US" sz="2400" spc="100" dirty="0">
                <a:latin typeface="Tahoma" pitchFamily="34" charset="0"/>
                <a:cs typeface="Tahoma" pitchFamily="34" charset="0"/>
              </a:rPr>
            </a:br>
            <a:br>
              <a:rPr lang="en-US" sz="2400" spc="100" dirty="0">
                <a:latin typeface="Tahoma" pitchFamily="34" charset="0"/>
                <a:cs typeface="Tahoma" pitchFamily="34" charset="0"/>
              </a:rPr>
            </a:br>
            <a:br>
              <a:rPr lang="en-US" sz="2400" spc="100" dirty="0">
                <a:latin typeface="Tahoma" pitchFamily="34" charset="0"/>
                <a:cs typeface="Tahoma" pitchFamily="34" charset="0"/>
              </a:rPr>
            </a:br>
            <a:br>
              <a:rPr lang="en-US" sz="2400" spc="100" dirty="0">
                <a:latin typeface="Tahoma" pitchFamily="34" charset="0"/>
                <a:cs typeface="Tahoma" pitchFamily="34" charset="0"/>
              </a:rPr>
            </a:br>
            <a:br>
              <a:rPr lang="en-US" sz="2400" spc="100" dirty="0">
                <a:latin typeface="Tahoma" pitchFamily="34" charset="0"/>
                <a:cs typeface="Tahoma" pitchFamily="34" charset="0"/>
              </a:rPr>
            </a:br>
            <a:br>
              <a:rPr lang="en-US" sz="2400" spc="100" dirty="0">
                <a:latin typeface="Tahoma" pitchFamily="34" charset="0"/>
                <a:cs typeface="Tahoma" pitchFamily="34" charset="0"/>
              </a:rPr>
            </a:br>
            <a:br>
              <a:rPr lang="en-US" sz="2400" spc="100" dirty="0">
                <a:latin typeface="Tahoma" pitchFamily="34" charset="0"/>
                <a:cs typeface="Tahoma" pitchFamily="34" charset="0"/>
              </a:rPr>
            </a:br>
            <a:r>
              <a:rPr lang="en-US" sz="2400" spc="100" dirty="0">
                <a:latin typeface="Tahoma" pitchFamily="34" charset="0"/>
                <a:cs typeface="Tahoma" pitchFamily="34" charset="0"/>
              </a:rPr>
              <a:t>R&amp;D Committee Workshop Series:</a:t>
            </a:r>
            <a:br>
              <a:rPr lang="en-US" sz="2400" spc="100" dirty="0">
                <a:latin typeface="Tahoma" pitchFamily="34" charset="0"/>
                <a:cs typeface="Tahoma" pitchFamily="34" charset="0"/>
              </a:rPr>
            </a:br>
            <a:r>
              <a:rPr lang="en-US" sz="2400" spc="100" dirty="0">
                <a:latin typeface="Tahoma" pitchFamily="34" charset="0"/>
                <a:cs typeface="Tahoma" pitchFamily="34" charset="0"/>
              </a:rPr>
              <a:t>Review and Approval of Research</a:t>
            </a:r>
            <a:br>
              <a:rPr lang="en-US" sz="2400" spc="100" dirty="0">
                <a:latin typeface="Tahoma" pitchFamily="34" charset="0"/>
                <a:cs typeface="Tahoma" pitchFamily="34" charset="0"/>
              </a:rPr>
            </a:br>
            <a:endParaRPr lang="en-US" sz="2400" b="0" spc="100" dirty="0">
              <a:latin typeface="Tahoma" pitchFamily="34" charset="0"/>
              <a:cs typeface="Tahoma" pitchFamily="34" charset="0"/>
            </a:endParaRPr>
          </a:p>
        </p:txBody>
      </p:sp>
      <p:sp>
        <p:nvSpPr>
          <p:cNvPr id="3" name="Subtitle 2">
            <a:extLst>
              <a:ext uri="{FF2B5EF4-FFF2-40B4-BE49-F238E27FC236}">
                <a16:creationId xmlns:a16="http://schemas.microsoft.com/office/drawing/2014/main" id="{C470C288-813E-48CF-9733-3FE43E07D8F8}"/>
              </a:ext>
            </a:extLst>
          </p:cNvPr>
          <p:cNvSpPr>
            <a:spLocks noGrp="1"/>
          </p:cNvSpPr>
          <p:nvPr>
            <p:ph type="subTitle" idx="1"/>
          </p:nvPr>
        </p:nvSpPr>
        <p:spPr>
          <a:xfrm>
            <a:off x="357188" y="4517136"/>
            <a:ext cx="8558212" cy="1093088"/>
          </a:xfrm>
        </p:spPr>
        <p:txBody>
          <a:bodyPr/>
          <a:lstStyle/>
          <a:p>
            <a:pPr eaLnBrk="1" hangingPunct="1">
              <a:spcAft>
                <a:spcPts val="600"/>
              </a:spcAft>
              <a:defRPr/>
            </a:pPr>
            <a:r>
              <a:rPr lang="en-US" sz="1800" spc="100" dirty="0">
                <a:latin typeface="Tahoma" pitchFamily="34" charset="0"/>
              </a:rPr>
              <a:t>Soundia Duche, MA, MS	</a:t>
            </a:r>
            <a:r>
              <a:rPr lang="en-US" sz="1800" i="1" spc="100" dirty="0">
                <a:latin typeface="Tahoma" pitchFamily="34" charset="0"/>
              </a:rPr>
              <a:t>			</a:t>
            </a:r>
            <a:r>
              <a:rPr lang="en-US" sz="1800" spc="100" dirty="0">
                <a:latin typeface="Tahoma" pitchFamily="34" charset="0"/>
              </a:rPr>
              <a:t>Christina Bennett</a:t>
            </a:r>
          </a:p>
          <a:p>
            <a:pPr eaLnBrk="1" hangingPunct="1">
              <a:spcAft>
                <a:spcPts val="600"/>
              </a:spcAft>
              <a:defRPr/>
            </a:pPr>
            <a:r>
              <a:rPr lang="en-US" sz="1800" spc="100" dirty="0">
                <a:latin typeface="Tahoma" pitchFamily="34" charset="0"/>
              </a:rPr>
              <a:t>Chief, Education &amp; Training			R&amp;D Committee Coordinator</a:t>
            </a:r>
          </a:p>
          <a:p>
            <a:pPr eaLnBrk="1" hangingPunct="1">
              <a:spcAft>
                <a:spcPts val="600"/>
              </a:spcAft>
              <a:defRPr/>
            </a:pPr>
            <a:r>
              <a:rPr lang="en-US" sz="1800" spc="100" dirty="0">
                <a:latin typeface="Tahoma" pitchFamily="34" charset="0"/>
              </a:rPr>
              <a:t>ORPP&amp;E								VA Northeast Ohio Healthcare System		</a:t>
            </a:r>
          </a:p>
          <a:p>
            <a:pPr eaLnBrk="1" hangingPunct="1">
              <a:buFont typeface="Arial" charset="0"/>
              <a:buNone/>
              <a:defRPr/>
            </a:pPr>
            <a:r>
              <a:rPr lang="en-US" sz="1800" spc="100" dirty="0">
                <a:cs typeface="Calibri"/>
              </a:rPr>
              <a:t>		</a:t>
            </a:r>
          </a:p>
        </p:txBody>
      </p:sp>
      <p:sp>
        <p:nvSpPr>
          <p:cNvPr id="4" name="TextBox 3">
            <a:extLst>
              <a:ext uri="{FF2B5EF4-FFF2-40B4-BE49-F238E27FC236}">
                <a16:creationId xmlns:a16="http://schemas.microsoft.com/office/drawing/2014/main" id="{5EE71640-5F5F-437F-B0D8-44F76DB47450}"/>
              </a:ext>
            </a:extLst>
          </p:cNvPr>
          <p:cNvSpPr txBox="1"/>
          <p:nvPr/>
        </p:nvSpPr>
        <p:spPr>
          <a:xfrm>
            <a:off x="5715000" y="5610225"/>
            <a:ext cx="3102429" cy="430887"/>
          </a:xfrm>
          <a:prstGeom prst="rect">
            <a:avLst/>
          </a:prstGeom>
          <a:noFill/>
        </p:spPr>
        <p:txBody>
          <a:bodyPr wrap="square">
            <a:spAutoFit/>
          </a:bodyPr>
          <a:lstStyle/>
          <a:p>
            <a:pPr defTabSz="457200" fontAlgn="base">
              <a:spcBef>
                <a:spcPct val="0"/>
              </a:spcBef>
              <a:spcAft>
                <a:spcPct val="0"/>
              </a:spcAft>
              <a:defRPr/>
            </a:pPr>
            <a:r>
              <a:rPr lang="en-US" sz="2200" b="1" dirty="0">
                <a:solidFill>
                  <a:prstClr val="white"/>
                </a:solidFill>
                <a:latin typeface="Tahoma" pitchFamily="34" charset="0"/>
                <a:ea typeface="ＭＳ Ｐゴシック" pitchFamily="1" charset="-128"/>
                <a:cs typeface="Tahoma" pitchFamily="34" charset="0"/>
              </a:rPr>
              <a:t>December 11, 2019</a:t>
            </a:r>
          </a:p>
        </p:txBody>
      </p:sp>
      <p:sp>
        <p:nvSpPr>
          <p:cNvPr id="5" name="TextBox 4">
            <a:extLst>
              <a:ext uri="{FF2B5EF4-FFF2-40B4-BE49-F238E27FC236}">
                <a16:creationId xmlns:a16="http://schemas.microsoft.com/office/drawing/2014/main" id="{394536B0-9E4D-4744-B3F0-6FC64B70242D}"/>
              </a:ext>
            </a:extLst>
          </p:cNvPr>
          <p:cNvSpPr txBox="1"/>
          <p:nvPr/>
        </p:nvSpPr>
        <p:spPr>
          <a:xfrm>
            <a:off x="6400800" y="408265"/>
            <a:ext cx="2416629" cy="817245"/>
          </a:xfrm>
          <a:prstGeom prst="round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1400" dirty="0"/>
              <a:t>Dial in</a:t>
            </a:r>
            <a:r>
              <a:rPr lang="en-US" sz="1400" dirty="0">
                <a:solidFill>
                  <a:schemeClr val="tx1"/>
                </a:solidFill>
              </a:rPr>
              <a:t>:  (415) 655-0052</a:t>
            </a:r>
          </a:p>
          <a:p>
            <a:r>
              <a:rPr lang="en-US" sz="1400" dirty="0"/>
              <a:t>Access Code: 429-878-169</a:t>
            </a:r>
          </a:p>
          <a:p>
            <a:r>
              <a:rPr lang="en-US" sz="1400" dirty="0"/>
              <a:t>Slides in “Handout” Tab</a:t>
            </a:r>
          </a:p>
        </p:txBody>
      </p:sp>
    </p:spTree>
    <p:extLst>
      <p:ext uri="{BB962C8B-B14F-4D97-AF65-F5344CB8AC3E}">
        <p14:creationId xmlns:p14="http://schemas.microsoft.com/office/powerpoint/2010/main" val="3014037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A7F08-E470-4131-9F5A-C76D465E61DA}"/>
              </a:ext>
            </a:extLst>
          </p:cNvPr>
          <p:cNvSpPr>
            <a:spLocks noGrp="1"/>
          </p:cNvSpPr>
          <p:nvPr>
            <p:ph type="title"/>
          </p:nvPr>
        </p:nvSpPr>
        <p:spPr/>
        <p:txBody>
          <a:bodyPr/>
          <a:lstStyle/>
          <a:p>
            <a:r>
              <a:rPr lang="en-US" dirty="0"/>
              <a:t>Research Office Intake:  Information Submitted to the Research Office (cont.) </a:t>
            </a:r>
          </a:p>
        </p:txBody>
      </p:sp>
      <p:sp>
        <p:nvSpPr>
          <p:cNvPr id="3" name="Content Placeholder 2">
            <a:extLst>
              <a:ext uri="{FF2B5EF4-FFF2-40B4-BE49-F238E27FC236}">
                <a16:creationId xmlns:a16="http://schemas.microsoft.com/office/drawing/2014/main" id="{4F1EC1F6-2ED1-42F9-86EB-72085EB9BA6A}"/>
              </a:ext>
            </a:extLst>
          </p:cNvPr>
          <p:cNvSpPr>
            <a:spLocks noGrp="1"/>
          </p:cNvSpPr>
          <p:nvPr>
            <p:ph idx="1"/>
          </p:nvPr>
        </p:nvSpPr>
        <p:spPr/>
        <p:txBody>
          <a:bodyPr/>
          <a:lstStyle/>
          <a:p>
            <a:r>
              <a:rPr lang="en-US" sz="2400" dirty="0"/>
              <a:t>Description of research activities</a:t>
            </a:r>
          </a:p>
          <a:p>
            <a:pPr lvl="1"/>
            <a:r>
              <a:rPr lang="en-US" dirty="0"/>
              <a:t>Summary or abstract of research</a:t>
            </a:r>
          </a:p>
          <a:p>
            <a:pPr lvl="1"/>
            <a:r>
              <a:rPr lang="en-US" dirty="0"/>
              <a:t>Full protocol and accompanying documents</a:t>
            </a:r>
          </a:p>
          <a:p>
            <a:r>
              <a:rPr lang="en-US" sz="2400" dirty="0"/>
              <a:t>Notice from applicable subcommittees/committees approving research</a:t>
            </a:r>
          </a:p>
          <a:p>
            <a:r>
              <a:rPr lang="en-US" sz="2400" dirty="0"/>
              <a:t>PO and ISSO reviews</a:t>
            </a:r>
          </a:p>
          <a:p>
            <a:r>
              <a:rPr lang="en-US" sz="2400" dirty="0"/>
              <a:t>Other applicable approvals (e.g. Pharmacy and Radiation Safety)</a:t>
            </a:r>
          </a:p>
          <a:p>
            <a:endParaRPr lang="en-US" sz="2400" dirty="0"/>
          </a:p>
        </p:txBody>
      </p:sp>
    </p:spTree>
    <p:extLst>
      <p:ext uri="{BB962C8B-B14F-4D97-AF65-F5344CB8AC3E}">
        <p14:creationId xmlns:p14="http://schemas.microsoft.com/office/powerpoint/2010/main" val="3527822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967A9-812B-49E1-9499-2FCC45E520E8}"/>
              </a:ext>
            </a:extLst>
          </p:cNvPr>
          <p:cNvSpPr>
            <a:spLocks noGrp="1"/>
          </p:cNvSpPr>
          <p:nvPr>
            <p:ph type="title"/>
          </p:nvPr>
        </p:nvSpPr>
        <p:spPr/>
        <p:txBody>
          <a:bodyPr/>
          <a:lstStyle/>
          <a:p>
            <a:r>
              <a:rPr lang="en-US" dirty="0"/>
              <a:t>R&amp;D Committee Review Pathways</a:t>
            </a:r>
          </a:p>
        </p:txBody>
      </p:sp>
      <p:sp>
        <p:nvSpPr>
          <p:cNvPr id="3" name="Content Placeholder 2">
            <a:extLst>
              <a:ext uri="{FF2B5EF4-FFF2-40B4-BE49-F238E27FC236}">
                <a16:creationId xmlns:a16="http://schemas.microsoft.com/office/drawing/2014/main" id="{14C29DBD-8070-4DA9-86DC-19B27647B8FC}"/>
              </a:ext>
            </a:extLst>
          </p:cNvPr>
          <p:cNvSpPr>
            <a:spLocks noGrp="1"/>
          </p:cNvSpPr>
          <p:nvPr>
            <p:ph idx="1"/>
          </p:nvPr>
        </p:nvSpPr>
        <p:spPr/>
        <p:txBody>
          <a:bodyPr/>
          <a:lstStyle/>
          <a:p>
            <a:r>
              <a:rPr lang="en-US" sz="2400" dirty="0"/>
              <a:t>Convened board review</a:t>
            </a:r>
          </a:p>
          <a:p>
            <a:pPr lvl="1"/>
            <a:r>
              <a:rPr lang="en-US" dirty="0"/>
              <a:t>A primary reviewer system or one or more members of the R&amp;D Committee can review the protocol</a:t>
            </a:r>
          </a:p>
          <a:p>
            <a:r>
              <a:rPr lang="en-US" sz="2400" dirty="0"/>
              <a:t>Designated review by the Chair, R&amp;D Committee or a voting member designated by the Chair is allowed in six specific instances outlined in VHA Directive 1200.01, Paragraph 9.e.</a:t>
            </a:r>
          </a:p>
          <a:p>
            <a:pPr marL="457200" lvl="1" indent="0">
              <a:buNone/>
            </a:pPr>
            <a:endParaRPr lang="en-US" dirty="0">
              <a:highlight>
                <a:srgbClr val="FFFF00"/>
              </a:highlight>
            </a:endParaRPr>
          </a:p>
        </p:txBody>
      </p:sp>
    </p:spTree>
    <p:extLst>
      <p:ext uri="{BB962C8B-B14F-4D97-AF65-F5344CB8AC3E}">
        <p14:creationId xmlns:p14="http://schemas.microsoft.com/office/powerpoint/2010/main" val="36955646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8FF1B-B4D4-441B-94C4-1C774E0B52C7}"/>
              </a:ext>
            </a:extLst>
          </p:cNvPr>
          <p:cNvSpPr>
            <a:spLocks noGrp="1"/>
          </p:cNvSpPr>
          <p:nvPr>
            <p:ph type="title"/>
          </p:nvPr>
        </p:nvSpPr>
        <p:spPr/>
        <p:txBody>
          <a:bodyPr/>
          <a:lstStyle/>
          <a:p>
            <a:r>
              <a:rPr lang="en-US" dirty="0"/>
              <a:t>R&amp;D Committee Initial Review: </a:t>
            </a:r>
            <a:br>
              <a:rPr lang="en-US" dirty="0"/>
            </a:br>
            <a:r>
              <a:rPr lang="en-US" dirty="0"/>
              <a:t>Key Determinations</a:t>
            </a:r>
          </a:p>
        </p:txBody>
      </p:sp>
      <p:sp>
        <p:nvSpPr>
          <p:cNvPr id="3" name="Content Placeholder 2">
            <a:extLst>
              <a:ext uri="{FF2B5EF4-FFF2-40B4-BE49-F238E27FC236}">
                <a16:creationId xmlns:a16="http://schemas.microsoft.com/office/drawing/2014/main" id="{14DB20F1-7C9E-4175-8B21-2FA2E438DEAE}"/>
              </a:ext>
            </a:extLst>
          </p:cNvPr>
          <p:cNvSpPr>
            <a:spLocks noGrp="1"/>
          </p:cNvSpPr>
          <p:nvPr>
            <p:ph idx="1"/>
          </p:nvPr>
        </p:nvSpPr>
        <p:spPr/>
        <p:txBody>
          <a:bodyPr/>
          <a:lstStyle/>
          <a:p>
            <a:r>
              <a:rPr lang="en-US" sz="2400" dirty="0"/>
              <a:t>R&amp;D Committee and its subcommittees are required to make certain determinations when reviewing and approving VA research</a:t>
            </a:r>
          </a:p>
          <a:p>
            <a:r>
              <a:rPr lang="en-US" sz="2400" dirty="0"/>
              <a:t>Reviewer forms can assist the committee or designated reviewer document the initial review and approval of research</a:t>
            </a:r>
          </a:p>
          <a:p>
            <a:pPr lvl="1"/>
            <a:r>
              <a:rPr lang="en-US" dirty="0">
                <a:hlinkClick r:id="rId3" action="ppaction://hlinkfile"/>
              </a:rPr>
              <a:t>Sample R&amp;D Committee Initial Reviewer Form</a:t>
            </a:r>
            <a:endParaRPr lang="en-US" dirty="0"/>
          </a:p>
        </p:txBody>
      </p:sp>
    </p:spTree>
    <p:extLst>
      <p:ext uri="{BB962C8B-B14F-4D97-AF65-F5344CB8AC3E}">
        <p14:creationId xmlns:p14="http://schemas.microsoft.com/office/powerpoint/2010/main" val="2841632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BB676-4A4B-43B6-AE2B-8336568DC7DB}"/>
              </a:ext>
            </a:extLst>
          </p:cNvPr>
          <p:cNvSpPr>
            <a:spLocks noGrp="1"/>
          </p:cNvSpPr>
          <p:nvPr>
            <p:ph type="title"/>
          </p:nvPr>
        </p:nvSpPr>
        <p:spPr/>
        <p:txBody>
          <a:bodyPr/>
          <a:lstStyle/>
          <a:p>
            <a:r>
              <a:rPr lang="en-US" sz="3200" dirty="0"/>
              <a:t>Additional Institutional and ORD Requirements</a:t>
            </a:r>
          </a:p>
        </p:txBody>
      </p:sp>
      <p:sp>
        <p:nvSpPr>
          <p:cNvPr id="3" name="Content Placeholder 2">
            <a:extLst>
              <a:ext uri="{FF2B5EF4-FFF2-40B4-BE49-F238E27FC236}">
                <a16:creationId xmlns:a16="http://schemas.microsoft.com/office/drawing/2014/main" id="{FC557CF8-0890-46C8-8ACB-A2B3EFC437D1}"/>
              </a:ext>
            </a:extLst>
          </p:cNvPr>
          <p:cNvSpPr>
            <a:spLocks noGrp="1"/>
          </p:cNvSpPr>
          <p:nvPr>
            <p:ph idx="1"/>
          </p:nvPr>
        </p:nvSpPr>
        <p:spPr>
          <a:xfrm>
            <a:off x="422709" y="1676400"/>
            <a:ext cx="8229600" cy="4190513"/>
          </a:xfrm>
        </p:spPr>
        <p:txBody>
          <a:bodyPr/>
          <a:lstStyle/>
          <a:p>
            <a:r>
              <a:rPr lang="en-US" sz="2000" dirty="0"/>
              <a:t>Examples:</a:t>
            </a:r>
          </a:p>
          <a:p>
            <a:pPr lvl="1"/>
            <a:r>
              <a:rPr lang="en-US" sz="2000" dirty="0"/>
              <a:t>Medical Center Director approvals or certifications for</a:t>
            </a:r>
          </a:p>
          <a:p>
            <a:pPr lvl="2"/>
            <a:r>
              <a:rPr lang="en-US" sz="2000" dirty="0"/>
              <a:t>Research involving interventional studies or invasive monitoring of pregnant women </a:t>
            </a:r>
          </a:p>
          <a:p>
            <a:pPr lvl="2"/>
            <a:r>
              <a:rPr lang="en-US" sz="2000" dirty="0"/>
              <a:t>Research involving neonates</a:t>
            </a:r>
          </a:p>
          <a:p>
            <a:pPr lvl="2"/>
            <a:r>
              <a:rPr lang="en-US" sz="2000" dirty="0"/>
              <a:t>Research involving children</a:t>
            </a:r>
          </a:p>
          <a:p>
            <a:pPr lvl="2"/>
            <a:r>
              <a:rPr lang="en-US" sz="2000" dirty="0"/>
              <a:t>International research </a:t>
            </a:r>
          </a:p>
          <a:p>
            <a:pPr lvl="1"/>
            <a:r>
              <a:rPr lang="en-US" sz="2000" dirty="0"/>
              <a:t>CRADO waiver for research involving prisoners</a:t>
            </a:r>
          </a:p>
          <a:p>
            <a:pPr lvl="1"/>
            <a:r>
              <a:rPr lang="en-US" sz="2000" dirty="0"/>
              <a:t>Execution of applicable agreements</a:t>
            </a:r>
          </a:p>
          <a:p>
            <a:pPr lvl="1"/>
            <a:r>
              <a:rPr lang="en-US" sz="2000" dirty="0"/>
              <a:t>Other requirements as determined by local VA Facility</a:t>
            </a:r>
          </a:p>
        </p:txBody>
      </p:sp>
    </p:spTree>
    <p:extLst>
      <p:ext uri="{BB962C8B-B14F-4D97-AF65-F5344CB8AC3E}">
        <p14:creationId xmlns:p14="http://schemas.microsoft.com/office/powerpoint/2010/main" val="36027107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C7AEC-547D-46EC-B3C0-D3828269BE74}"/>
              </a:ext>
            </a:extLst>
          </p:cNvPr>
          <p:cNvSpPr>
            <a:spLocks noGrp="1"/>
          </p:cNvSpPr>
          <p:nvPr>
            <p:ph type="title"/>
          </p:nvPr>
        </p:nvSpPr>
        <p:spPr/>
        <p:txBody>
          <a:bodyPr/>
          <a:lstStyle/>
          <a:p>
            <a:r>
              <a:rPr lang="en-US" dirty="0"/>
              <a:t>ACOS/R&amp;D Study Initiation Notification</a:t>
            </a:r>
          </a:p>
        </p:txBody>
      </p:sp>
      <p:sp>
        <p:nvSpPr>
          <p:cNvPr id="3" name="Content Placeholder 2">
            <a:extLst>
              <a:ext uri="{FF2B5EF4-FFF2-40B4-BE49-F238E27FC236}">
                <a16:creationId xmlns:a16="http://schemas.microsoft.com/office/drawing/2014/main" id="{FBB6EF6D-4871-4147-BA1E-C2BB191A7EB4}"/>
              </a:ext>
            </a:extLst>
          </p:cNvPr>
          <p:cNvSpPr>
            <a:spLocks noGrp="1"/>
          </p:cNvSpPr>
          <p:nvPr>
            <p:ph idx="1"/>
          </p:nvPr>
        </p:nvSpPr>
        <p:spPr/>
        <p:txBody>
          <a:bodyPr/>
          <a:lstStyle/>
          <a:p>
            <a:r>
              <a:rPr lang="en-US" sz="2400" dirty="0"/>
              <a:t>The Associate Chief of Staff for Research and Development (ACOS/R&amp;D) is responsible for notifying investigators in writing when a research project can be initiated, and the period for which the project is approved.</a:t>
            </a:r>
          </a:p>
          <a:p>
            <a:r>
              <a:rPr lang="en-US" sz="2400" dirty="0"/>
              <a:t>Notification occurs only after the research project has been approved by all applicable R&amp;D Committee subcommittees/committees and the R&amp;D Committee</a:t>
            </a:r>
          </a:p>
          <a:p>
            <a:r>
              <a:rPr lang="en-US" sz="2400" dirty="0">
                <a:hlinkClick r:id="rId3" action="ppaction://hlinkfile"/>
              </a:rPr>
              <a:t>Combined Sample ACOS/R&amp;D and R&amp;D Committee approval/study initiation notice </a:t>
            </a:r>
            <a:endParaRPr lang="en-US" sz="2400" dirty="0"/>
          </a:p>
          <a:p>
            <a:pPr marL="0" indent="0">
              <a:buNone/>
            </a:pPr>
            <a:endParaRPr lang="en-US" sz="1600" dirty="0"/>
          </a:p>
          <a:p>
            <a:pPr marL="0" indent="0">
              <a:buNone/>
            </a:pPr>
            <a:r>
              <a:rPr lang="en-US" sz="1100" dirty="0"/>
              <a:t>Reference:  VHA Directive 1200.01, Paragraph 5.g.(2)</a:t>
            </a:r>
          </a:p>
        </p:txBody>
      </p:sp>
    </p:spTree>
    <p:extLst>
      <p:ext uri="{BB962C8B-B14F-4D97-AF65-F5344CB8AC3E}">
        <p14:creationId xmlns:p14="http://schemas.microsoft.com/office/powerpoint/2010/main" val="32995785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p>
        </p:txBody>
      </p:sp>
      <p:sp>
        <p:nvSpPr>
          <p:cNvPr id="4" name="Title 1"/>
          <p:cNvSpPr txBox="1">
            <a:spLocks/>
          </p:cNvSpPr>
          <p:nvPr/>
        </p:nvSpPr>
        <p:spPr bwMode="auto">
          <a:xfrm>
            <a:off x="338880" y="3178162"/>
            <a:ext cx="8236160" cy="1338974"/>
          </a:xfrm>
          <a:prstGeom prst="rect">
            <a:avLst/>
          </a:prstGeom>
          <a:noFill/>
          <a:ln w="9525">
            <a:noFill/>
            <a:miter lim="800000"/>
            <a:headEnd/>
            <a:tailEnd/>
          </a:ln>
        </p:spPr>
        <p:txBody>
          <a:bodyPr vert="horz" wrap="square" lIns="91440" tIns="45720" rIns="91440" bIns="45720" numCol="1" anchor="b" anchorCtr="0" compatLnSpc="1">
            <a:prstTxWarp prst="textNoShape">
              <a:avLst/>
            </a:prstTxWarp>
            <a:normAutofit/>
          </a:bodyPr>
          <a:lstStyle>
            <a:lvl1pPr algn="l" defTabSz="457200" rtl="0" eaLnBrk="0" fontAlgn="base" hangingPunct="0">
              <a:spcBef>
                <a:spcPct val="0"/>
              </a:spcBef>
              <a:spcAft>
                <a:spcPct val="0"/>
              </a:spcAft>
              <a:defRPr sz="3400" kern="1200">
                <a:solidFill>
                  <a:schemeClr val="bg1"/>
                </a:solidFill>
                <a:latin typeface="Tahoma" pitchFamily="34" charset="0"/>
                <a:ea typeface="ＭＳ Ｐゴシック" charset="0"/>
                <a:cs typeface="Tahoma" pitchFamily="34" charset="0"/>
              </a:defRPr>
            </a:lvl1pPr>
            <a:lvl2pPr algn="l" defTabSz="457200" rtl="0" eaLnBrk="0" fontAlgn="base" hangingPunct="0">
              <a:spcBef>
                <a:spcPct val="0"/>
              </a:spcBef>
              <a:spcAft>
                <a:spcPct val="0"/>
              </a:spcAft>
              <a:defRPr sz="2400">
                <a:solidFill>
                  <a:schemeClr val="bg1"/>
                </a:solidFill>
                <a:latin typeface="Georgia" charset="0"/>
                <a:ea typeface="ＭＳ Ｐゴシック" charset="0"/>
                <a:cs typeface="Georgia" charset="0"/>
              </a:defRPr>
            </a:lvl2pPr>
            <a:lvl3pPr algn="l" defTabSz="457200" rtl="0" eaLnBrk="0" fontAlgn="base" hangingPunct="0">
              <a:spcBef>
                <a:spcPct val="0"/>
              </a:spcBef>
              <a:spcAft>
                <a:spcPct val="0"/>
              </a:spcAft>
              <a:defRPr sz="2400">
                <a:solidFill>
                  <a:schemeClr val="bg1"/>
                </a:solidFill>
                <a:latin typeface="Georgia" charset="0"/>
                <a:ea typeface="ＭＳ Ｐゴシック" charset="0"/>
                <a:cs typeface="Georgia" charset="0"/>
              </a:defRPr>
            </a:lvl3pPr>
            <a:lvl4pPr algn="l" defTabSz="457200" rtl="0" eaLnBrk="0" fontAlgn="base" hangingPunct="0">
              <a:spcBef>
                <a:spcPct val="0"/>
              </a:spcBef>
              <a:spcAft>
                <a:spcPct val="0"/>
              </a:spcAft>
              <a:defRPr sz="2400">
                <a:solidFill>
                  <a:schemeClr val="bg1"/>
                </a:solidFill>
                <a:latin typeface="Georgia" charset="0"/>
                <a:ea typeface="ＭＳ Ｐゴシック" charset="0"/>
                <a:cs typeface="Georgia" charset="0"/>
              </a:defRPr>
            </a:lvl4pPr>
            <a:lvl5pPr algn="l" defTabSz="457200" rtl="0" eaLnBrk="0" fontAlgn="base" hangingPunct="0">
              <a:spcBef>
                <a:spcPct val="0"/>
              </a:spcBef>
              <a:spcAft>
                <a:spcPct val="0"/>
              </a:spcAft>
              <a:defRPr sz="2400">
                <a:solidFill>
                  <a:schemeClr val="bg1"/>
                </a:solidFill>
                <a:latin typeface="Georgia" charset="0"/>
                <a:ea typeface="ＭＳ Ｐゴシック" charset="0"/>
                <a:cs typeface="Georgia" charset="0"/>
              </a:defRPr>
            </a:lvl5pPr>
            <a:lvl6pPr marL="457200" algn="l" defTabSz="457200" rtl="0" fontAlgn="base">
              <a:spcBef>
                <a:spcPct val="0"/>
              </a:spcBef>
              <a:spcAft>
                <a:spcPct val="0"/>
              </a:spcAft>
              <a:defRPr sz="2400">
                <a:solidFill>
                  <a:schemeClr val="bg1"/>
                </a:solidFill>
                <a:latin typeface="Georgia" charset="0"/>
                <a:ea typeface="ＭＳ Ｐゴシック" charset="0"/>
                <a:cs typeface="Georgia" charset="0"/>
              </a:defRPr>
            </a:lvl6pPr>
            <a:lvl7pPr marL="914400" algn="l" defTabSz="457200" rtl="0" fontAlgn="base">
              <a:spcBef>
                <a:spcPct val="0"/>
              </a:spcBef>
              <a:spcAft>
                <a:spcPct val="0"/>
              </a:spcAft>
              <a:defRPr sz="2400">
                <a:solidFill>
                  <a:schemeClr val="bg1"/>
                </a:solidFill>
                <a:latin typeface="Georgia" charset="0"/>
                <a:ea typeface="ＭＳ Ｐゴシック" charset="0"/>
                <a:cs typeface="Georgia" charset="0"/>
              </a:defRPr>
            </a:lvl7pPr>
            <a:lvl8pPr marL="1371600" algn="l" defTabSz="457200" rtl="0" fontAlgn="base">
              <a:spcBef>
                <a:spcPct val="0"/>
              </a:spcBef>
              <a:spcAft>
                <a:spcPct val="0"/>
              </a:spcAft>
              <a:defRPr sz="2400">
                <a:solidFill>
                  <a:schemeClr val="bg1"/>
                </a:solidFill>
                <a:latin typeface="Georgia" charset="0"/>
                <a:ea typeface="ＭＳ Ｐゴシック" charset="0"/>
                <a:cs typeface="Georgia" charset="0"/>
              </a:defRPr>
            </a:lvl8pPr>
            <a:lvl9pPr marL="1828800" algn="l" defTabSz="457200" rtl="0" fontAlgn="base">
              <a:spcBef>
                <a:spcPct val="0"/>
              </a:spcBef>
              <a:spcAft>
                <a:spcPct val="0"/>
              </a:spcAft>
              <a:defRPr sz="2400">
                <a:solidFill>
                  <a:schemeClr val="bg1"/>
                </a:solidFill>
                <a:latin typeface="Georgia" charset="0"/>
                <a:ea typeface="ＭＳ Ｐゴシック" charset="0"/>
                <a:cs typeface="Georgia" charset="0"/>
              </a:defRPr>
            </a:lvl9pPr>
          </a:lstStyle>
          <a:p>
            <a:pPr marL="4763" indent="-4763" algn="ctr">
              <a:spcBef>
                <a:spcPct val="20000"/>
              </a:spcBef>
              <a:defRPr/>
            </a:pPr>
            <a:r>
              <a:rPr lang="en-US" spc="100" dirty="0">
                <a:solidFill>
                  <a:prstClr val="black"/>
                </a:solidFill>
              </a:rPr>
              <a:t>	Closing Thoughts</a:t>
            </a:r>
            <a:endParaRPr lang="en-US" sz="3100" spc="100" dirty="0">
              <a:solidFill>
                <a:prstClr val="black"/>
              </a:solidFill>
            </a:endParaRPr>
          </a:p>
        </p:txBody>
      </p:sp>
    </p:spTree>
    <p:extLst>
      <p:ext uri="{BB962C8B-B14F-4D97-AF65-F5344CB8AC3E}">
        <p14:creationId xmlns:p14="http://schemas.microsoft.com/office/powerpoint/2010/main" val="41424894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71F6A-1EBB-47B4-88C3-C4A5DF7DFBBE}"/>
              </a:ext>
            </a:extLst>
          </p:cNvPr>
          <p:cNvSpPr>
            <a:spLocks noGrp="1"/>
          </p:cNvSpPr>
          <p:nvPr>
            <p:ph type="title"/>
          </p:nvPr>
        </p:nvSpPr>
        <p:spPr/>
        <p:txBody>
          <a:bodyPr/>
          <a:lstStyle/>
          <a:p>
            <a:r>
              <a:rPr lang="en-US" dirty="0"/>
              <a:t>Contact Information</a:t>
            </a:r>
          </a:p>
        </p:txBody>
      </p:sp>
      <p:sp>
        <p:nvSpPr>
          <p:cNvPr id="3" name="Content Placeholder 2">
            <a:extLst>
              <a:ext uri="{FF2B5EF4-FFF2-40B4-BE49-F238E27FC236}">
                <a16:creationId xmlns:a16="http://schemas.microsoft.com/office/drawing/2014/main" id="{AA68428B-B46C-4EF9-896B-BB519393BBF9}"/>
              </a:ext>
            </a:extLst>
          </p:cNvPr>
          <p:cNvSpPr>
            <a:spLocks noGrp="1"/>
          </p:cNvSpPr>
          <p:nvPr>
            <p:ph idx="1"/>
          </p:nvPr>
        </p:nvSpPr>
        <p:spPr/>
        <p:txBody>
          <a:bodyPr/>
          <a:lstStyle/>
          <a:p>
            <a:pPr marL="0" indent="0">
              <a:spcAft>
                <a:spcPts val="0"/>
              </a:spcAft>
              <a:buNone/>
            </a:pPr>
            <a:r>
              <a:rPr lang="en-US" sz="2000" dirty="0"/>
              <a:t>Christina Bennett</a:t>
            </a:r>
          </a:p>
          <a:p>
            <a:pPr marL="0" indent="0">
              <a:spcAft>
                <a:spcPts val="0"/>
              </a:spcAft>
              <a:buNone/>
            </a:pPr>
            <a:r>
              <a:rPr lang="en-US" sz="2000" dirty="0"/>
              <a:t>R&amp;D Committee Coordinator</a:t>
            </a:r>
          </a:p>
          <a:p>
            <a:pPr marL="0" indent="0">
              <a:spcAft>
                <a:spcPts val="0"/>
              </a:spcAft>
              <a:buNone/>
            </a:pPr>
            <a:r>
              <a:rPr lang="en-US" sz="2000" dirty="0"/>
              <a:t>Cleveland VA Medical Research and Education Foundation</a:t>
            </a:r>
          </a:p>
          <a:p>
            <a:pPr marL="0" indent="0">
              <a:spcAft>
                <a:spcPts val="0"/>
              </a:spcAft>
              <a:buNone/>
            </a:pPr>
            <a:r>
              <a:rPr lang="en-US" sz="2000" dirty="0"/>
              <a:t>VA Northeast Ohio Healthcare System</a:t>
            </a:r>
          </a:p>
          <a:p>
            <a:pPr marL="0" indent="0">
              <a:spcAft>
                <a:spcPts val="0"/>
              </a:spcAft>
              <a:buNone/>
            </a:pPr>
            <a:r>
              <a:rPr lang="en-US" sz="2000" dirty="0"/>
              <a:t>E-mail:  </a:t>
            </a:r>
            <a:r>
              <a:rPr lang="en-US" sz="2000" dirty="0">
                <a:hlinkClick r:id="rId3"/>
              </a:rPr>
              <a:t>christina.bennett2@va.gov</a:t>
            </a:r>
            <a:endParaRPr lang="en-US" sz="2000" dirty="0"/>
          </a:p>
          <a:p>
            <a:pPr marL="0" indent="0">
              <a:spcAft>
                <a:spcPts val="0"/>
              </a:spcAft>
              <a:buNone/>
            </a:pPr>
            <a:endParaRPr lang="en-US" sz="2000" dirty="0"/>
          </a:p>
          <a:p>
            <a:pPr marL="0" indent="0">
              <a:spcAft>
                <a:spcPts val="0"/>
              </a:spcAft>
              <a:buNone/>
            </a:pPr>
            <a:r>
              <a:rPr lang="en-US" sz="2000" dirty="0"/>
              <a:t>Soundia Duche, MA, MS</a:t>
            </a:r>
          </a:p>
          <a:p>
            <a:pPr marL="0" indent="0">
              <a:spcAft>
                <a:spcPts val="0"/>
              </a:spcAft>
              <a:buNone/>
            </a:pPr>
            <a:r>
              <a:rPr lang="en-US" sz="2000" dirty="0"/>
              <a:t>Chief, Education and Training</a:t>
            </a:r>
          </a:p>
          <a:p>
            <a:pPr marL="0" indent="0">
              <a:spcAft>
                <a:spcPts val="0"/>
              </a:spcAft>
              <a:buNone/>
            </a:pPr>
            <a:r>
              <a:rPr lang="en-US" sz="2000" dirty="0"/>
              <a:t>Office of Research Protections, Policy, and Education</a:t>
            </a:r>
          </a:p>
          <a:p>
            <a:pPr marL="0" indent="0">
              <a:spcAft>
                <a:spcPts val="0"/>
              </a:spcAft>
              <a:buNone/>
            </a:pPr>
            <a:r>
              <a:rPr lang="en-US" sz="2000" dirty="0"/>
              <a:t>E-mail:  </a:t>
            </a:r>
            <a:r>
              <a:rPr lang="en-US" sz="2000" dirty="0">
                <a:hlinkClick r:id="rId4"/>
              </a:rPr>
              <a:t>Soundia.duche@va.gov</a:t>
            </a:r>
            <a:endParaRPr lang="en-US" sz="2000" dirty="0"/>
          </a:p>
          <a:p>
            <a:pPr marL="0" indent="0">
              <a:spcAft>
                <a:spcPts val="0"/>
              </a:spcAft>
              <a:buNone/>
            </a:pPr>
            <a:endParaRPr lang="en-US" sz="2000" dirty="0"/>
          </a:p>
          <a:p>
            <a:pPr marL="0" indent="0">
              <a:spcAft>
                <a:spcPts val="0"/>
              </a:spcAft>
              <a:buNone/>
            </a:pPr>
            <a:endParaRPr lang="en-US" sz="2000" dirty="0"/>
          </a:p>
          <a:p>
            <a:pPr marL="0" indent="0">
              <a:spcAft>
                <a:spcPts val="0"/>
              </a:spcAft>
              <a:buNone/>
            </a:pPr>
            <a:endParaRPr lang="en-US" sz="2000" dirty="0"/>
          </a:p>
          <a:p>
            <a:endParaRPr lang="en-US" sz="2000" dirty="0">
              <a:highlight>
                <a:srgbClr val="FFFF00"/>
              </a:highlight>
            </a:endParaRPr>
          </a:p>
        </p:txBody>
      </p:sp>
    </p:spTree>
    <p:extLst>
      <p:ext uri="{BB962C8B-B14F-4D97-AF65-F5344CB8AC3E}">
        <p14:creationId xmlns:p14="http://schemas.microsoft.com/office/powerpoint/2010/main" val="7456319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p>
        </p:txBody>
      </p:sp>
      <p:sp>
        <p:nvSpPr>
          <p:cNvPr id="4" name="Title 1"/>
          <p:cNvSpPr txBox="1">
            <a:spLocks/>
          </p:cNvSpPr>
          <p:nvPr/>
        </p:nvSpPr>
        <p:spPr bwMode="auto">
          <a:xfrm>
            <a:off x="338880" y="3178162"/>
            <a:ext cx="8236160" cy="1338974"/>
          </a:xfrm>
          <a:prstGeom prst="rect">
            <a:avLst/>
          </a:prstGeom>
          <a:noFill/>
          <a:ln w="9525">
            <a:noFill/>
            <a:miter lim="800000"/>
            <a:headEnd/>
            <a:tailEnd/>
          </a:ln>
        </p:spPr>
        <p:txBody>
          <a:bodyPr vert="horz" wrap="square" lIns="91440" tIns="45720" rIns="91440" bIns="45720" numCol="1" anchor="b" anchorCtr="0" compatLnSpc="1">
            <a:prstTxWarp prst="textNoShape">
              <a:avLst/>
            </a:prstTxWarp>
            <a:normAutofit/>
          </a:bodyPr>
          <a:lstStyle>
            <a:lvl1pPr algn="l" defTabSz="457200" rtl="0" eaLnBrk="0" fontAlgn="base" hangingPunct="0">
              <a:spcBef>
                <a:spcPct val="0"/>
              </a:spcBef>
              <a:spcAft>
                <a:spcPct val="0"/>
              </a:spcAft>
              <a:defRPr sz="3400" kern="1200">
                <a:solidFill>
                  <a:schemeClr val="bg1"/>
                </a:solidFill>
                <a:latin typeface="Tahoma" pitchFamily="34" charset="0"/>
                <a:ea typeface="ＭＳ Ｐゴシック" charset="0"/>
                <a:cs typeface="Tahoma" pitchFamily="34" charset="0"/>
              </a:defRPr>
            </a:lvl1pPr>
            <a:lvl2pPr algn="l" defTabSz="457200" rtl="0" eaLnBrk="0" fontAlgn="base" hangingPunct="0">
              <a:spcBef>
                <a:spcPct val="0"/>
              </a:spcBef>
              <a:spcAft>
                <a:spcPct val="0"/>
              </a:spcAft>
              <a:defRPr sz="2400">
                <a:solidFill>
                  <a:schemeClr val="bg1"/>
                </a:solidFill>
                <a:latin typeface="Georgia" charset="0"/>
                <a:ea typeface="ＭＳ Ｐゴシック" charset="0"/>
                <a:cs typeface="Georgia" charset="0"/>
              </a:defRPr>
            </a:lvl2pPr>
            <a:lvl3pPr algn="l" defTabSz="457200" rtl="0" eaLnBrk="0" fontAlgn="base" hangingPunct="0">
              <a:spcBef>
                <a:spcPct val="0"/>
              </a:spcBef>
              <a:spcAft>
                <a:spcPct val="0"/>
              </a:spcAft>
              <a:defRPr sz="2400">
                <a:solidFill>
                  <a:schemeClr val="bg1"/>
                </a:solidFill>
                <a:latin typeface="Georgia" charset="0"/>
                <a:ea typeface="ＭＳ Ｐゴシック" charset="0"/>
                <a:cs typeface="Georgia" charset="0"/>
              </a:defRPr>
            </a:lvl3pPr>
            <a:lvl4pPr algn="l" defTabSz="457200" rtl="0" eaLnBrk="0" fontAlgn="base" hangingPunct="0">
              <a:spcBef>
                <a:spcPct val="0"/>
              </a:spcBef>
              <a:spcAft>
                <a:spcPct val="0"/>
              </a:spcAft>
              <a:defRPr sz="2400">
                <a:solidFill>
                  <a:schemeClr val="bg1"/>
                </a:solidFill>
                <a:latin typeface="Georgia" charset="0"/>
                <a:ea typeface="ＭＳ Ｐゴシック" charset="0"/>
                <a:cs typeface="Georgia" charset="0"/>
              </a:defRPr>
            </a:lvl4pPr>
            <a:lvl5pPr algn="l" defTabSz="457200" rtl="0" eaLnBrk="0" fontAlgn="base" hangingPunct="0">
              <a:spcBef>
                <a:spcPct val="0"/>
              </a:spcBef>
              <a:spcAft>
                <a:spcPct val="0"/>
              </a:spcAft>
              <a:defRPr sz="2400">
                <a:solidFill>
                  <a:schemeClr val="bg1"/>
                </a:solidFill>
                <a:latin typeface="Georgia" charset="0"/>
                <a:ea typeface="ＭＳ Ｐゴシック" charset="0"/>
                <a:cs typeface="Georgia" charset="0"/>
              </a:defRPr>
            </a:lvl5pPr>
            <a:lvl6pPr marL="457200" algn="l" defTabSz="457200" rtl="0" fontAlgn="base">
              <a:spcBef>
                <a:spcPct val="0"/>
              </a:spcBef>
              <a:spcAft>
                <a:spcPct val="0"/>
              </a:spcAft>
              <a:defRPr sz="2400">
                <a:solidFill>
                  <a:schemeClr val="bg1"/>
                </a:solidFill>
                <a:latin typeface="Georgia" charset="0"/>
                <a:ea typeface="ＭＳ Ｐゴシック" charset="0"/>
                <a:cs typeface="Georgia" charset="0"/>
              </a:defRPr>
            </a:lvl6pPr>
            <a:lvl7pPr marL="914400" algn="l" defTabSz="457200" rtl="0" fontAlgn="base">
              <a:spcBef>
                <a:spcPct val="0"/>
              </a:spcBef>
              <a:spcAft>
                <a:spcPct val="0"/>
              </a:spcAft>
              <a:defRPr sz="2400">
                <a:solidFill>
                  <a:schemeClr val="bg1"/>
                </a:solidFill>
                <a:latin typeface="Georgia" charset="0"/>
                <a:ea typeface="ＭＳ Ｐゴシック" charset="0"/>
                <a:cs typeface="Georgia" charset="0"/>
              </a:defRPr>
            </a:lvl7pPr>
            <a:lvl8pPr marL="1371600" algn="l" defTabSz="457200" rtl="0" fontAlgn="base">
              <a:spcBef>
                <a:spcPct val="0"/>
              </a:spcBef>
              <a:spcAft>
                <a:spcPct val="0"/>
              </a:spcAft>
              <a:defRPr sz="2400">
                <a:solidFill>
                  <a:schemeClr val="bg1"/>
                </a:solidFill>
                <a:latin typeface="Georgia" charset="0"/>
                <a:ea typeface="ＭＳ Ｐゴシック" charset="0"/>
                <a:cs typeface="Georgia" charset="0"/>
              </a:defRPr>
            </a:lvl8pPr>
            <a:lvl9pPr marL="1828800" algn="l" defTabSz="457200" rtl="0" fontAlgn="base">
              <a:spcBef>
                <a:spcPct val="0"/>
              </a:spcBef>
              <a:spcAft>
                <a:spcPct val="0"/>
              </a:spcAft>
              <a:defRPr sz="2400">
                <a:solidFill>
                  <a:schemeClr val="bg1"/>
                </a:solidFill>
                <a:latin typeface="Georgia" charset="0"/>
                <a:ea typeface="ＭＳ Ｐゴシック" charset="0"/>
                <a:cs typeface="Georgia" charset="0"/>
              </a:defRPr>
            </a:lvl9pPr>
          </a:lstStyle>
          <a:p>
            <a:pPr marL="4763" indent="-4763" algn="ctr">
              <a:spcBef>
                <a:spcPct val="20000"/>
              </a:spcBef>
              <a:defRPr/>
            </a:pPr>
            <a:r>
              <a:rPr lang="en-US" spc="100" dirty="0">
                <a:solidFill>
                  <a:prstClr val="black"/>
                </a:solidFill>
              </a:rPr>
              <a:t>Questions	</a:t>
            </a:r>
            <a:endParaRPr lang="en-US" sz="3100" spc="100" dirty="0">
              <a:solidFill>
                <a:prstClr val="black"/>
              </a:solidFill>
            </a:endParaRPr>
          </a:p>
        </p:txBody>
      </p:sp>
    </p:spTree>
    <p:extLst>
      <p:ext uri="{BB962C8B-B14F-4D97-AF65-F5344CB8AC3E}">
        <p14:creationId xmlns:p14="http://schemas.microsoft.com/office/powerpoint/2010/main" val="38501770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78081E-ED17-4151-ACEA-F3B642FDE51A}"/>
              </a:ext>
            </a:extLst>
          </p:cNvPr>
          <p:cNvSpPr>
            <a:spLocks noGrp="1"/>
          </p:cNvSpPr>
          <p:nvPr>
            <p:ph type="title"/>
          </p:nvPr>
        </p:nvSpPr>
        <p:spPr/>
        <p:txBody>
          <a:bodyPr/>
          <a:lstStyle/>
          <a:p>
            <a:r>
              <a:rPr lang="en-US" dirty="0"/>
              <a:t>Research and Development Committee Workshop Series</a:t>
            </a:r>
          </a:p>
        </p:txBody>
      </p:sp>
      <p:graphicFrame>
        <p:nvGraphicFramePr>
          <p:cNvPr id="4" name="Content Placeholder 3">
            <a:extLst>
              <a:ext uri="{FF2B5EF4-FFF2-40B4-BE49-F238E27FC236}">
                <a16:creationId xmlns:a16="http://schemas.microsoft.com/office/drawing/2014/main" id="{CF36ED52-3C4B-442B-9EC7-65B767A1E12C}"/>
              </a:ext>
            </a:extLst>
          </p:cNvPr>
          <p:cNvGraphicFramePr>
            <a:graphicFrameLocks noGrp="1"/>
          </p:cNvGraphicFramePr>
          <p:nvPr>
            <p:ph idx="1"/>
            <p:extLst>
              <p:ext uri="{D42A27DB-BD31-4B8C-83A1-F6EECF244321}">
                <p14:modId xmlns:p14="http://schemas.microsoft.com/office/powerpoint/2010/main" val="2473405374"/>
              </p:ext>
            </p:extLst>
          </p:nvPr>
        </p:nvGraphicFramePr>
        <p:xfrm>
          <a:off x="457200" y="1935163"/>
          <a:ext cx="8229600" cy="4592320"/>
        </p:xfrm>
        <a:graphic>
          <a:graphicData uri="http://schemas.openxmlformats.org/drawingml/2006/table">
            <a:tbl>
              <a:tblPr firstRow="1" bandRow="1">
                <a:tableStyleId>{5C22544A-7EE6-4342-B048-85BDC9FD1C3A}</a:tableStyleId>
              </a:tblPr>
              <a:tblGrid>
                <a:gridCol w="4800600">
                  <a:extLst>
                    <a:ext uri="{9D8B030D-6E8A-4147-A177-3AD203B41FA5}">
                      <a16:colId xmlns:a16="http://schemas.microsoft.com/office/drawing/2014/main" val="2435157717"/>
                    </a:ext>
                  </a:extLst>
                </a:gridCol>
                <a:gridCol w="1905000">
                  <a:extLst>
                    <a:ext uri="{9D8B030D-6E8A-4147-A177-3AD203B41FA5}">
                      <a16:colId xmlns:a16="http://schemas.microsoft.com/office/drawing/2014/main" val="3358365362"/>
                    </a:ext>
                  </a:extLst>
                </a:gridCol>
                <a:gridCol w="1524000">
                  <a:extLst>
                    <a:ext uri="{9D8B030D-6E8A-4147-A177-3AD203B41FA5}">
                      <a16:colId xmlns:a16="http://schemas.microsoft.com/office/drawing/2014/main" val="3984586326"/>
                    </a:ext>
                  </a:extLst>
                </a:gridCol>
              </a:tblGrid>
              <a:tr h="370840">
                <a:tc>
                  <a:txBody>
                    <a:bodyPr/>
                    <a:lstStyle/>
                    <a:p>
                      <a:r>
                        <a:rPr lang="en-US" sz="1400" dirty="0"/>
                        <a:t>Proposed Training</a:t>
                      </a:r>
                    </a:p>
                  </a:txBody>
                  <a:tcPr/>
                </a:tc>
                <a:tc>
                  <a:txBody>
                    <a:bodyPr/>
                    <a:lstStyle/>
                    <a:p>
                      <a:r>
                        <a:rPr lang="en-US" sz="1400" dirty="0"/>
                        <a:t>Training Type</a:t>
                      </a:r>
                    </a:p>
                  </a:txBody>
                  <a:tcPr/>
                </a:tc>
                <a:tc>
                  <a:txBody>
                    <a:bodyPr/>
                    <a:lstStyle/>
                    <a:p>
                      <a:r>
                        <a:rPr lang="en-US" sz="1400" dirty="0"/>
                        <a:t>Tentative Date</a:t>
                      </a:r>
                    </a:p>
                  </a:txBody>
                  <a:tcPr/>
                </a:tc>
                <a:extLst>
                  <a:ext uri="{0D108BD9-81ED-4DB2-BD59-A6C34878D82A}">
                    <a16:rowId xmlns:a16="http://schemas.microsoft.com/office/drawing/2014/main" val="2327963922"/>
                  </a:ext>
                </a:extLst>
              </a:tr>
              <a:tr h="370840">
                <a:tc>
                  <a:txBody>
                    <a:bodyPr/>
                    <a:lstStyle/>
                    <a:p>
                      <a:r>
                        <a:rPr lang="en-US" sz="1400" dirty="0">
                          <a:solidFill>
                            <a:schemeClr val="bg1">
                              <a:lumMod val="50000"/>
                            </a:schemeClr>
                          </a:solidFill>
                        </a:rPr>
                        <a:t>Differentiating roles of the R&amp;D Committee and the IRB </a:t>
                      </a:r>
                    </a:p>
                  </a:txBody>
                  <a:tcPr/>
                </a:tc>
                <a:tc>
                  <a:txBody>
                    <a:bodyPr/>
                    <a:lstStyle/>
                    <a:p>
                      <a:r>
                        <a:rPr lang="en-US" sz="1400" dirty="0">
                          <a:solidFill>
                            <a:schemeClr val="bg1">
                              <a:lumMod val="50000"/>
                            </a:schemeClr>
                          </a:solidFill>
                        </a:rPr>
                        <a:t>Traditional Webinar</a:t>
                      </a:r>
                    </a:p>
                  </a:txBody>
                  <a:tcPr/>
                </a:tc>
                <a:tc>
                  <a:txBody>
                    <a:bodyPr/>
                    <a:lstStyle/>
                    <a:p>
                      <a:r>
                        <a:rPr lang="en-US" sz="1400" dirty="0">
                          <a:solidFill>
                            <a:schemeClr val="bg1">
                              <a:lumMod val="50000"/>
                            </a:schemeClr>
                          </a:solidFill>
                        </a:rPr>
                        <a:t>11/7/2019</a:t>
                      </a:r>
                    </a:p>
                  </a:txBody>
                  <a:tcPr/>
                </a:tc>
                <a:extLst>
                  <a:ext uri="{0D108BD9-81ED-4DB2-BD59-A6C34878D82A}">
                    <a16:rowId xmlns:a16="http://schemas.microsoft.com/office/drawing/2014/main" val="2078409320"/>
                  </a:ext>
                </a:extLst>
              </a:tr>
              <a:tr h="370840">
                <a:tc>
                  <a:txBody>
                    <a:bodyPr/>
                    <a:lstStyle/>
                    <a:p>
                      <a:r>
                        <a:rPr lang="en-US" sz="1400" dirty="0">
                          <a:solidFill>
                            <a:schemeClr val="tx1">
                              <a:lumMod val="50000"/>
                              <a:lumOff val="50000"/>
                            </a:schemeClr>
                          </a:solidFill>
                        </a:rPr>
                        <a:t>R&amp;D Committee Responsibility:  Review and Approval of Research </a:t>
                      </a:r>
                    </a:p>
                  </a:txBody>
                  <a:tcPr/>
                </a:tc>
                <a:tc>
                  <a:txBody>
                    <a:bodyPr/>
                    <a:lstStyle/>
                    <a:p>
                      <a:r>
                        <a:rPr lang="en-US" sz="1400" dirty="0">
                          <a:solidFill>
                            <a:schemeClr val="tx1">
                              <a:lumMod val="50000"/>
                              <a:lumOff val="50000"/>
                            </a:schemeClr>
                          </a:solidFill>
                        </a:rPr>
                        <a:t>Workshop</a:t>
                      </a:r>
                    </a:p>
                  </a:txBody>
                  <a:tcPr/>
                </a:tc>
                <a:tc>
                  <a:txBody>
                    <a:bodyPr/>
                    <a:lstStyle/>
                    <a:p>
                      <a:r>
                        <a:rPr lang="en-US" sz="1400" dirty="0">
                          <a:solidFill>
                            <a:schemeClr val="tx1">
                              <a:lumMod val="50000"/>
                              <a:lumOff val="50000"/>
                            </a:schemeClr>
                          </a:solidFill>
                        </a:rPr>
                        <a:t>12/11/2019</a:t>
                      </a:r>
                    </a:p>
                  </a:txBody>
                  <a:tcPr/>
                </a:tc>
                <a:extLst>
                  <a:ext uri="{0D108BD9-81ED-4DB2-BD59-A6C34878D82A}">
                    <a16:rowId xmlns:a16="http://schemas.microsoft.com/office/drawing/2014/main" val="1277100221"/>
                  </a:ext>
                </a:extLst>
              </a:tr>
              <a:tr h="370840">
                <a:tc>
                  <a:txBody>
                    <a:bodyPr/>
                    <a:lstStyle/>
                    <a:p>
                      <a:r>
                        <a:rPr lang="en-US" sz="1400" dirty="0"/>
                        <a:t>R&amp;D Committee Operations:  Convened Meeting vs. Designated Review (DR)</a:t>
                      </a:r>
                    </a:p>
                  </a:txBody>
                  <a:tcPr/>
                </a:tc>
                <a:tc>
                  <a:txBody>
                    <a:bodyPr/>
                    <a:lstStyle/>
                    <a:p>
                      <a:r>
                        <a:rPr lang="en-US" sz="1400" dirty="0"/>
                        <a:t>Workshop</a:t>
                      </a:r>
                    </a:p>
                  </a:txBody>
                  <a:tcPr/>
                </a:tc>
                <a:tc>
                  <a:txBody>
                    <a:bodyPr/>
                    <a:lstStyle/>
                    <a:p>
                      <a:r>
                        <a:rPr lang="en-US" sz="1400" dirty="0"/>
                        <a:t>12/19/2019</a:t>
                      </a:r>
                    </a:p>
                  </a:txBody>
                  <a:tcPr/>
                </a:tc>
                <a:extLst>
                  <a:ext uri="{0D108BD9-81ED-4DB2-BD59-A6C34878D82A}">
                    <a16:rowId xmlns:a16="http://schemas.microsoft.com/office/drawing/2014/main" val="941142847"/>
                  </a:ext>
                </a:extLst>
              </a:tr>
              <a:tr h="370840">
                <a:tc>
                  <a:txBody>
                    <a:bodyPr/>
                    <a:lstStyle/>
                    <a:p>
                      <a:r>
                        <a:rPr lang="en-US" sz="1400" dirty="0"/>
                        <a:t>R&amp;D Committee Responsibility:  Review and Approval of Non-Veterans</a:t>
                      </a:r>
                    </a:p>
                  </a:txBody>
                  <a:tcPr/>
                </a:tc>
                <a:tc>
                  <a:txBody>
                    <a:bodyPr/>
                    <a:lstStyle/>
                    <a:p>
                      <a:r>
                        <a:rPr lang="en-US" sz="1400" dirty="0"/>
                        <a:t>Workshop</a:t>
                      </a:r>
                    </a:p>
                  </a:txBody>
                  <a:tcPr/>
                </a:tc>
                <a:tc>
                  <a:txBody>
                    <a:bodyPr/>
                    <a:lstStyle/>
                    <a:p>
                      <a:r>
                        <a:rPr lang="en-US" sz="1400" dirty="0"/>
                        <a:t>TBD</a:t>
                      </a:r>
                    </a:p>
                  </a:txBody>
                  <a:tcPr/>
                </a:tc>
                <a:extLst>
                  <a:ext uri="{0D108BD9-81ED-4DB2-BD59-A6C34878D82A}">
                    <a16:rowId xmlns:a16="http://schemas.microsoft.com/office/drawing/2014/main" val="2932969090"/>
                  </a:ext>
                </a:extLst>
              </a:tr>
              <a:tr h="370840">
                <a:tc>
                  <a:txBody>
                    <a:bodyPr/>
                    <a:lstStyle/>
                    <a:p>
                      <a:r>
                        <a:rPr lang="en-US" sz="1400" dirty="0"/>
                        <a:t>R&amp;D Committee Responsibility: Review and Approval of Exempt Research</a:t>
                      </a:r>
                    </a:p>
                  </a:txBody>
                  <a:tcPr/>
                </a:tc>
                <a:tc>
                  <a:txBody>
                    <a:bodyPr/>
                    <a:lstStyle/>
                    <a:p>
                      <a:r>
                        <a:rPr lang="en-US" sz="1400" dirty="0"/>
                        <a:t>Workshop</a:t>
                      </a:r>
                    </a:p>
                  </a:txBody>
                  <a:tcPr/>
                </a:tc>
                <a:tc>
                  <a:txBody>
                    <a:bodyPr/>
                    <a:lstStyle/>
                    <a:p>
                      <a:r>
                        <a:rPr lang="en-US" sz="1400" dirty="0"/>
                        <a:t>TBD</a:t>
                      </a:r>
                    </a:p>
                  </a:txBody>
                  <a:tcPr/>
                </a:tc>
                <a:extLst>
                  <a:ext uri="{0D108BD9-81ED-4DB2-BD59-A6C34878D82A}">
                    <a16:rowId xmlns:a16="http://schemas.microsoft.com/office/drawing/2014/main" val="2549815083"/>
                  </a:ext>
                </a:extLst>
              </a:tr>
              <a:tr h="370840">
                <a:tc>
                  <a:txBody>
                    <a:bodyPr/>
                    <a:lstStyle/>
                    <a:p>
                      <a:r>
                        <a:rPr lang="en-US" sz="1400" dirty="0"/>
                        <a:t>Review and Approval of Exempt Research:  Capstone Case</a:t>
                      </a:r>
                    </a:p>
                  </a:txBody>
                  <a:tcPr/>
                </a:tc>
                <a:tc>
                  <a:txBody>
                    <a:bodyPr/>
                    <a:lstStyle/>
                    <a:p>
                      <a:r>
                        <a:rPr lang="en-US" sz="1400" dirty="0"/>
                        <a:t>Workshop</a:t>
                      </a:r>
                    </a:p>
                  </a:txBody>
                  <a:tcPr/>
                </a:tc>
                <a:tc>
                  <a:txBody>
                    <a:bodyPr/>
                    <a:lstStyle/>
                    <a:p>
                      <a:r>
                        <a:rPr lang="en-US" sz="1400" dirty="0"/>
                        <a:t>TBD</a:t>
                      </a:r>
                    </a:p>
                  </a:txBody>
                  <a:tcPr/>
                </a:tc>
                <a:extLst>
                  <a:ext uri="{0D108BD9-81ED-4DB2-BD59-A6C34878D82A}">
                    <a16:rowId xmlns:a16="http://schemas.microsoft.com/office/drawing/2014/main" val="2285372376"/>
                  </a:ext>
                </a:extLst>
              </a:tr>
              <a:tr h="370840">
                <a:tc>
                  <a:txBody>
                    <a:bodyPr/>
                    <a:lstStyle/>
                    <a:p>
                      <a:r>
                        <a:rPr lang="en-US" sz="1400" dirty="0"/>
                        <a:t> R&amp;D Committee Responsibility:  Non-Compliance Review and Reporting</a:t>
                      </a:r>
                    </a:p>
                  </a:txBody>
                  <a:tcPr/>
                </a:tc>
                <a:tc>
                  <a:txBody>
                    <a:bodyPr/>
                    <a:lstStyle/>
                    <a:p>
                      <a:r>
                        <a:rPr lang="en-US" sz="1400" dirty="0"/>
                        <a:t>Workshop</a:t>
                      </a:r>
                    </a:p>
                  </a:txBody>
                  <a:tcPr/>
                </a:tc>
                <a:tc>
                  <a:txBody>
                    <a:bodyPr/>
                    <a:lstStyle/>
                    <a:p>
                      <a:r>
                        <a:rPr lang="en-US" sz="1400" dirty="0"/>
                        <a:t>TBD</a:t>
                      </a:r>
                    </a:p>
                  </a:txBody>
                  <a:tcPr/>
                </a:tc>
                <a:extLst>
                  <a:ext uri="{0D108BD9-81ED-4DB2-BD59-A6C34878D82A}">
                    <a16:rowId xmlns:a16="http://schemas.microsoft.com/office/drawing/2014/main" val="1195734544"/>
                  </a:ext>
                </a:extLst>
              </a:tr>
              <a:tr h="370840">
                <a:tc>
                  <a:txBody>
                    <a:bodyPr/>
                    <a:lstStyle/>
                    <a:p>
                      <a:r>
                        <a:rPr lang="en-US" sz="1400" dirty="0"/>
                        <a:t>R&amp;D Committee Responsibility:  Reliance on External IRBs and Oversight of Research approved by External IRBs </a:t>
                      </a:r>
                    </a:p>
                  </a:txBody>
                  <a:tcPr/>
                </a:tc>
                <a:tc>
                  <a:txBody>
                    <a:bodyPr/>
                    <a:lstStyle/>
                    <a:p>
                      <a:r>
                        <a:rPr lang="en-US" sz="1400" dirty="0"/>
                        <a:t>Workshop</a:t>
                      </a:r>
                    </a:p>
                  </a:txBody>
                  <a:tcPr/>
                </a:tc>
                <a:tc>
                  <a:txBody>
                    <a:bodyPr/>
                    <a:lstStyle/>
                    <a:p>
                      <a:r>
                        <a:rPr lang="en-US" sz="1400" dirty="0"/>
                        <a:t>TBD</a:t>
                      </a:r>
                    </a:p>
                  </a:txBody>
                  <a:tcPr/>
                </a:tc>
                <a:extLst>
                  <a:ext uri="{0D108BD9-81ED-4DB2-BD59-A6C34878D82A}">
                    <a16:rowId xmlns:a16="http://schemas.microsoft.com/office/drawing/2014/main" val="124276594"/>
                  </a:ext>
                </a:extLst>
              </a:tr>
              <a:tr h="370840">
                <a:tc>
                  <a:txBody>
                    <a:bodyPr/>
                    <a:lstStyle/>
                    <a:p>
                      <a:r>
                        <a:rPr lang="en-US" sz="1400" dirty="0"/>
                        <a:t>R&amp;D Committee Responsibility:  QI/QA Activities</a:t>
                      </a:r>
                    </a:p>
                  </a:txBody>
                  <a:tcPr/>
                </a:tc>
                <a:tc>
                  <a:txBody>
                    <a:bodyPr/>
                    <a:lstStyle/>
                    <a:p>
                      <a:r>
                        <a:rPr lang="en-US" sz="1400" dirty="0"/>
                        <a:t>Workshop</a:t>
                      </a:r>
                    </a:p>
                  </a:txBody>
                  <a:tcPr/>
                </a:tc>
                <a:tc>
                  <a:txBody>
                    <a:bodyPr/>
                    <a:lstStyle/>
                    <a:p>
                      <a:r>
                        <a:rPr lang="en-US" sz="1400" dirty="0"/>
                        <a:t>TBD</a:t>
                      </a:r>
                    </a:p>
                  </a:txBody>
                  <a:tcPr/>
                </a:tc>
                <a:extLst>
                  <a:ext uri="{0D108BD9-81ED-4DB2-BD59-A6C34878D82A}">
                    <a16:rowId xmlns:a16="http://schemas.microsoft.com/office/drawing/2014/main" val="1666955908"/>
                  </a:ext>
                </a:extLst>
              </a:tr>
            </a:tbl>
          </a:graphicData>
        </a:graphic>
      </p:graphicFrame>
    </p:spTree>
    <p:extLst>
      <p:ext uri="{BB962C8B-B14F-4D97-AF65-F5344CB8AC3E}">
        <p14:creationId xmlns:p14="http://schemas.microsoft.com/office/powerpoint/2010/main" val="12122589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Important Links</a:t>
            </a:r>
          </a:p>
        </p:txBody>
      </p:sp>
      <p:sp>
        <p:nvSpPr>
          <p:cNvPr id="3" name="Content Placeholder 2"/>
          <p:cNvSpPr>
            <a:spLocks noGrp="1"/>
          </p:cNvSpPr>
          <p:nvPr>
            <p:ph idx="1"/>
          </p:nvPr>
        </p:nvSpPr>
        <p:spPr>
          <a:xfrm>
            <a:off x="152400" y="1752600"/>
            <a:ext cx="8229600" cy="4190513"/>
          </a:xfrm>
        </p:spPr>
        <p:txBody>
          <a:bodyPr/>
          <a:lstStyle/>
          <a:p>
            <a:pPr>
              <a:spcAft>
                <a:spcPts val="3000"/>
              </a:spcAft>
            </a:pPr>
            <a:r>
              <a:rPr lang="en-US" sz="1600" dirty="0">
                <a:hlinkClick r:id="rId3"/>
              </a:rPr>
              <a:t>Revised Common Rule (published January 19, 2017)</a:t>
            </a:r>
            <a:endParaRPr lang="en-US" sz="1600" dirty="0"/>
          </a:p>
          <a:p>
            <a:pPr lvl="1">
              <a:spcAft>
                <a:spcPts val="3000"/>
              </a:spcAft>
            </a:pPr>
            <a:r>
              <a:rPr lang="en-US" sz="1400" dirty="0"/>
              <a:t>Pages 7259 to 7274 contain the Text of the Final Rule</a:t>
            </a:r>
          </a:p>
          <a:p>
            <a:pPr>
              <a:spcAft>
                <a:spcPts val="3000"/>
              </a:spcAft>
            </a:pPr>
            <a:r>
              <a:rPr lang="en-US" sz="1600" dirty="0">
                <a:hlinkClick r:id="rId4"/>
              </a:rPr>
              <a:t>VHA Directive 1200.05</a:t>
            </a:r>
            <a:endParaRPr lang="en-US" sz="1600" dirty="0"/>
          </a:p>
          <a:p>
            <a:pPr>
              <a:spcAft>
                <a:spcPts val="3000"/>
              </a:spcAft>
            </a:pPr>
            <a:r>
              <a:rPr lang="en-US" sz="1600" dirty="0">
                <a:hlinkClick r:id="rId5"/>
              </a:rPr>
              <a:t>VHA Directive 1200.01</a:t>
            </a:r>
            <a:endParaRPr lang="en-US" sz="1600" dirty="0"/>
          </a:p>
          <a:p>
            <a:pPr>
              <a:spcAft>
                <a:spcPts val="3000"/>
              </a:spcAft>
            </a:pPr>
            <a:r>
              <a:rPr lang="en-US" sz="1600" dirty="0">
                <a:hlinkClick r:id="rId6"/>
              </a:rPr>
              <a:t>ORD Policies and Guidance Documents</a:t>
            </a:r>
            <a:endParaRPr lang="en-US" sz="1600" dirty="0"/>
          </a:p>
          <a:p>
            <a:pPr>
              <a:spcAft>
                <a:spcPts val="3000"/>
              </a:spcAft>
            </a:pPr>
            <a:r>
              <a:rPr lang="en-US" sz="1600" dirty="0">
                <a:hlinkClick r:id="rId7"/>
              </a:rPr>
              <a:t>ORPP&amp;E </a:t>
            </a:r>
            <a:r>
              <a:rPr lang="en-US" sz="1600" dirty="0" err="1">
                <a:hlinkClick r:id="rId7"/>
              </a:rPr>
              <a:t>Cyberseminars</a:t>
            </a:r>
            <a:endParaRPr lang="en-US" sz="1600" dirty="0"/>
          </a:p>
        </p:txBody>
      </p:sp>
    </p:spTree>
    <p:extLst>
      <p:ext uri="{BB962C8B-B14F-4D97-AF65-F5344CB8AC3E}">
        <p14:creationId xmlns:p14="http://schemas.microsoft.com/office/powerpoint/2010/main" val="3479404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C8C36-1768-4A20-A331-9013E43BDBEC}"/>
              </a:ext>
            </a:extLst>
          </p:cNvPr>
          <p:cNvSpPr>
            <a:spLocks noGrp="1"/>
          </p:cNvSpPr>
          <p:nvPr>
            <p:ph type="title"/>
          </p:nvPr>
        </p:nvSpPr>
        <p:spPr/>
        <p:txBody>
          <a:bodyPr/>
          <a:lstStyle/>
          <a:p>
            <a:r>
              <a:rPr lang="en-US" dirty="0"/>
              <a:t>Objectives</a:t>
            </a:r>
          </a:p>
        </p:txBody>
      </p:sp>
      <p:sp>
        <p:nvSpPr>
          <p:cNvPr id="3" name="Content Placeholder 2">
            <a:extLst>
              <a:ext uri="{FF2B5EF4-FFF2-40B4-BE49-F238E27FC236}">
                <a16:creationId xmlns:a16="http://schemas.microsoft.com/office/drawing/2014/main" id="{46B9C8AC-0583-4ACD-B6F2-1FF8B3E05699}"/>
              </a:ext>
            </a:extLst>
          </p:cNvPr>
          <p:cNvSpPr>
            <a:spLocks noGrp="1"/>
          </p:cNvSpPr>
          <p:nvPr>
            <p:ph idx="1"/>
          </p:nvPr>
        </p:nvSpPr>
        <p:spPr/>
        <p:txBody>
          <a:bodyPr/>
          <a:lstStyle/>
          <a:p>
            <a:r>
              <a:rPr lang="en-US" sz="2000" dirty="0"/>
              <a:t>Discuss key considerations for determining whether proposed research should be reviewed by the Research &amp; Development (R&amp;D) Committee by identifying information that should be received by the VA Facility’s research office prior to R&amp;D Committee review.</a:t>
            </a:r>
          </a:p>
          <a:p>
            <a:r>
              <a:rPr lang="en-US" sz="2000" dirty="0"/>
              <a:t>Identify major considerations for conducting a feasibility and alignment assessment of a proposed study.</a:t>
            </a:r>
          </a:p>
          <a:p>
            <a:r>
              <a:rPr lang="en-US" sz="2000" dirty="0"/>
              <a:t>Identify R&amp;D Committee review considerations for initial review and approval of research using sample reviewer tools and templates.</a:t>
            </a:r>
          </a:p>
        </p:txBody>
      </p:sp>
      <p:sp>
        <p:nvSpPr>
          <p:cNvPr id="4" name="TextBox 3">
            <a:extLst>
              <a:ext uri="{FF2B5EF4-FFF2-40B4-BE49-F238E27FC236}">
                <a16:creationId xmlns:a16="http://schemas.microsoft.com/office/drawing/2014/main" id="{0AD19E1B-CAFB-400C-B0EF-234079207A20}"/>
              </a:ext>
            </a:extLst>
          </p:cNvPr>
          <p:cNvSpPr txBox="1"/>
          <p:nvPr/>
        </p:nvSpPr>
        <p:spPr>
          <a:xfrm>
            <a:off x="6400800" y="408265"/>
            <a:ext cx="2416629" cy="817245"/>
          </a:xfrm>
          <a:prstGeom prst="round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1400" dirty="0"/>
              <a:t>Dial in</a:t>
            </a:r>
            <a:r>
              <a:rPr lang="en-US" sz="1400" dirty="0">
                <a:solidFill>
                  <a:schemeClr val="tx1"/>
                </a:solidFill>
              </a:rPr>
              <a:t>:  (415) 655-0052</a:t>
            </a:r>
          </a:p>
          <a:p>
            <a:r>
              <a:rPr lang="en-US" sz="1400" dirty="0"/>
              <a:t>Access Code: 429-878-169</a:t>
            </a:r>
          </a:p>
          <a:p>
            <a:r>
              <a:rPr lang="en-US" sz="1400" dirty="0"/>
              <a:t>Slides in “Handout” Tab</a:t>
            </a:r>
          </a:p>
        </p:txBody>
      </p:sp>
    </p:spTree>
    <p:extLst>
      <p:ext uri="{BB962C8B-B14F-4D97-AF65-F5344CB8AC3E}">
        <p14:creationId xmlns:p14="http://schemas.microsoft.com/office/powerpoint/2010/main" val="3484407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229600" cy="1290637"/>
          </a:xfrm>
        </p:spPr>
        <p:txBody>
          <a:bodyPr/>
          <a:lstStyle/>
          <a:p>
            <a:r>
              <a:rPr lang="en-US" sz="3200" dirty="0"/>
              <a:t>What is the Purpose of the VA Research and Development Committee? </a:t>
            </a:r>
          </a:p>
        </p:txBody>
      </p:sp>
      <p:sp>
        <p:nvSpPr>
          <p:cNvPr id="3" name="Content Placeholder 2"/>
          <p:cNvSpPr>
            <a:spLocks noGrp="1"/>
          </p:cNvSpPr>
          <p:nvPr>
            <p:ph idx="1"/>
          </p:nvPr>
        </p:nvSpPr>
        <p:spPr/>
        <p:txBody>
          <a:bodyPr/>
          <a:lstStyle/>
          <a:p>
            <a:r>
              <a:rPr lang="en-US" sz="2000" dirty="0"/>
              <a:t>Serves a critical role as part of the institutional governance structure for the VA Facility’s research activities.  Key responsibilities include, but are not limited to:</a:t>
            </a:r>
          </a:p>
          <a:p>
            <a:pPr lvl="1"/>
            <a:r>
              <a:rPr lang="en-US" sz="2000" dirty="0"/>
              <a:t>Ensuring that all research in which the facility is “engaged” is consistent with the VA mission and complies with all applicable statutory and regulatory requirements;</a:t>
            </a:r>
          </a:p>
          <a:p>
            <a:pPr lvl="1"/>
            <a:r>
              <a:rPr lang="en-US" sz="2000" dirty="0"/>
              <a:t>Approving of VA research studies, requiring modifications to obtain approval, or disapproving the research; and</a:t>
            </a:r>
          </a:p>
          <a:p>
            <a:pPr lvl="1"/>
            <a:r>
              <a:rPr lang="en-US" sz="2000" dirty="0"/>
              <a:t>Reviewing the operations of all research-related committees and subcommittees as an ongoing function.</a:t>
            </a:r>
          </a:p>
          <a:p>
            <a:pPr marL="0" indent="0">
              <a:buNone/>
            </a:pPr>
            <a:endParaRPr lang="en-US" sz="1100" dirty="0"/>
          </a:p>
          <a:p>
            <a:pPr marL="0" indent="0">
              <a:buNone/>
            </a:pPr>
            <a:r>
              <a:rPr lang="en-US" sz="1100" dirty="0"/>
              <a:t>Reference: VHA Directive 1200.01, Paragraph 5.h.(2, 4, and 11)</a:t>
            </a:r>
          </a:p>
        </p:txBody>
      </p:sp>
    </p:spTree>
    <p:extLst>
      <p:ext uri="{BB962C8B-B14F-4D97-AF65-F5344CB8AC3E}">
        <p14:creationId xmlns:p14="http://schemas.microsoft.com/office/powerpoint/2010/main" val="492088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4BC992-068C-4755-B69D-B605F155E8D6}"/>
              </a:ext>
            </a:extLst>
          </p:cNvPr>
          <p:cNvSpPr>
            <a:spLocks noGrp="1"/>
          </p:cNvSpPr>
          <p:nvPr>
            <p:ph type="title"/>
          </p:nvPr>
        </p:nvSpPr>
        <p:spPr/>
        <p:txBody>
          <a:bodyPr/>
          <a:lstStyle/>
          <a:p>
            <a:r>
              <a:rPr lang="en-US" dirty="0"/>
              <a:t>What Types of Research Activities </a:t>
            </a:r>
            <a:br>
              <a:rPr lang="en-US" dirty="0"/>
            </a:br>
            <a:r>
              <a:rPr lang="en-US" dirty="0"/>
              <a:t>Does the R&amp;D Committee Review?</a:t>
            </a:r>
          </a:p>
        </p:txBody>
      </p:sp>
      <p:sp>
        <p:nvSpPr>
          <p:cNvPr id="3" name="Content Placeholder 2">
            <a:extLst>
              <a:ext uri="{FF2B5EF4-FFF2-40B4-BE49-F238E27FC236}">
                <a16:creationId xmlns:a16="http://schemas.microsoft.com/office/drawing/2014/main" id="{BBDDF520-BCDA-47F9-A91A-0C8FF8CC8C3E}"/>
              </a:ext>
            </a:extLst>
          </p:cNvPr>
          <p:cNvSpPr>
            <a:spLocks noGrp="1"/>
          </p:cNvSpPr>
          <p:nvPr>
            <p:ph idx="1"/>
          </p:nvPr>
        </p:nvSpPr>
        <p:spPr/>
        <p:txBody>
          <a:bodyPr/>
          <a:lstStyle/>
          <a:p>
            <a:pPr marL="0" indent="0">
              <a:buNone/>
            </a:pPr>
            <a:r>
              <a:rPr lang="en-US" dirty="0"/>
              <a:t>The R&amp;D Committee reviews VA research activities, which includes:</a:t>
            </a:r>
          </a:p>
          <a:p>
            <a:pPr lvl="1"/>
            <a:r>
              <a:rPr lang="en-US" dirty="0"/>
              <a:t>Animal research</a:t>
            </a:r>
          </a:p>
          <a:p>
            <a:pPr lvl="1"/>
            <a:r>
              <a:rPr lang="en-US" dirty="0"/>
              <a:t>Non-human subjects research (including basic laboratory)</a:t>
            </a:r>
          </a:p>
          <a:p>
            <a:pPr lvl="1"/>
            <a:r>
              <a:rPr lang="en-US" dirty="0"/>
              <a:t>Human subjects research</a:t>
            </a:r>
          </a:p>
          <a:p>
            <a:pPr lvl="2"/>
            <a:r>
              <a:rPr lang="en-US" dirty="0"/>
              <a:t>Exempt research</a:t>
            </a:r>
          </a:p>
          <a:p>
            <a:pPr lvl="2"/>
            <a:r>
              <a:rPr lang="en-US" dirty="0"/>
              <a:t>Non-exempt research</a:t>
            </a:r>
          </a:p>
          <a:p>
            <a:pPr marL="0" indent="0">
              <a:buNone/>
            </a:pPr>
            <a:endParaRPr lang="en-US" dirty="0"/>
          </a:p>
        </p:txBody>
      </p:sp>
    </p:spTree>
    <p:extLst>
      <p:ext uri="{BB962C8B-B14F-4D97-AF65-F5344CB8AC3E}">
        <p14:creationId xmlns:p14="http://schemas.microsoft.com/office/powerpoint/2010/main" val="10714302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9483A-D777-4A0F-BB35-60B3912C9FE9}"/>
              </a:ext>
            </a:extLst>
          </p:cNvPr>
          <p:cNvSpPr>
            <a:spLocks noGrp="1"/>
          </p:cNvSpPr>
          <p:nvPr>
            <p:ph type="title"/>
          </p:nvPr>
        </p:nvSpPr>
        <p:spPr/>
        <p:txBody>
          <a:bodyPr/>
          <a:lstStyle/>
          <a:p>
            <a:pPr algn="ctr"/>
            <a:r>
              <a:rPr lang="en-US" dirty="0"/>
              <a:t>Example of A “Typical” Human Research Review Process</a:t>
            </a:r>
          </a:p>
        </p:txBody>
      </p:sp>
      <p:sp>
        <p:nvSpPr>
          <p:cNvPr id="3" name="Rectangle 2">
            <a:extLst>
              <a:ext uri="{FF2B5EF4-FFF2-40B4-BE49-F238E27FC236}">
                <a16:creationId xmlns:a16="http://schemas.microsoft.com/office/drawing/2014/main" id="{742676D7-0C20-4B48-84EE-A618FCDEDB3B}"/>
              </a:ext>
            </a:extLst>
          </p:cNvPr>
          <p:cNvSpPr/>
          <p:nvPr/>
        </p:nvSpPr>
        <p:spPr>
          <a:xfrm>
            <a:off x="638175" y="1820863"/>
            <a:ext cx="1676400" cy="838200"/>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Protocol Submitted to Research Office</a:t>
            </a:r>
          </a:p>
        </p:txBody>
      </p:sp>
      <p:sp>
        <p:nvSpPr>
          <p:cNvPr id="4" name="Rectangle 3">
            <a:extLst>
              <a:ext uri="{FF2B5EF4-FFF2-40B4-BE49-F238E27FC236}">
                <a16:creationId xmlns:a16="http://schemas.microsoft.com/office/drawing/2014/main" id="{4BDA658B-F0CE-4F9A-B33F-92601CFCA3B1}"/>
              </a:ext>
            </a:extLst>
          </p:cNvPr>
          <p:cNvSpPr/>
          <p:nvPr/>
        </p:nvSpPr>
        <p:spPr>
          <a:xfrm>
            <a:off x="661987" y="3478214"/>
            <a:ext cx="1676400" cy="838200"/>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Administrative Review</a:t>
            </a:r>
          </a:p>
        </p:txBody>
      </p:sp>
      <p:cxnSp>
        <p:nvCxnSpPr>
          <p:cNvPr id="6" name="Straight Arrow Connector 5">
            <a:extLst>
              <a:ext uri="{FF2B5EF4-FFF2-40B4-BE49-F238E27FC236}">
                <a16:creationId xmlns:a16="http://schemas.microsoft.com/office/drawing/2014/main" id="{ADEA967D-D533-4574-98F1-96D5BC11A4DA}"/>
              </a:ext>
            </a:extLst>
          </p:cNvPr>
          <p:cNvCxnSpPr>
            <a:cxnSpLocks/>
            <a:stCxn id="3" idx="2"/>
          </p:cNvCxnSpPr>
          <p:nvPr/>
        </p:nvCxnSpPr>
        <p:spPr>
          <a:xfrm>
            <a:off x="1476375" y="2659063"/>
            <a:ext cx="0" cy="82708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9" name="Straight Arrow Connector 8">
            <a:extLst>
              <a:ext uri="{FF2B5EF4-FFF2-40B4-BE49-F238E27FC236}">
                <a16:creationId xmlns:a16="http://schemas.microsoft.com/office/drawing/2014/main" id="{D848D4A6-D504-4729-864F-AB066ACBE93B}"/>
              </a:ext>
            </a:extLst>
          </p:cNvPr>
          <p:cNvCxnSpPr>
            <a:stCxn id="4" idx="3"/>
          </p:cNvCxnSpPr>
          <p:nvPr/>
        </p:nvCxnSpPr>
        <p:spPr>
          <a:xfrm>
            <a:off x="2338387" y="3897314"/>
            <a:ext cx="885825"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0" name="Rectangle 9">
            <a:extLst>
              <a:ext uri="{FF2B5EF4-FFF2-40B4-BE49-F238E27FC236}">
                <a16:creationId xmlns:a16="http://schemas.microsoft.com/office/drawing/2014/main" id="{C2F15D4F-5CEF-4A3D-8D9B-E9B52FC5CACF}"/>
              </a:ext>
            </a:extLst>
          </p:cNvPr>
          <p:cNvSpPr/>
          <p:nvPr/>
        </p:nvSpPr>
        <p:spPr>
          <a:xfrm>
            <a:off x="5772131" y="2239963"/>
            <a:ext cx="1581142" cy="1290632"/>
          </a:xfrm>
          <a:prstGeom prst="rect">
            <a:avLst/>
          </a:prstGeom>
          <a:solidFill>
            <a:schemeClr val="bg2">
              <a:lumMod val="2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t>IRB</a:t>
            </a:r>
            <a:r>
              <a:rPr lang="en-US" dirty="0"/>
              <a:t> </a:t>
            </a:r>
          </a:p>
        </p:txBody>
      </p:sp>
      <p:sp>
        <p:nvSpPr>
          <p:cNvPr id="11" name="Rectangle 10">
            <a:extLst>
              <a:ext uri="{FF2B5EF4-FFF2-40B4-BE49-F238E27FC236}">
                <a16:creationId xmlns:a16="http://schemas.microsoft.com/office/drawing/2014/main" id="{685A5055-0687-47B0-8FD9-21B9D254F588}"/>
              </a:ext>
            </a:extLst>
          </p:cNvPr>
          <p:cNvSpPr/>
          <p:nvPr/>
        </p:nvSpPr>
        <p:spPr>
          <a:xfrm>
            <a:off x="3276600" y="2971800"/>
            <a:ext cx="1543051" cy="781051"/>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DD3A611-FC32-4C46-8DE8-434EB3681A18}"/>
              </a:ext>
            </a:extLst>
          </p:cNvPr>
          <p:cNvSpPr/>
          <p:nvPr/>
        </p:nvSpPr>
        <p:spPr>
          <a:xfrm>
            <a:off x="3429000" y="3200402"/>
            <a:ext cx="1390652" cy="704850"/>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882124B1-761D-4B38-9770-E3765B5A8AC7}"/>
              </a:ext>
            </a:extLst>
          </p:cNvPr>
          <p:cNvSpPr/>
          <p:nvPr/>
        </p:nvSpPr>
        <p:spPr>
          <a:xfrm>
            <a:off x="3581400" y="3429000"/>
            <a:ext cx="1443036" cy="628651"/>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12F26E9F-1070-4411-90D8-9F3B0F94421B}"/>
              </a:ext>
            </a:extLst>
          </p:cNvPr>
          <p:cNvSpPr/>
          <p:nvPr/>
        </p:nvSpPr>
        <p:spPr>
          <a:xfrm>
            <a:off x="3581400" y="3581400"/>
            <a:ext cx="1676400" cy="704849"/>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Subcommittees</a:t>
            </a:r>
          </a:p>
        </p:txBody>
      </p:sp>
      <p:cxnSp>
        <p:nvCxnSpPr>
          <p:cNvPr id="16" name="Straight Arrow Connector 15">
            <a:extLst>
              <a:ext uri="{FF2B5EF4-FFF2-40B4-BE49-F238E27FC236}">
                <a16:creationId xmlns:a16="http://schemas.microsoft.com/office/drawing/2014/main" id="{F2D2EBE8-352A-4A70-A274-BC6D2B132A27}"/>
              </a:ext>
            </a:extLst>
          </p:cNvPr>
          <p:cNvCxnSpPr/>
          <p:nvPr/>
        </p:nvCxnSpPr>
        <p:spPr>
          <a:xfrm flipV="1">
            <a:off x="4929179" y="2971800"/>
            <a:ext cx="733425" cy="30480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7" name="Rectangle: Rounded Corners 16">
            <a:extLst>
              <a:ext uri="{FF2B5EF4-FFF2-40B4-BE49-F238E27FC236}">
                <a16:creationId xmlns:a16="http://schemas.microsoft.com/office/drawing/2014/main" id="{A9A8A3BF-F9BB-46AC-9145-EF3185D2C54E}"/>
              </a:ext>
            </a:extLst>
          </p:cNvPr>
          <p:cNvSpPr/>
          <p:nvPr/>
        </p:nvSpPr>
        <p:spPr>
          <a:xfrm>
            <a:off x="6019800" y="4876800"/>
            <a:ext cx="1981200" cy="1290632"/>
          </a:xfrm>
          <a:prstGeom prst="roundRect">
            <a:avLst/>
          </a:prstGeom>
          <a:solidFill>
            <a:schemeClr val="accent5">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t>R&amp;D Committee</a:t>
            </a:r>
          </a:p>
        </p:txBody>
      </p:sp>
      <p:cxnSp>
        <p:nvCxnSpPr>
          <p:cNvPr id="19" name="Straight Arrow Connector 18">
            <a:extLst>
              <a:ext uri="{FF2B5EF4-FFF2-40B4-BE49-F238E27FC236}">
                <a16:creationId xmlns:a16="http://schemas.microsoft.com/office/drawing/2014/main" id="{F5CC3D28-7DEC-4EC8-922E-ADA2E9E6D0CB}"/>
              </a:ext>
            </a:extLst>
          </p:cNvPr>
          <p:cNvCxnSpPr/>
          <p:nvPr/>
        </p:nvCxnSpPr>
        <p:spPr>
          <a:xfrm>
            <a:off x="6634142" y="3752851"/>
            <a:ext cx="433380" cy="104774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0" name="Oval 19">
            <a:extLst>
              <a:ext uri="{FF2B5EF4-FFF2-40B4-BE49-F238E27FC236}">
                <a16:creationId xmlns:a16="http://schemas.microsoft.com/office/drawing/2014/main" id="{5D690977-40B9-4A7B-8108-F838F15F91F2}"/>
              </a:ext>
            </a:extLst>
          </p:cNvPr>
          <p:cNvSpPr/>
          <p:nvPr/>
        </p:nvSpPr>
        <p:spPr>
          <a:xfrm>
            <a:off x="2947979" y="5230812"/>
            <a:ext cx="1981200" cy="968375"/>
          </a:xfrm>
          <a:prstGeom prst="ellipse">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Investigator</a:t>
            </a:r>
          </a:p>
        </p:txBody>
      </p:sp>
      <p:cxnSp>
        <p:nvCxnSpPr>
          <p:cNvPr id="22" name="Straight Arrow Connector 21">
            <a:extLst>
              <a:ext uri="{FF2B5EF4-FFF2-40B4-BE49-F238E27FC236}">
                <a16:creationId xmlns:a16="http://schemas.microsoft.com/office/drawing/2014/main" id="{B6A31FA4-8F6A-42C7-9F13-265578FF3E86}"/>
              </a:ext>
            </a:extLst>
          </p:cNvPr>
          <p:cNvCxnSpPr>
            <a:cxnSpLocks/>
          </p:cNvCxnSpPr>
          <p:nvPr/>
        </p:nvCxnSpPr>
        <p:spPr>
          <a:xfrm flipH="1">
            <a:off x="5024436" y="5562600"/>
            <a:ext cx="919164" cy="5714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8" name="Rectangle 17">
            <a:extLst>
              <a:ext uri="{FF2B5EF4-FFF2-40B4-BE49-F238E27FC236}">
                <a16:creationId xmlns:a16="http://schemas.microsoft.com/office/drawing/2014/main" id="{7B0B2424-4F7E-4D91-BC54-19AE4796A9CC}"/>
              </a:ext>
            </a:extLst>
          </p:cNvPr>
          <p:cNvSpPr/>
          <p:nvPr/>
        </p:nvSpPr>
        <p:spPr>
          <a:xfrm>
            <a:off x="5772130" y="2239963"/>
            <a:ext cx="2000269" cy="1290632"/>
          </a:xfrm>
          <a:prstGeom prst="rect">
            <a:avLst/>
          </a:prstGeom>
          <a:solidFill>
            <a:schemeClr val="bg2">
              <a:lumMod val="2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t>IRB or Determination</a:t>
            </a:r>
            <a:r>
              <a:rPr lang="en-US" dirty="0"/>
              <a:t> </a:t>
            </a:r>
          </a:p>
        </p:txBody>
      </p:sp>
    </p:spTree>
    <p:extLst>
      <p:ext uri="{BB962C8B-B14F-4D97-AF65-F5344CB8AC3E}">
        <p14:creationId xmlns:p14="http://schemas.microsoft.com/office/powerpoint/2010/main" val="701848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4CAEA-8661-4C3C-8B7C-7C4155F84486}"/>
              </a:ext>
            </a:extLst>
          </p:cNvPr>
          <p:cNvSpPr>
            <a:spLocks noGrp="1"/>
          </p:cNvSpPr>
          <p:nvPr>
            <p:ph type="title"/>
          </p:nvPr>
        </p:nvSpPr>
        <p:spPr>
          <a:xfrm>
            <a:off x="457200" y="914400"/>
            <a:ext cx="8229600" cy="650875"/>
          </a:xfrm>
        </p:spPr>
        <p:txBody>
          <a:bodyPr/>
          <a:lstStyle/>
          <a:p>
            <a:r>
              <a:rPr lang="en-US" dirty="0"/>
              <a:t>Research and Development Committee: Feasibility and Alignment</a:t>
            </a:r>
          </a:p>
        </p:txBody>
      </p:sp>
      <p:sp>
        <p:nvSpPr>
          <p:cNvPr id="3" name="Content Placeholder 2">
            <a:extLst>
              <a:ext uri="{FF2B5EF4-FFF2-40B4-BE49-F238E27FC236}">
                <a16:creationId xmlns:a16="http://schemas.microsoft.com/office/drawing/2014/main" id="{1E65D4B1-E651-44B2-B6C2-18123526795B}"/>
              </a:ext>
            </a:extLst>
          </p:cNvPr>
          <p:cNvSpPr>
            <a:spLocks noGrp="1"/>
          </p:cNvSpPr>
          <p:nvPr>
            <p:ph idx="1"/>
          </p:nvPr>
        </p:nvSpPr>
        <p:spPr/>
        <p:txBody>
          <a:bodyPr/>
          <a:lstStyle/>
          <a:p>
            <a:r>
              <a:rPr lang="en-US" sz="1800" dirty="0"/>
              <a:t>The R&amp;D Committee is responsible for assisting the VA Facility Director in fulfilling responsibilities to the facility’s research program by making recommendations regarding personnel, space, and other resource needs of the research program (VHA Directive 1200.01, 5.h.(1)).  </a:t>
            </a:r>
          </a:p>
          <a:p>
            <a:r>
              <a:rPr lang="en-US" sz="1800" dirty="0"/>
              <a:t>The R&amp;D Committee is responsible for determining whether the facility should participate in a study (VHA Directive 1200.01, 5.h.(7)).</a:t>
            </a:r>
          </a:p>
          <a:p>
            <a:endParaRPr lang="en-US" sz="1800" dirty="0"/>
          </a:p>
          <a:p>
            <a:endParaRPr lang="en-US" sz="1800" dirty="0"/>
          </a:p>
          <a:p>
            <a:pPr marL="0" indent="0" algn="ctr">
              <a:buNone/>
            </a:pPr>
            <a:r>
              <a:rPr lang="en-US" sz="3200" b="1" u="sng" dirty="0">
                <a:solidFill>
                  <a:srgbClr val="FF0000"/>
                </a:solidFill>
              </a:rPr>
              <a:t>WHAT DOES THIS MEAN? </a:t>
            </a:r>
          </a:p>
        </p:txBody>
      </p:sp>
    </p:spTree>
    <p:extLst>
      <p:ext uri="{BB962C8B-B14F-4D97-AF65-F5344CB8AC3E}">
        <p14:creationId xmlns:p14="http://schemas.microsoft.com/office/powerpoint/2010/main" val="4312801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9E36A-715C-4AEC-9991-DEB6F6D8B0BD}"/>
              </a:ext>
            </a:extLst>
          </p:cNvPr>
          <p:cNvSpPr>
            <a:spLocks noGrp="1"/>
          </p:cNvSpPr>
          <p:nvPr>
            <p:ph type="title"/>
          </p:nvPr>
        </p:nvSpPr>
        <p:spPr/>
        <p:txBody>
          <a:bodyPr/>
          <a:lstStyle/>
          <a:p>
            <a:r>
              <a:rPr lang="en-US" dirty="0"/>
              <a:t>Research and Development Committee: Feasibility and Alignment</a:t>
            </a:r>
          </a:p>
        </p:txBody>
      </p:sp>
      <p:sp>
        <p:nvSpPr>
          <p:cNvPr id="3" name="Content Placeholder 2">
            <a:extLst>
              <a:ext uri="{FF2B5EF4-FFF2-40B4-BE49-F238E27FC236}">
                <a16:creationId xmlns:a16="http://schemas.microsoft.com/office/drawing/2014/main" id="{F7212240-77EE-49F6-81B6-3B33A3F40619}"/>
              </a:ext>
            </a:extLst>
          </p:cNvPr>
          <p:cNvSpPr>
            <a:spLocks noGrp="1"/>
          </p:cNvSpPr>
          <p:nvPr>
            <p:ph idx="1"/>
          </p:nvPr>
        </p:nvSpPr>
        <p:spPr/>
        <p:txBody>
          <a:bodyPr/>
          <a:lstStyle/>
          <a:p>
            <a:pPr marL="0" indent="0">
              <a:buNone/>
            </a:pPr>
            <a:r>
              <a:rPr lang="en-US" dirty="0"/>
              <a:t> </a:t>
            </a:r>
          </a:p>
        </p:txBody>
      </p:sp>
      <p:pic>
        <p:nvPicPr>
          <p:cNvPr id="6" name="Picture 5">
            <a:extLst>
              <a:ext uri="{FF2B5EF4-FFF2-40B4-BE49-F238E27FC236}">
                <a16:creationId xmlns:a16="http://schemas.microsoft.com/office/drawing/2014/main" id="{85A7538A-5256-4484-96A4-90857620600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1558" y="2667000"/>
            <a:ext cx="8029575" cy="4048125"/>
          </a:xfrm>
          <a:prstGeom prst="rect">
            <a:avLst/>
          </a:prstGeom>
        </p:spPr>
      </p:pic>
    </p:spTree>
    <p:extLst>
      <p:ext uri="{BB962C8B-B14F-4D97-AF65-F5344CB8AC3E}">
        <p14:creationId xmlns:p14="http://schemas.microsoft.com/office/powerpoint/2010/main" val="7196151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4CAEA-8661-4C3C-8B7C-7C4155F84486}"/>
              </a:ext>
            </a:extLst>
          </p:cNvPr>
          <p:cNvSpPr>
            <a:spLocks noGrp="1"/>
          </p:cNvSpPr>
          <p:nvPr>
            <p:ph type="title"/>
          </p:nvPr>
        </p:nvSpPr>
        <p:spPr>
          <a:xfrm>
            <a:off x="457200" y="914400"/>
            <a:ext cx="8229600" cy="650875"/>
          </a:xfrm>
        </p:spPr>
        <p:txBody>
          <a:bodyPr/>
          <a:lstStyle/>
          <a:p>
            <a:r>
              <a:rPr lang="en-US" dirty="0"/>
              <a:t>Research and Development Committee: Feasibility and Alignment</a:t>
            </a:r>
          </a:p>
        </p:txBody>
      </p:sp>
      <p:sp>
        <p:nvSpPr>
          <p:cNvPr id="3" name="Content Placeholder 2">
            <a:extLst>
              <a:ext uri="{FF2B5EF4-FFF2-40B4-BE49-F238E27FC236}">
                <a16:creationId xmlns:a16="http://schemas.microsoft.com/office/drawing/2014/main" id="{1E65D4B1-E651-44B2-B6C2-18123526795B}"/>
              </a:ext>
            </a:extLst>
          </p:cNvPr>
          <p:cNvSpPr>
            <a:spLocks noGrp="1"/>
          </p:cNvSpPr>
          <p:nvPr>
            <p:ph idx="1"/>
          </p:nvPr>
        </p:nvSpPr>
        <p:spPr/>
        <p:txBody>
          <a:bodyPr/>
          <a:lstStyle/>
          <a:p>
            <a:r>
              <a:rPr lang="en-US" sz="1800" dirty="0"/>
              <a:t>R&amp;D Committee considerations for evaluating proposed studies</a:t>
            </a:r>
          </a:p>
          <a:p>
            <a:r>
              <a:rPr lang="en-US" sz="1800" u="sng" dirty="0"/>
              <a:t>Feasibility:</a:t>
            </a:r>
          </a:p>
          <a:p>
            <a:pPr lvl="1"/>
            <a:r>
              <a:rPr lang="en-US" sz="1800" dirty="0"/>
              <a:t>Can and/or should the study be done:</a:t>
            </a:r>
          </a:p>
          <a:p>
            <a:pPr marL="0" indent="0">
              <a:buNone/>
            </a:pPr>
            <a:r>
              <a:rPr lang="en-US" sz="1800" dirty="0"/>
              <a:t>		- right population?</a:t>
            </a:r>
          </a:p>
          <a:p>
            <a:pPr marL="0" indent="0">
              <a:buNone/>
            </a:pPr>
            <a:r>
              <a:rPr lang="en-US" sz="1800" dirty="0"/>
              <a:t>		- services (pharmacy, radiology, etc.) and providers available?</a:t>
            </a:r>
          </a:p>
          <a:p>
            <a:pPr marL="0" indent="0">
              <a:buNone/>
            </a:pPr>
            <a:r>
              <a:rPr lang="en-US" sz="1800" dirty="0"/>
              <a:t>		- other competing studies?</a:t>
            </a:r>
          </a:p>
          <a:p>
            <a:pPr marL="0" indent="0">
              <a:buNone/>
            </a:pPr>
            <a:r>
              <a:rPr lang="en-US" sz="1800" dirty="0"/>
              <a:t>		- multisite opportunity?</a:t>
            </a:r>
          </a:p>
          <a:p>
            <a:r>
              <a:rPr lang="en-US" sz="1800" u="sng" dirty="0"/>
              <a:t>Alignment</a:t>
            </a:r>
            <a:r>
              <a:rPr lang="en-US" sz="1800" b="1" dirty="0"/>
              <a:t>:</a:t>
            </a:r>
          </a:p>
          <a:p>
            <a:pPr lvl="1"/>
            <a:r>
              <a:rPr lang="en-US" sz="1800" dirty="0"/>
              <a:t>Relevance to VHA and Veterans:</a:t>
            </a:r>
          </a:p>
          <a:p>
            <a:pPr marL="0" indent="0">
              <a:buNone/>
            </a:pPr>
            <a:r>
              <a:rPr lang="en-US" sz="1800" dirty="0"/>
              <a:t>		- strategic objective supported?</a:t>
            </a:r>
          </a:p>
        </p:txBody>
      </p:sp>
    </p:spTree>
    <p:extLst>
      <p:ext uri="{BB962C8B-B14F-4D97-AF65-F5344CB8AC3E}">
        <p14:creationId xmlns:p14="http://schemas.microsoft.com/office/powerpoint/2010/main" val="9792785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A7F08-E470-4131-9F5A-C76D465E61DA}"/>
              </a:ext>
            </a:extLst>
          </p:cNvPr>
          <p:cNvSpPr>
            <a:spLocks noGrp="1"/>
          </p:cNvSpPr>
          <p:nvPr>
            <p:ph type="title"/>
          </p:nvPr>
        </p:nvSpPr>
        <p:spPr/>
        <p:txBody>
          <a:bodyPr/>
          <a:lstStyle/>
          <a:p>
            <a:r>
              <a:rPr lang="en-US" dirty="0"/>
              <a:t>Research Office Intake:  Information Submitted to the Research Office</a:t>
            </a:r>
          </a:p>
        </p:txBody>
      </p:sp>
      <p:sp>
        <p:nvSpPr>
          <p:cNvPr id="3" name="Content Placeholder 2">
            <a:extLst>
              <a:ext uri="{FF2B5EF4-FFF2-40B4-BE49-F238E27FC236}">
                <a16:creationId xmlns:a16="http://schemas.microsoft.com/office/drawing/2014/main" id="{4F1EC1F6-2ED1-42F9-86EB-72085EB9BA6A}"/>
              </a:ext>
            </a:extLst>
          </p:cNvPr>
          <p:cNvSpPr>
            <a:spLocks noGrp="1"/>
          </p:cNvSpPr>
          <p:nvPr>
            <p:ph idx="1"/>
          </p:nvPr>
        </p:nvSpPr>
        <p:spPr>
          <a:xfrm>
            <a:off x="457200" y="1935650"/>
            <a:ext cx="8229600" cy="4190513"/>
          </a:xfrm>
        </p:spPr>
        <p:txBody>
          <a:bodyPr/>
          <a:lstStyle/>
          <a:p>
            <a:r>
              <a:rPr lang="en-US" sz="2000" dirty="0"/>
              <a:t>Information on study personnel training and qualifications</a:t>
            </a:r>
          </a:p>
          <a:p>
            <a:r>
              <a:rPr lang="en-US" sz="2000" dirty="0"/>
              <a:t>Conflict of Interest (COI) statements for Investigators</a:t>
            </a:r>
          </a:p>
          <a:p>
            <a:r>
              <a:rPr lang="en-US" sz="2000" dirty="0"/>
              <a:t>Information on resources/budget</a:t>
            </a:r>
          </a:p>
          <a:p>
            <a:r>
              <a:rPr lang="en-US" sz="2000" dirty="0"/>
              <a:t>Departmental letters of support or impact statements</a:t>
            </a:r>
          </a:p>
          <a:p>
            <a:pPr lvl="1"/>
            <a:r>
              <a:rPr lang="en-US" sz="2000" dirty="0">
                <a:hlinkClick r:id="rId3" action="ppaction://hlinkfile"/>
              </a:rPr>
              <a:t>Sample Service Impact Statement</a:t>
            </a:r>
            <a:endParaRPr lang="en-US" sz="2000" dirty="0"/>
          </a:p>
          <a:p>
            <a:pPr lvl="1"/>
            <a:r>
              <a:rPr lang="en-US" sz="2000" dirty="0">
                <a:hlinkClick r:id="rId4" action="ppaction://hlinkfile"/>
              </a:rPr>
              <a:t>Sample Pharmacy Impact Statement</a:t>
            </a:r>
            <a:endParaRPr lang="en-US" sz="2000" dirty="0"/>
          </a:p>
          <a:p>
            <a:r>
              <a:rPr lang="en-US" sz="2000" dirty="0"/>
              <a:t>Documentation of scientific review</a:t>
            </a:r>
          </a:p>
          <a:p>
            <a:pPr lvl="1"/>
            <a:r>
              <a:rPr lang="en-US" sz="2000" dirty="0"/>
              <a:t>Peer reviewed research</a:t>
            </a:r>
          </a:p>
          <a:p>
            <a:pPr lvl="1"/>
            <a:r>
              <a:rPr lang="en-US" sz="2000" dirty="0"/>
              <a:t>Non-peer reviewed research </a:t>
            </a:r>
          </a:p>
          <a:p>
            <a:pPr marL="0" indent="0">
              <a:buNone/>
            </a:pPr>
            <a:endParaRPr lang="en-US" sz="2400" dirty="0"/>
          </a:p>
        </p:txBody>
      </p:sp>
    </p:spTree>
    <p:extLst>
      <p:ext uri="{BB962C8B-B14F-4D97-AF65-F5344CB8AC3E}">
        <p14:creationId xmlns:p14="http://schemas.microsoft.com/office/powerpoint/2010/main" val="307922182"/>
      </p:ext>
    </p:extLst>
  </p:cSld>
  <p:clrMapOvr>
    <a:masterClrMapping/>
  </p:clrMapOvr>
</p:sld>
</file>

<file path=ppt/theme/theme1.xml><?xml version="1.0" encoding="utf-8"?>
<a:theme xmlns:a="http://schemas.openxmlformats.org/drawingml/2006/main" name="PPT_VHA_Template">
  <a:themeElements>
    <a:clrScheme name="Custom 5">
      <a:dk1>
        <a:sysClr val="windowText" lastClr="000000"/>
      </a:dk1>
      <a:lt1>
        <a:sysClr val="window" lastClr="FFFFFF"/>
      </a:lt1>
      <a:dk2>
        <a:srgbClr val="FFFFFE"/>
      </a:dk2>
      <a:lt2>
        <a:srgbClr val="FFFFFE"/>
      </a:lt2>
      <a:accent1>
        <a:srgbClr val="0083BE"/>
      </a:accent1>
      <a:accent2>
        <a:srgbClr val="78BE20"/>
      </a:accent2>
      <a:accent3>
        <a:srgbClr val="C4262E"/>
      </a:accent3>
      <a:accent4>
        <a:srgbClr val="FF7F32"/>
      </a:accent4>
      <a:accent5>
        <a:srgbClr val="F3CF45"/>
      </a:accent5>
      <a:accent6>
        <a:srgbClr val="FFFFFE"/>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23247</TotalTime>
  <Words>1098</Words>
  <Application>Microsoft Office PowerPoint</Application>
  <PresentationFormat>On-screen Show (4:3)</PresentationFormat>
  <Paragraphs>176</Paragraphs>
  <Slides>19</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Georgia</vt:lpstr>
      <vt:lpstr>Tahoma</vt:lpstr>
      <vt:lpstr>PPT_VHA_Template</vt:lpstr>
      <vt:lpstr>         R&amp;D Committee Workshop Series: Review and Approval of Research </vt:lpstr>
      <vt:lpstr>Objectives</vt:lpstr>
      <vt:lpstr>What is the Purpose of the VA Research and Development Committee? </vt:lpstr>
      <vt:lpstr>What Types of Research Activities  Does the R&amp;D Committee Review?</vt:lpstr>
      <vt:lpstr>Example of A “Typical” Human Research Review Process</vt:lpstr>
      <vt:lpstr>Research and Development Committee: Feasibility and Alignment</vt:lpstr>
      <vt:lpstr>Research and Development Committee: Feasibility and Alignment</vt:lpstr>
      <vt:lpstr>Research and Development Committee: Feasibility and Alignment</vt:lpstr>
      <vt:lpstr>Research Office Intake:  Information Submitted to the Research Office</vt:lpstr>
      <vt:lpstr>Research Office Intake:  Information Submitted to the Research Office (cont.) </vt:lpstr>
      <vt:lpstr>R&amp;D Committee Review Pathways</vt:lpstr>
      <vt:lpstr>R&amp;D Committee Initial Review:  Key Determinations</vt:lpstr>
      <vt:lpstr>Additional Institutional and ORD Requirements</vt:lpstr>
      <vt:lpstr>ACOS/R&amp;D Study Initiation Notification</vt:lpstr>
      <vt:lpstr> </vt:lpstr>
      <vt:lpstr>Contact Information</vt:lpstr>
      <vt:lpstr> </vt:lpstr>
      <vt:lpstr>Research and Development Committee Workshop Series</vt:lpstr>
      <vt:lpstr>Important Links</vt:lpstr>
    </vt:vector>
  </TitlesOfParts>
  <Company>Dept. of Veterans Affairs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R&amp;amp;D Committee Workshop Series:&amp;nbsp; Review and Approval of Research</dc:title>
  <dc:subject>R&amp;amp;D Committee Workshop Series:&amp;nbsp; Review and Approval of Research</dc:subject>
  <dc:creator>Duche, Soundia</dc:creator>
  <cp:keywords>R&amp;amp;D Committee Workshop Series:&amp;nbsp; Review and Approval of Research</cp:keywords>
  <cp:lastModifiedBy>Rivera, Portia T</cp:lastModifiedBy>
  <cp:revision>919</cp:revision>
  <cp:lastPrinted>2019-12-09T15:21:32Z</cp:lastPrinted>
  <dcterms:created xsi:type="dcterms:W3CDTF">2013-05-15T16:43:55Z</dcterms:created>
  <dcterms:modified xsi:type="dcterms:W3CDTF">2019-12-12T14:45:16Z</dcterms:modified>
</cp:coreProperties>
</file>