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9"/>
  </p:notesMasterIdLst>
  <p:handoutMasterIdLst>
    <p:handoutMasterId r:id="rId30"/>
  </p:handoutMasterIdLst>
  <p:sldIdLst>
    <p:sldId id="327" r:id="rId2"/>
    <p:sldId id="328" r:id="rId3"/>
    <p:sldId id="330" r:id="rId4"/>
    <p:sldId id="335" r:id="rId5"/>
    <p:sldId id="336" r:id="rId6"/>
    <p:sldId id="329" r:id="rId7"/>
    <p:sldId id="331" r:id="rId8"/>
    <p:sldId id="332" r:id="rId9"/>
    <p:sldId id="333" r:id="rId10"/>
    <p:sldId id="334" r:id="rId11"/>
    <p:sldId id="337" r:id="rId12"/>
    <p:sldId id="354" r:id="rId13"/>
    <p:sldId id="338" r:id="rId14"/>
    <p:sldId id="339" r:id="rId15"/>
    <p:sldId id="340" r:id="rId16"/>
    <p:sldId id="341" r:id="rId17"/>
    <p:sldId id="342" r:id="rId18"/>
    <p:sldId id="343" r:id="rId19"/>
    <p:sldId id="344" r:id="rId20"/>
    <p:sldId id="345" r:id="rId21"/>
    <p:sldId id="347" r:id="rId22"/>
    <p:sldId id="348" r:id="rId23"/>
    <p:sldId id="351" r:id="rId24"/>
    <p:sldId id="349" r:id="rId25"/>
    <p:sldId id="350" r:id="rId26"/>
    <p:sldId id="353" r:id="rId27"/>
    <p:sldId id="355" r:id="rId28"/>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3399"/>
    <a:srgbClr val="000099"/>
    <a:srgbClr val="0066CC"/>
    <a:srgbClr val="336699"/>
    <a:srgbClr val="0083BE"/>
    <a:srgbClr val="33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25" autoAdjust="0"/>
  </p:normalViewPr>
  <p:slideViewPr>
    <p:cSldViewPr snapToGrid="0" snapToObjects="1">
      <p:cViewPr>
        <p:scale>
          <a:sx n="77" d="100"/>
          <a:sy n="77" d="100"/>
        </p:scale>
        <p:origin x="-32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968" y="36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1193"/>
          </a:xfrm>
          <a:prstGeom prst="rect">
            <a:avLst/>
          </a:prstGeom>
        </p:spPr>
        <p:txBody>
          <a:bodyPr vert="horz" wrap="square" lIns="92302" tIns="46151" rIns="92302" bIns="46151" numCol="1" anchor="t"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dirty="0"/>
          </a:p>
        </p:txBody>
      </p:sp>
      <p:sp>
        <p:nvSpPr>
          <p:cNvPr id="3" name="Date Placeholder 2"/>
          <p:cNvSpPr>
            <a:spLocks noGrp="1"/>
          </p:cNvSpPr>
          <p:nvPr>
            <p:ph type="dt" sz="quarter" idx="1"/>
          </p:nvPr>
        </p:nvSpPr>
        <p:spPr>
          <a:xfrm>
            <a:off x="3970734" y="1"/>
            <a:ext cx="3038145" cy="461193"/>
          </a:xfrm>
          <a:prstGeom prst="rect">
            <a:avLst/>
          </a:prstGeom>
        </p:spPr>
        <p:txBody>
          <a:bodyPr vert="horz" wrap="square" lIns="92302" tIns="46151" rIns="92302" bIns="46151" numCol="1" anchor="t" anchorCtr="0" compatLnSpc="1">
            <a:prstTxWarp prst="textNoShape">
              <a:avLst/>
            </a:prstTxWarp>
          </a:bodyPr>
          <a:lstStyle>
            <a:lvl1pPr algn="r">
              <a:defRPr sz="1200">
                <a:latin typeface="Calibri" pitchFamily="34" charset="0"/>
              </a:defRPr>
            </a:lvl1pPr>
          </a:lstStyle>
          <a:p>
            <a:pPr>
              <a:defRPr/>
            </a:pPr>
            <a:fld id="{ADCE56C1-B30B-4E0B-B4AF-AA0A774A2B7A}" type="datetime1">
              <a:rPr lang="en-US"/>
              <a:pPr>
                <a:defRPr/>
              </a:pPr>
              <a:t>3/28/2017</a:t>
            </a:fld>
            <a:endParaRPr lang="en-US" dirty="0"/>
          </a:p>
        </p:txBody>
      </p:sp>
      <p:sp>
        <p:nvSpPr>
          <p:cNvPr id="4" name="Footer Placeholder 3"/>
          <p:cNvSpPr>
            <a:spLocks noGrp="1"/>
          </p:cNvSpPr>
          <p:nvPr>
            <p:ph type="ftr" sz="quarter" idx="2"/>
          </p:nvPr>
        </p:nvSpPr>
        <p:spPr>
          <a:xfrm>
            <a:off x="0" y="8773357"/>
            <a:ext cx="3038145" cy="461193"/>
          </a:xfrm>
          <a:prstGeom prst="rect">
            <a:avLst/>
          </a:prstGeom>
        </p:spPr>
        <p:txBody>
          <a:bodyPr vert="horz" wrap="square" lIns="92302" tIns="46151" rIns="92302" bIns="46151" numCol="1" anchor="b"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dirty="0"/>
          </a:p>
        </p:txBody>
      </p:sp>
      <p:sp>
        <p:nvSpPr>
          <p:cNvPr id="5" name="Slide Number Placeholder 4"/>
          <p:cNvSpPr>
            <a:spLocks noGrp="1"/>
          </p:cNvSpPr>
          <p:nvPr>
            <p:ph type="sldNum" sz="quarter" idx="3"/>
          </p:nvPr>
        </p:nvSpPr>
        <p:spPr>
          <a:xfrm>
            <a:off x="3970734" y="8773357"/>
            <a:ext cx="3038145" cy="461193"/>
          </a:xfrm>
          <a:prstGeom prst="rect">
            <a:avLst/>
          </a:prstGeom>
        </p:spPr>
        <p:txBody>
          <a:bodyPr vert="horz" wrap="square" lIns="92302" tIns="46151" rIns="92302" bIns="46151" numCol="1" anchor="b" anchorCtr="0" compatLnSpc="1">
            <a:prstTxWarp prst="textNoShape">
              <a:avLst/>
            </a:prstTxWarp>
          </a:bodyPr>
          <a:lstStyle>
            <a:lvl1pPr algn="r">
              <a:defRPr sz="1200">
                <a:latin typeface="Calibri" pitchFamily="34" charset="0"/>
              </a:defRPr>
            </a:lvl1pPr>
          </a:lstStyle>
          <a:p>
            <a:pPr>
              <a:defRPr/>
            </a:pPr>
            <a:fld id="{B9766B6E-F780-4189-A9E9-CF88040C5F0C}" type="slidenum">
              <a:rPr lang="en-US"/>
              <a:pPr>
                <a:defRPr/>
              </a:pPr>
              <a:t>‹#›</a:t>
            </a:fld>
            <a:endParaRPr lang="en-US" dirty="0"/>
          </a:p>
        </p:txBody>
      </p:sp>
    </p:spTree>
    <p:extLst>
      <p:ext uri="{BB962C8B-B14F-4D97-AF65-F5344CB8AC3E}">
        <p14:creationId xmlns:p14="http://schemas.microsoft.com/office/powerpoint/2010/main" val="2362057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1193"/>
          </a:xfrm>
          <a:prstGeom prst="rect">
            <a:avLst/>
          </a:prstGeom>
        </p:spPr>
        <p:txBody>
          <a:bodyPr vert="horz" wrap="square" lIns="92302" tIns="46151" rIns="92302" bIns="46151" numCol="1" anchor="t"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dirty="0"/>
          </a:p>
        </p:txBody>
      </p:sp>
      <p:sp>
        <p:nvSpPr>
          <p:cNvPr id="3" name="Date Placeholder 2"/>
          <p:cNvSpPr>
            <a:spLocks noGrp="1"/>
          </p:cNvSpPr>
          <p:nvPr>
            <p:ph type="dt" idx="1"/>
          </p:nvPr>
        </p:nvSpPr>
        <p:spPr>
          <a:xfrm>
            <a:off x="3970734" y="1"/>
            <a:ext cx="3038145" cy="461193"/>
          </a:xfrm>
          <a:prstGeom prst="rect">
            <a:avLst/>
          </a:prstGeom>
        </p:spPr>
        <p:txBody>
          <a:bodyPr vert="horz" wrap="square" lIns="92302" tIns="46151" rIns="92302" bIns="46151" numCol="1" anchor="t" anchorCtr="0" compatLnSpc="1">
            <a:prstTxWarp prst="textNoShape">
              <a:avLst/>
            </a:prstTxWarp>
          </a:bodyPr>
          <a:lstStyle>
            <a:lvl1pPr algn="r">
              <a:defRPr sz="1200">
                <a:latin typeface="Calibri" pitchFamily="34" charset="0"/>
              </a:defRPr>
            </a:lvl1pPr>
          </a:lstStyle>
          <a:p>
            <a:pPr>
              <a:defRPr/>
            </a:pPr>
            <a:fld id="{50F45370-6F28-403B-B7B2-95C1EE238BC8}" type="datetime1">
              <a:rPr lang="en-US"/>
              <a:pPr>
                <a:defRPr/>
              </a:pPr>
              <a:t>3/28/2017</a:t>
            </a:fld>
            <a:endParaRPr lang="en-US" dirty="0"/>
          </a:p>
        </p:txBody>
      </p:sp>
      <p:sp>
        <p:nvSpPr>
          <p:cNvPr id="4" name="Slide Image Placeholder 3"/>
          <p:cNvSpPr>
            <a:spLocks noGrp="1" noRot="1" noChangeAspect="1"/>
          </p:cNvSpPr>
          <p:nvPr>
            <p:ph type="sldImg" idx="2"/>
          </p:nvPr>
        </p:nvSpPr>
        <p:spPr>
          <a:xfrm>
            <a:off x="1196975" y="693738"/>
            <a:ext cx="4618038" cy="3463925"/>
          </a:xfrm>
          <a:prstGeom prst="rect">
            <a:avLst/>
          </a:prstGeom>
          <a:noFill/>
          <a:ln w="12700">
            <a:solidFill>
              <a:prstClr val="black"/>
            </a:solidFill>
          </a:ln>
        </p:spPr>
        <p:txBody>
          <a:bodyPr vert="horz" wrap="square" lIns="92302" tIns="46151" rIns="92302" bIns="46151"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345" y="4387443"/>
            <a:ext cx="5607712" cy="4155317"/>
          </a:xfrm>
          <a:prstGeom prst="rect">
            <a:avLst/>
          </a:prstGeom>
        </p:spPr>
        <p:txBody>
          <a:bodyPr vert="horz" wrap="square" lIns="92302" tIns="46151" rIns="92302" bIns="4615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3357"/>
            <a:ext cx="3038145" cy="461193"/>
          </a:xfrm>
          <a:prstGeom prst="rect">
            <a:avLst/>
          </a:prstGeom>
        </p:spPr>
        <p:txBody>
          <a:bodyPr vert="horz" wrap="square" lIns="92302" tIns="46151" rIns="92302" bIns="46151" numCol="1" anchor="b"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dirty="0"/>
          </a:p>
        </p:txBody>
      </p:sp>
      <p:sp>
        <p:nvSpPr>
          <p:cNvPr id="7" name="Slide Number Placeholder 6"/>
          <p:cNvSpPr>
            <a:spLocks noGrp="1"/>
          </p:cNvSpPr>
          <p:nvPr>
            <p:ph type="sldNum" sz="quarter" idx="5"/>
          </p:nvPr>
        </p:nvSpPr>
        <p:spPr>
          <a:xfrm>
            <a:off x="3970734" y="8773357"/>
            <a:ext cx="3038145" cy="461193"/>
          </a:xfrm>
          <a:prstGeom prst="rect">
            <a:avLst/>
          </a:prstGeom>
        </p:spPr>
        <p:txBody>
          <a:bodyPr vert="horz" wrap="square" lIns="92302" tIns="46151" rIns="92302" bIns="46151" numCol="1" anchor="b" anchorCtr="0" compatLnSpc="1">
            <a:prstTxWarp prst="textNoShape">
              <a:avLst/>
            </a:prstTxWarp>
          </a:bodyPr>
          <a:lstStyle>
            <a:lvl1pPr algn="r">
              <a:defRPr sz="1200">
                <a:latin typeface="Calibri" pitchFamily="34" charset="0"/>
              </a:defRPr>
            </a:lvl1pPr>
          </a:lstStyle>
          <a:p>
            <a:pPr>
              <a:defRPr/>
            </a:pPr>
            <a:fld id="{FB850CD8-3DC0-4D51-9F0F-9FA8CBAFAED7}" type="slidenum">
              <a:rPr lang="en-US"/>
              <a:pPr>
                <a:defRPr/>
              </a:pPr>
              <a:t>‹#›</a:t>
            </a:fld>
            <a:endParaRPr lang="en-US" dirty="0"/>
          </a:p>
        </p:txBody>
      </p:sp>
    </p:spTree>
    <p:extLst>
      <p:ext uri="{BB962C8B-B14F-4D97-AF65-F5344CB8AC3E}">
        <p14:creationId xmlns:p14="http://schemas.microsoft.com/office/powerpoint/2010/main" val="359241003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Tahoma" pitchFamily="34" charset="0"/>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pic>
        <p:nvPicPr>
          <p:cNvPr id="9" name="Picture 8" descr="VA Central IRB identity dk blue small jpg 4-30-08.jpg"/>
          <p:cNvPicPr>
            <a:picLocks noChangeAspect="1"/>
          </p:cNvPicPr>
          <p:nvPr userDrawn="1"/>
        </p:nvPicPr>
        <p:blipFill>
          <a:blip r:embed="rId4"/>
          <a:stretch>
            <a:fillRect/>
          </a:stretch>
        </p:blipFill>
        <p:spPr>
          <a:xfrm>
            <a:off x="3939630" y="6196825"/>
            <a:ext cx="1264740" cy="548640"/>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Georg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35650"/>
            <a:ext cx="8229600" cy="4190513"/>
          </a:xfrm>
        </p:spPr>
        <p:txBody>
          <a:bodyPr/>
          <a:lstStyle>
            <a:lvl1pPr>
              <a:spcAft>
                <a:spcPts val="1200"/>
              </a:spcAft>
              <a:buFont typeface="Arial" pitchFamily="34" charset="0"/>
              <a:buChar char="•"/>
              <a:defRPr>
                <a:latin typeface="Tahoma" pitchFamily="34" charset="0"/>
                <a:cs typeface="Tahoma" pitchFamily="34" charset="0"/>
              </a:defRPr>
            </a:lvl1pPr>
            <a:lvl2pPr>
              <a:spcAft>
                <a:spcPts val="1200"/>
              </a:spcAft>
              <a:buFont typeface="Arial" pitchFamily="34" charset="0"/>
              <a:buChar char="•"/>
              <a:defRPr>
                <a:latin typeface="Tahoma" pitchFamily="34" charset="0"/>
                <a:cs typeface="Tahoma" pitchFamily="34" charset="0"/>
              </a:defRPr>
            </a:lvl2pPr>
            <a:lvl3pPr>
              <a:spcAft>
                <a:spcPts val="1200"/>
              </a:spcAft>
              <a:buFont typeface="Arial" pitchFamily="34" charset="0"/>
              <a:buChar char="•"/>
              <a:defRPr>
                <a:latin typeface="Tahoma" pitchFamily="34" charset="0"/>
                <a:cs typeface="Tahoma" pitchFamily="34" charset="0"/>
              </a:defRPr>
            </a:lvl3pPr>
            <a:lvl4pPr>
              <a:spcAft>
                <a:spcPts val="1200"/>
              </a:spcAft>
              <a:buFont typeface="Arial" pitchFamily="34" charset="0"/>
              <a:buChar char="•"/>
              <a:defRPr>
                <a:latin typeface="Tahoma" pitchFamily="34" charset="0"/>
                <a:cs typeface="Tahoma" pitchFamily="34" charset="0"/>
              </a:defRPr>
            </a:lvl4pPr>
            <a:lvl5pPr>
              <a:spcAft>
                <a:spcPts val="1200"/>
              </a:spcAft>
              <a:buFont typeface="Arial" pitchFamily="34" charset="0"/>
              <a:buChar char="•"/>
              <a:defRPr sz="20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0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8989"/>
              </a:solidFill>
              <a:effectLst/>
              <a:uLnTx/>
              <a:uFillTx/>
              <a:latin typeface="Georgia" pitchFamily="18"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0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8989"/>
              </a:solidFill>
              <a:effectLst/>
              <a:uLnTx/>
              <a:uFillTx/>
              <a:latin typeface="Georgia" pitchFamily="18" charset="0"/>
              <a:ea typeface="ＭＳ Ｐゴシック" charset="-128"/>
              <a:cs typeface="+mn-cs"/>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0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8989"/>
              </a:solidFill>
              <a:effectLst/>
              <a:uLnTx/>
              <a:uFillTx/>
              <a:latin typeface="Georgia" pitchFamily="18" charset="0"/>
              <a:ea typeface="ＭＳ Ｐゴシック" charset="-128"/>
              <a:cs typeface="+mn-c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0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8989"/>
              </a:solidFill>
              <a:effectLst/>
              <a:uLnTx/>
              <a:uFillTx/>
              <a:latin typeface="Georgia" pitchFamily="18" charset="0"/>
              <a:ea typeface="ＭＳ Ｐゴシック" charset="-128"/>
              <a:cs typeface="+mn-cs"/>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smtClean="0"/>
              <a:t>Click to edit Master text styles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2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8989"/>
              </a:solidFill>
              <a:effectLst/>
              <a:uLnTx/>
              <a:uFillTx/>
              <a:latin typeface="Georgia" pitchFamily="18" charset="0"/>
              <a:ea typeface="ＭＳ Ｐゴシック" charset="-128"/>
              <a:cs typeface="+mn-cs"/>
            </a:endParaRPr>
          </a:p>
        </p:txBody>
      </p:sp>
      <p:pic>
        <p:nvPicPr>
          <p:cNvPr id="11" name="Picture 10" descr="VA Central IRB identity dk blue small jpg 4-30-08.jpg"/>
          <p:cNvPicPr>
            <a:picLocks noChangeAspect="1"/>
          </p:cNvPicPr>
          <p:nvPr userDrawn="1"/>
        </p:nvPicPr>
        <p:blipFill>
          <a:blip r:embed="rId11"/>
          <a:stretch>
            <a:fillRect/>
          </a:stretch>
        </p:blipFill>
        <p:spPr>
          <a:xfrm>
            <a:off x="7146050" y="6196825"/>
            <a:ext cx="1264740" cy="548640"/>
          </a:xfrm>
          <a:prstGeom prst="rect">
            <a:avLst/>
          </a:prstGeom>
        </p:spPr>
      </p:pic>
    </p:spTree>
  </p:cSld>
  <p:clrMap bg1="lt1" tx1="dk1" bg2="lt2" tx2="dk2" accent1="accent1" accent2="accent2" accent3="accent3" accent4="accent4" accent5="accent5" accent6="accent6" hlink="hlink" folHlink="folHlink"/>
  <p:sldLayoutIdLst>
    <p:sldLayoutId id="2147483792" r:id="rId1"/>
    <p:sldLayoutId id="2147483785" r:id="rId2"/>
    <p:sldLayoutId id="2147483793" r:id="rId3"/>
    <p:sldLayoutId id="2147483786" r:id="rId4"/>
    <p:sldLayoutId id="2147483790" r:id="rId5"/>
    <p:sldLayoutId id="2147483791" r:id="rId6"/>
    <p:sldLayoutId id="2147483795" r:id="rId7"/>
  </p:sldLayoutIdLst>
  <p:hf hdr="0" ftr="0" dt="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va.central.irb@va.gov" TargetMode="External"/><Relationship Id="rId2" Type="http://schemas.openxmlformats.org/officeDocument/2006/relationships/hyperlink" Target="mailto:Annette.anderson3@va.gov" TargetMode="External"/><Relationship Id="rId1" Type="http://schemas.openxmlformats.org/officeDocument/2006/relationships/slideLayout" Target="../slideLayouts/slideLayout2.xml"/><Relationship Id="rId4" Type="http://schemas.openxmlformats.org/officeDocument/2006/relationships/hyperlink" Target="http://www.research.va.gov/vacentralirb/default.cf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mailto:erica.doruska@va.gov" TargetMode="External"/><Relationship Id="rId3" Type="http://schemas.openxmlformats.org/officeDocument/2006/relationships/hyperlink" Target="mailto:christie.obrien@va.gov" TargetMode="External"/><Relationship Id="rId7" Type="http://schemas.openxmlformats.org/officeDocument/2006/relationships/hyperlink" Target="mailto:lindsey.martin2@va.gov" TargetMode="External"/><Relationship Id="rId2" Type="http://schemas.openxmlformats.org/officeDocument/2006/relationships/hyperlink" Target="mailto:hector.ramirez@va.gov" TargetMode="External"/><Relationship Id="rId1" Type="http://schemas.openxmlformats.org/officeDocument/2006/relationships/slideLayout" Target="../slideLayouts/slideLayout2.xml"/><Relationship Id="rId6" Type="http://schemas.openxmlformats.org/officeDocument/2006/relationships/hyperlink" Target="mailto:soundia.duche@va.gov" TargetMode="External"/><Relationship Id="rId5" Type="http://schemas.openxmlformats.org/officeDocument/2006/relationships/hyperlink" Target="mailto:mary.eckart@va.gov" TargetMode="External"/><Relationship Id="rId4" Type="http://schemas.openxmlformats.org/officeDocument/2006/relationships/hyperlink" Target="mailto:kendra.clarke@v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normAutofit/>
          </a:bodyPr>
          <a:lstStyle/>
          <a:p>
            <a:pPr marL="4763" indent="-4763">
              <a:spcBef>
                <a:spcPct val="20000"/>
              </a:spcBef>
              <a:defRPr/>
            </a:pPr>
            <a:r>
              <a:rPr lang="en-US" spc="100" dirty="0" smtClean="0"/>
              <a:t>VA Central IRB</a:t>
            </a:r>
            <a:endParaRPr lang="en-US" sz="3400" spc="100" dirty="0">
              <a:latin typeface="Tahoma" pitchFamily="34" charset="0"/>
              <a:cs typeface="Tahoma" pitchFamily="34" charset="0"/>
            </a:endParaRPr>
          </a:p>
        </p:txBody>
      </p:sp>
      <p:sp>
        <p:nvSpPr>
          <p:cNvPr id="7171" name="Subtitle 2"/>
          <p:cNvSpPr>
            <a:spLocks noGrp="1"/>
          </p:cNvSpPr>
          <p:nvPr>
            <p:ph type="subTitle" idx="1"/>
          </p:nvPr>
        </p:nvSpPr>
        <p:spPr>
          <a:xfrm>
            <a:off x="338880" y="3908289"/>
            <a:ext cx="7771658" cy="743953"/>
          </a:xfrm>
        </p:spPr>
        <p:txBody>
          <a:bodyPr/>
          <a:lstStyle/>
          <a:p>
            <a:pPr eaLnBrk="1" hangingPunct="1">
              <a:buFont typeface="Arial" charset="0"/>
              <a:buNone/>
              <a:defRPr/>
            </a:pPr>
            <a:endParaRPr lang="en-US" sz="1800" spc="100" dirty="0" smtClean="0">
              <a:cs typeface="Calibri"/>
            </a:endParaRPr>
          </a:p>
          <a:p>
            <a:pPr eaLnBrk="1" hangingPunct="1">
              <a:spcAft>
                <a:spcPts val="0"/>
              </a:spcAft>
              <a:buFont typeface="Arial" charset="0"/>
              <a:buNone/>
              <a:defRPr/>
            </a:pPr>
            <a:endParaRPr lang="en-US" sz="1000" spc="100" dirty="0" smtClean="0">
              <a:latin typeface="Tahoma" pitchFamily="34" charset="0"/>
              <a:cs typeface="Tahoma" pitchFamily="34" charset="0"/>
            </a:endParaRPr>
          </a:p>
          <a:p>
            <a:pPr eaLnBrk="1" hangingPunct="1">
              <a:spcAft>
                <a:spcPts val="0"/>
              </a:spcAft>
              <a:buFont typeface="Arial" charset="0"/>
              <a:buNone/>
              <a:defRPr/>
            </a:pPr>
            <a:r>
              <a:rPr lang="en-US" sz="2000" spc="100" dirty="0" smtClean="0">
                <a:latin typeface="Tahoma" pitchFamily="34" charset="0"/>
                <a:cs typeface="Tahoma" pitchFamily="34" charset="0"/>
              </a:rPr>
              <a:t>Annette Anderson, MS, CIP</a:t>
            </a:r>
          </a:p>
          <a:p>
            <a:pPr eaLnBrk="1" hangingPunct="1">
              <a:spcAft>
                <a:spcPts val="0"/>
              </a:spcAft>
              <a:buFont typeface="Arial" charset="0"/>
              <a:buNone/>
              <a:defRPr/>
            </a:pPr>
            <a:r>
              <a:rPr lang="en-US" sz="2000" spc="100" dirty="0" smtClean="0"/>
              <a:t>VA Central IRB Administrator</a:t>
            </a:r>
            <a:endParaRPr lang="en-US" sz="2000" spc="100" dirty="0" smtClean="0">
              <a:latin typeface="Tahoma" pitchFamily="34" charset="0"/>
              <a:cs typeface="Tahoma" pitchFamily="34" charset="0"/>
            </a:endParaRPr>
          </a:p>
          <a:p>
            <a:pPr eaLnBrk="1" hangingPunct="1">
              <a:buFont typeface="Arial" charset="0"/>
              <a:buNone/>
              <a:defRPr/>
            </a:pPr>
            <a:endParaRPr lang="en-US" sz="2400" spc="100" dirty="0" smtClean="0">
              <a:latin typeface="Tahoma" pitchFamily="34" charset="0"/>
              <a:cs typeface="Tahoma" pitchFamily="34" charset="0"/>
            </a:endParaRPr>
          </a:p>
        </p:txBody>
      </p:sp>
      <p:sp>
        <p:nvSpPr>
          <p:cNvPr id="4" name="TextBox 3"/>
          <p:cNvSpPr txBox="1"/>
          <p:nvPr/>
        </p:nvSpPr>
        <p:spPr>
          <a:xfrm>
            <a:off x="4812632" y="5610225"/>
            <a:ext cx="4004797" cy="430887"/>
          </a:xfrm>
          <a:prstGeom prst="rect">
            <a:avLst/>
          </a:prstGeom>
          <a:noFill/>
        </p:spPr>
        <p:txBody>
          <a:bodyPr wrap="square">
            <a:spAutoFit/>
          </a:bodyPr>
          <a:lstStyle/>
          <a:p>
            <a:pPr>
              <a:defRPr/>
            </a:pPr>
            <a:r>
              <a:rPr lang="en-US" sz="2200" dirty="0" smtClean="0">
                <a:solidFill>
                  <a:schemeClr val="bg1"/>
                </a:solidFill>
                <a:latin typeface="Tahoma" pitchFamily="34" charset="0"/>
                <a:ea typeface="ＭＳ Ｐゴシック" pitchFamily="1" charset="-128"/>
                <a:cs typeface="Tahoma" pitchFamily="34" charset="0"/>
              </a:rPr>
              <a:t>                   </a:t>
            </a:r>
            <a:r>
              <a:rPr lang="en-US" sz="1200" i="1" dirty="0" smtClean="0">
                <a:solidFill>
                  <a:schemeClr val="bg1"/>
                </a:solidFill>
                <a:latin typeface="Tahoma" pitchFamily="34" charset="0"/>
                <a:ea typeface="ＭＳ Ｐゴシック" pitchFamily="1" charset="-128"/>
                <a:cs typeface="Tahoma" pitchFamily="34" charset="0"/>
              </a:rPr>
              <a:t>Updated:  </a:t>
            </a:r>
            <a:r>
              <a:rPr lang="en-US" sz="1200" i="1" dirty="0" smtClean="0">
                <a:solidFill>
                  <a:schemeClr val="bg1"/>
                </a:solidFill>
                <a:latin typeface="Tahoma" pitchFamily="34" charset="0"/>
                <a:ea typeface="ＭＳ Ｐゴシック" pitchFamily="1" charset="-128"/>
                <a:cs typeface="Tahoma" pitchFamily="34" charset="0"/>
              </a:rPr>
              <a:t>March 27, 2017</a:t>
            </a:r>
            <a:endParaRPr lang="en-US" sz="2200" dirty="0">
              <a:solidFill>
                <a:schemeClr val="bg1"/>
              </a:solidFill>
              <a:latin typeface="Tahoma" pitchFamily="34" charset="0"/>
              <a:ea typeface="ＭＳ Ｐゴシック" pitchFamily="1" charset="-128"/>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and Exemptions</a:t>
            </a:r>
            <a:endParaRPr lang="en-US" dirty="0"/>
          </a:p>
        </p:txBody>
      </p:sp>
      <p:sp>
        <p:nvSpPr>
          <p:cNvPr id="3" name="Content Placeholder 2"/>
          <p:cNvSpPr>
            <a:spLocks noGrp="1"/>
          </p:cNvSpPr>
          <p:nvPr>
            <p:ph idx="1"/>
          </p:nvPr>
        </p:nvSpPr>
        <p:spPr>
          <a:xfrm>
            <a:off x="457200" y="1739348"/>
            <a:ext cx="8229600" cy="4386815"/>
          </a:xfrm>
        </p:spPr>
        <p:txBody>
          <a:bodyPr/>
          <a:lstStyle/>
          <a:p>
            <a:pPr>
              <a:spcAft>
                <a:spcPts val="1800"/>
              </a:spcAft>
            </a:pPr>
            <a:r>
              <a:rPr lang="en-US" dirty="0" smtClean="0"/>
              <a:t>Prior to submission of a new project for review by the VA Central IRB the PI may </a:t>
            </a:r>
            <a:r>
              <a:rPr lang="en-US" dirty="0" smtClean="0"/>
              <a:t>request if applicable:</a:t>
            </a:r>
            <a:endParaRPr lang="en-US" dirty="0" smtClean="0"/>
          </a:p>
          <a:p>
            <a:pPr lvl="1">
              <a:spcAft>
                <a:spcPts val="0"/>
              </a:spcAft>
            </a:pPr>
            <a:r>
              <a:rPr lang="en-US" dirty="0" smtClean="0"/>
              <a:t>An </a:t>
            </a:r>
            <a:r>
              <a:rPr lang="en-US" b="1" dirty="0" smtClean="0">
                <a:solidFill>
                  <a:srgbClr val="003399"/>
                </a:solidFill>
              </a:rPr>
              <a:t>Engagement</a:t>
            </a:r>
            <a:r>
              <a:rPr lang="en-US" dirty="0" smtClean="0"/>
              <a:t> determination</a:t>
            </a:r>
          </a:p>
          <a:p>
            <a:pPr lvl="1">
              <a:spcAft>
                <a:spcPts val="0"/>
              </a:spcAft>
              <a:buNone/>
            </a:pPr>
            <a:endParaRPr lang="en-US" dirty="0" smtClean="0"/>
          </a:p>
          <a:p>
            <a:pPr lvl="1">
              <a:spcAft>
                <a:spcPts val="0"/>
              </a:spcAft>
            </a:pPr>
            <a:r>
              <a:rPr lang="en-US" dirty="0" smtClean="0"/>
              <a:t>An </a:t>
            </a:r>
            <a:r>
              <a:rPr lang="en-US" b="1" dirty="0" smtClean="0">
                <a:solidFill>
                  <a:srgbClr val="003399"/>
                </a:solidFill>
              </a:rPr>
              <a:t>Exemption </a:t>
            </a:r>
            <a:r>
              <a:rPr lang="en-US" dirty="0" smtClean="0"/>
              <a:t>from IRB Review</a:t>
            </a:r>
            <a:endParaRPr lang="en-US" dirty="0" smtClean="0">
              <a:solidFill>
                <a:srgbClr val="003399"/>
              </a:solidFill>
            </a:endParaRPr>
          </a:p>
          <a:p>
            <a:pPr lvl="1">
              <a:spcAft>
                <a:spcPts val="0"/>
              </a:spcAft>
            </a:pPr>
            <a:endParaRPr lang="en-US" b="1" dirty="0">
              <a:solidFill>
                <a:srgbClr val="003399"/>
              </a:solidFill>
            </a:endParaRPr>
          </a:p>
          <a:p>
            <a:pPr lvl="1">
              <a:spcAft>
                <a:spcPts val="0"/>
              </a:spcAft>
            </a:pPr>
            <a:r>
              <a:rPr lang="en-US" dirty="0" smtClean="0"/>
              <a:t>A</a:t>
            </a:r>
            <a:r>
              <a:rPr lang="en-US" b="1" dirty="0" smtClean="0">
                <a:solidFill>
                  <a:srgbClr val="003399"/>
                </a:solidFill>
              </a:rPr>
              <a:t> Human Subjects Research </a:t>
            </a:r>
            <a:r>
              <a:rPr lang="en-US" dirty="0" smtClean="0"/>
              <a:t>determination</a:t>
            </a:r>
          </a:p>
          <a:p>
            <a:pPr lvl="1">
              <a:spcAft>
                <a:spcPts val="0"/>
              </a:spcAft>
            </a:pPr>
            <a:endParaRPr lang="en-US" dirty="0"/>
          </a:p>
          <a:p>
            <a:pPr>
              <a:spcAft>
                <a:spcPts val="0"/>
              </a:spcAft>
            </a:pPr>
            <a:r>
              <a:rPr lang="en-US" dirty="0" smtClean="0"/>
              <a:t>Administrative Pre-Reviews are also available and highly recommended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Processes – 2 Types</a:t>
            </a:r>
            <a:endParaRPr lang="en-US" dirty="0"/>
          </a:p>
        </p:txBody>
      </p:sp>
      <p:sp>
        <p:nvSpPr>
          <p:cNvPr id="3" name="Content Placeholder 2"/>
          <p:cNvSpPr>
            <a:spLocks noGrp="1"/>
          </p:cNvSpPr>
          <p:nvPr>
            <p:ph idx="1"/>
          </p:nvPr>
        </p:nvSpPr>
        <p:spPr>
          <a:xfrm>
            <a:off x="308008" y="1771048"/>
            <a:ext cx="8595360" cy="4355116"/>
          </a:xfrm>
        </p:spPr>
        <p:txBody>
          <a:bodyPr/>
          <a:lstStyle/>
          <a:p>
            <a:pPr>
              <a:buNone/>
            </a:pPr>
            <a:r>
              <a:rPr lang="en-US" b="1" dirty="0" smtClean="0">
                <a:solidFill>
                  <a:srgbClr val="003399"/>
                </a:solidFill>
              </a:rPr>
              <a:t>Principal Investigator (PI) Application </a:t>
            </a:r>
            <a:r>
              <a:rPr lang="en-US" dirty="0" smtClean="0"/>
              <a:t>– Based on IRB approval criteria</a:t>
            </a:r>
          </a:p>
          <a:p>
            <a:pPr lvl="1">
              <a:spcAft>
                <a:spcPts val="0"/>
              </a:spcAft>
            </a:pPr>
            <a:r>
              <a:rPr lang="en-US" dirty="0" smtClean="0"/>
              <a:t>Co-PI and Coordinating Center Supplements</a:t>
            </a:r>
          </a:p>
          <a:p>
            <a:pPr lvl="1">
              <a:spcAft>
                <a:spcPts val="0"/>
              </a:spcAft>
            </a:pPr>
            <a:r>
              <a:rPr lang="en-US" dirty="0" smtClean="0"/>
              <a:t>Protocol and other documents </a:t>
            </a:r>
            <a:r>
              <a:rPr lang="en-US" i="1" dirty="0" smtClean="0"/>
              <a:t>(i.e., surveys, scripts, investigator drug brochures)</a:t>
            </a:r>
          </a:p>
          <a:p>
            <a:pPr lvl="1">
              <a:spcAft>
                <a:spcPts val="0"/>
              </a:spcAft>
            </a:pPr>
            <a:r>
              <a:rPr lang="en-US" dirty="0" smtClean="0"/>
              <a:t>Waiver requests</a:t>
            </a:r>
          </a:p>
          <a:p>
            <a:pPr lvl="1">
              <a:spcAft>
                <a:spcPts val="0"/>
              </a:spcAft>
            </a:pPr>
            <a:r>
              <a:rPr lang="en-US" dirty="0" smtClean="0"/>
              <a:t>Vulnerable Population Supplements</a:t>
            </a:r>
          </a:p>
          <a:p>
            <a:pPr lvl="1">
              <a:spcAft>
                <a:spcPts val="0"/>
              </a:spcAft>
            </a:pPr>
            <a:r>
              <a:rPr lang="en-US" dirty="0" smtClean="0"/>
              <a:t>Model Documents </a:t>
            </a:r>
            <a:r>
              <a:rPr lang="en-US" i="1" dirty="0" smtClean="0"/>
              <a:t>(i.e., informed consent form, recruitment materials, HIPAA Authorization)</a:t>
            </a:r>
          </a:p>
          <a:p>
            <a:pPr lvl="1">
              <a:spcAft>
                <a:spcPts val="0"/>
              </a:spcAft>
            </a:pPr>
            <a:r>
              <a:rPr lang="en-US" dirty="0" smtClean="0"/>
              <a:t>COI statements from personnel in investigator roles only</a:t>
            </a:r>
          </a:p>
          <a:p>
            <a:pPr lvl="1">
              <a:spcAft>
                <a:spcPts val="600"/>
              </a:spcAft>
            </a:pPr>
            <a:r>
              <a:rPr lang="en-US" dirty="0" smtClean="0"/>
              <a:t>CVs of investigators only</a:t>
            </a:r>
          </a:p>
          <a:p>
            <a:pPr lvl="1">
              <a:spcAft>
                <a:spcPts val="600"/>
              </a:spcAft>
            </a:pPr>
            <a:r>
              <a:rPr lang="en-US" dirty="0" smtClean="0"/>
              <a:t>Local ACOS/R&amp;D certification</a:t>
            </a:r>
          </a:p>
          <a:p>
            <a:endParaRPr lang="en-US" dirty="0" smtClean="0"/>
          </a:p>
          <a:p>
            <a:pPr lvl="1">
              <a:buNone/>
            </a:pPr>
            <a:endParaRPr lang="en-US" dirty="0" smtClean="0"/>
          </a:p>
          <a:p>
            <a:endParaRPr lang="en-US" dirty="0" smtClean="0"/>
          </a:p>
          <a:p>
            <a:pPr>
              <a:spcAft>
                <a:spcPts val="0"/>
              </a:spcAft>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Processes – 2 Types</a:t>
            </a:r>
            <a:endParaRPr lang="en-US" dirty="0"/>
          </a:p>
        </p:txBody>
      </p:sp>
      <p:sp>
        <p:nvSpPr>
          <p:cNvPr id="3" name="Content Placeholder 2"/>
          <p:cNvSpPr>
            <a:spLocks noGrp="1"/>
          </p:cNvSpPr>
          <p:nvPr>
            <p:ph idx="1"/>
          </p:nvPr>
        </p:nvSpPr>
        <p:spPr/>
        <p:txBody>
          <a:bodyPr/>
          <a:lstStyle/>
          <a:p>
            <a:pPr>
              <a:buNone/>
            </a:pPr>
            <a:r>
              <a:rPr lang="en-US" b="1" dirty="0" smtClean="0">
                <a:solidFill>
                  <a:srgbClr val="003399"/>
                </a:solidFill>
              </a:rPr>
              <a:t>Local Site Investigator (LSI) Application </a:t>
            </a:r>
            <a:r>
              <a:rPr lang="en-US" dirty="0" smtClean="0"/>
              <a:t>–based on and mirrors PI/SC Application</a:t>
            </a:r>
          </a:p>
          <a:p>
            <a:pPr lvl="1">
              <a:spcAft>
                <a:spcPts val="0"/>
              </a:spcAft>
            </a:pPr>
            <a:r>
              <a:rPr lang="en-US" dirty="0" smtClean="0"/>
              <a:t>Local study team</a:t>
            </a:r>
          </a:p>
          <a:p>
            <a:pPr lvl="1">
              <a:spcAft>
                <a:spcPts val="0"/>
              </a:spcAft>
            </a:pPr>
            <a:r>
              <a:rPr lang="en-US" dirty="0" smtClean="0"/>
              <a:t>Local resources</a:t>
            </a:r>
          </a:p>
          <a:p>
            <a:pPr lvl="1">
              <a:spcAft>
                <a:spcPts val="0"/>
              </a:spcAft>
            </a:pPr>
            <a:r>
              <a:rPr lang="en-US" dirty="0" smtClean="0"/>
              <a:t>Local recruitment practices</a:t>
            </a:r>
          </a:p>
          <a:p>
            <a:pPr lvl="1">
              <a:spcAft>
                <a:spcPts val="0"/>
              </a:spcAft>
            </a:pPr>
            <a:r>
              <a:rPr lang="en-US" dirty="0" smtClean="0"/>
              <a:t>Local participant compensation practices</a:t>
            </a:r>
          </a:p>
          <a:p>
            <a:pPr lvl="1">
              <a:spcAft>
                <a:spcPts val="0"/>
              </a:spcAft>
            </a:pPr>
            <a:r>
              <a:rPr lang="en-US" dirty="0" smtClean="0"/>
              <a:t>Customize model documents</a:t>
            </a:r>
          </a:p>
          <a:p>
            <a:pPr lvl="1">
              <a:spcAft>
                <a:spcPts val="0"/>
              </a:spcAft>
            </a:pPr>
            <a:r>
              <a:rPr lang="en-US" dirty="0" smtClean="0">
                <a:solidFill>
                  <a:srgbClr val="FF0000"/>
                </a:solidFill>
              </a:rPr>
              <a:t>All differences from PI Application must be justified</a:t>
            </a:r>
          </a:p>
          <a:p>
            <a:pPr lvl="1"/>
            <a:r>
              <a:rPr lang="en-US" dirty="0" smtClean="0"/>
              <a:t>Signed by </a:t>
            </a:r>
            <a:r>
              <a:rPr lang="en-US" dirty="0" smtClean="0"/>
              <a:t>LSI and local ACOS/R certification</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Central IRB Review Model – 7 Steps</a:t>
            </a:r>
            <a:endParaRPr lang="en-US" dirty="0"/>
          </a:p>
        </p:txBody>
      </p:sp>
      <p:sp>
        <p:nvSpPr>
          <p:cNvPr id="3" name="Content Placeholder 2"/>
          <p:cNvSpPr>
            <a:spLocks noGrp="1"/>
          </p:cNvSpPr>
          <p:nvPr>
            <p:ph idx="1"/>
          </p:nvPr>
        </p:nvSpPr>
        <p:spPr/>
        <p:txBody>
          <a:bodyPr/>
          <a:lstStyle/>
          <a:p>
            <a:pPr marL="1376363" indent="-1376363">
              <a:buNone/>
            </a:pPr>
            <a:r>
              <a:rPr lang="en-US" dirty="0" smtClean="0">
                <a:solidFill>
                  <a:srgbClr val="000099"/>
                </a:solidFill>
              </a:rPr>
              <a:t>Step 1 - PI completes and submits PI     Application</a:t>
            </a:r>
          </a:p>
          <a:p>
            <a:pPr lvl="1">
              <a:spcAft>
                <a:spcPts val="0"/>
              </a:spcAft>
            </a:pPr>
            <a:r>
              <a:rPr lang="en-US" dirty="0" smtClean="0"/>
              <a:t>Contact VA Central IRB Administrator prior to completing application</a:t>
            </a:r>
          </a:p>
          <a:p>
            <a:pPr lvl="1">
              <a:spcAft>
                <a:spcPts val="0"/>
              </a:spcAft>
            </a:pPr>
            <a:r>
              <a:rPr lang="en-US" dirty="0" smtClean="0"/>
              <a:t>Forms on VA Central IRB website</a:t>
            </a:r>
          </a:p>
          <a:p>
            <a:pPr lvl="1">
              <a:spcAft>
                <a:spcPts val="0"/>
              </a:spcAft>
            </a:pPr>
            <a:r>
              <a:rPr lang="en-US" dirty="0" smtClean="0"/>
              <a:t>PI enlists local sites and lists them if known</a:t>
            </a:r>
          </a:p>
          <a:p>
            <a:pPr lvl="1">
              <a:spcAft>
                <a:spcPts val="0"/>
              </a:spcAft>
            </a:pPr>
            <a:r>
              <a:rPr lang="en-US" dirty="0" smtClean="0"/>
              <a:t>Local Conflict of Interest determination if feasible</a:t>
            </a:r>
          </a:p>
          <a:p>
            <a:pPr lvl="1">
              <a:spcAft>
                <a:spcPts val="0"/>
              </a:spcAft>
            </a:pPr>
            <a:r>
              <a:rPr lang="en-US" dirty="0" smtClean="0"/>
              <a:t>PI/SC signs form and obtains certification from local ACOS/R&amp;D</a:t>
            </a:r>
          </a:p>
          <a:p>
            <a:pPr lvl="1">
              <a:spcAft>
                <a:spcPts val="0"/>
              </a:spcAft>
            </a:pPr>
            <a:endParaRPr lang="en-US" dirty="0" smtClean="0"/>
          </a:p>
          <a:p>
            <a:pPr lvl="1">
              <a:spcAft>
                <a:spcPts val="0"/>
              </a:spcAft>
            </a:pPr>
            <a:endParaRPr lang="en-US" dirty="0" smtClean="0"/>
          </a:p>
          <a:p>
            <a:pPr lvl="1"/>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Central IRB Review Model – 7 Steps </a:t>
            </a:r>
            <a:endParaRPr lang="en-US" dirty="0"/>
          </a:p>
        </p:txBody>
      </p:sp>
      <p:sp>
        <p:nvSpPr>
          <p:cNvPr id="3" name="Content Placeholder 2"/>
          <p:cNvSpPr>
            <a:spLocks noGrp="1"/>
          </p:cNvSpPr>
          <p:nvPr>
            <p:ph idx="1"/>
          </p:nvPr>
        </p:nvSpPr>
        <p:spPr/>
        <p:txBody>
          <a:bodyPr/>
          <a:lstStyle/>
          <a:p>
            <a:pPr>
              <a:buNone/>
            </a:pPr>
            <a:r>
              <a:rPr lang="en-US" dirty="0" smtClean="0">
                <a:solidFill>
                  <a:srgbClr val="000099"/>
                </a:solidFill>
              </a:rPr>
              <a:t>Step 2 – VA Central IRB reviews PI Application</a:t>
            </a:r>
          </a:p>
          <a:p>
            <a:pPr lvl="1">
              <a:spcAft>
                <a:spcPts val="0"/>
              </a:spcAft>
            </a:pPr>
            <a:r>
              <a:rPr lang="en-US" dirty="0" smtClean="0"/>
              <a:t>Initial Reviews</a:t>
            </a:r>
          </a:p>
          <a:p>
            <a:pPr lvl="2">
              <a:spcAft>
                <a:spcPts val="0"/>
              </a:spcAft>
            </a:pPr>
            <a:r>
              <a:rPr lang="en-US" dirty="0" smtClean="0"/>
              <a:t>Administrative </a:t>
            </a:r>
          </a:p>
          <a:p>
            <a:pPr lvl="2">
              <a:spcAft>
                <a:spcPts val="0"/>
              </a:spcAft>
            </a:pPr>
            <a:r>
              <a:rPr lang="en-US" dirty="0" smtClean="0"/>
              <a:t>Information Security</a:t>
            </a:r>
          </a:p>
          <a:p>
            <a:pPr lvl="2">
              <a:spcAft>
                <a:spcPts val="0"/>
              </a:spcAft>
            </a:pPr>
            <a:r>
              <a:rPr lang="en-US" dirty="0" smtClean="0"/>
              <a:t>Privacy</a:t>
            </a:r>
          </a:p>
          <a:p>
            <a:pPr lvl="1">
              <a:spcAft>
                <a:spcPts val="0"/>
              </a:spcAft>
            </a:pPr>
            <a:r>
              <a:rPr lang="en-US" dirty="0" smtClean="0"/>
              <a:t>Primary Reviewer System </a:t>
            </a:r>
          </a:p>
          <a:p>
            <a:pPr lvl="2">
              <a:spcAft>
                <a:spcPts val="0"/>
              </a:spcAft>
            </a:pPr>
            <a:r>
              <a:rPr lang="en-US" dirty="0" smtClean="0"/>
              <a:t>Primary, Secondary, and Informed Consent Reviewers for studies reviewed at convened IRB Meetings</a:t>
            </a:r>
          </a:p>
          <a:p>
            <a:pPr lvl="2">
              <a:spcAft>
                <a:spcPts val="0"/>
              </a:spcAft>
            </a:pPr>
            <a:r>
              <a:rPr lang="en-US" dirty="0" smtClean="0"/>
              <a:t>Primary Reviewer only for studies reviewed under expedited review procedures</a:t>
            </a:r>
          </a:p>
          <a:p>
            <a:pPr lvl="1">
              <a:spcAft>
                <a:spcPts val="0"/>
              </a:spcAft>
            </a:pPr>
            <a:r>
              <a:rPr lang="en-US" dirty="0" smtClean="0"/>
              <a:t>VA Central IRB Co-Chair reviews and signs all approval letters for new PI Applications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eorgia" pitchFamily="18" charset="0"/>
              </a:rPr>
              <a:t>VA Central IRB Review Model – 7 Steps </a:t>
            </a:r>
            <a:endParaRPr lang="en-US" sz="4000" dirty="0">
              <a:latin typeface="Georgia" pitchFamily="18" charset="0"/>
            </a:endParaRPr>
          </a:p>
        </p:txBody>
      </p:sp>
      <p:sp>
        <p:nvSpPr>
          <p:cNvPr id="7" name="Content Placeholder 6"/>
          <p:cNvSpPr>
            <a:spLocks noGrp="1"/>
          </p:cNvSpPr>
          <p:nvPr>
            <p:ph sz="half" idx="1"/>
          </p:nvPr>
        </p:nvSpPr>
        <p:spPr>
          <a:xfrm>
            <a:off x="308008" y="3118585"/>
            <a:ext cx="4187792" cy="3253339"/>
          </a:xfrm>
        </p:spPr>
        <p:txBody>
          <a:bodyPr>
            <a:normAutofit/>
          </a:bodyPr>
          <a:lstStyle/>
          <a:p>
            <a:pPr>
              <a:buNone/>
            </a:pPr>
            <a:r>
              <a:rPr lang="en-US" sz="2400" u="sng" dirty="0" smtClean="0">
                <a:solidFill>
                  <a:srgbClr val="000099"/>
                </a:solidFill>
              </a:rPr>
              <a:t>3a - Local Site Review</a:t>
            </a:r>
          </a:p>
          <a:p>
            <a:pPr>
              <a:buNone/>
            </a:pPr>
            <a:r>
              <a:rPr lang="en-US" sz="2000" dirty="0" smtClean="0"/>
              <a:t> VA Central IRB staff provide a copy of the approved PI/SC application to sites along with the VA Central IRB determination</a:t>
            </a:r>
          </a:p>
          <a:p>
            <a:pPr>
              <a:buNone/>
            </a:pPr>
            <a:r>
              <a:rPr lang="en-US" sz="2000" dirty="0" smtClean="0"/>
              <a:t>Sites have up to 15-days to submit comments for consideration by the VA Central IRB</a:t>
            </a:r>
          </a:p>
        </p:txBody>
      </p:sp>
      <p:sp>
        <p:nvSpPr>
          <p:cNvPr id="8" name="Content Placeholder 7"/>
          <p:cNvSpPr>
            <a:spLocks noGrp="1"/>
          </p:cNvSpPr>
          <p:nvPr>
            <p:ph sz="half" idx="10"/>
          </p:nvPr>
        </p:nvSpPr>
        <p:spPr>
          <a:xfrm>
            <a:off x="4495800" y="3118585"/>
            <a:ext cx="4407567" cy="3007578"/>
          </a:xfrm>
        </p:spPr>
        <p:txBody>
          <a:bodyPr>
            <a:normAutofit fontScale="92500" lnSpcReduction="10000"/>
          </a:bodyPr>
          <a:lstStyle/>
          <a:p>
            <a:pPr marL="682625" indent="-682625">
              <a:buNone/>
            </a:pPr>
            <a:r>
              <a:rPr lang="en-US" sz="2400" u="sng" dirty="0" smtClean="0">
                <a:solidFill>
                  <a:srgbClr val="000099"/>
                </a:solidFill>
              </a:rPr>
              <a:t>3b - Submission of Applications</a:t>
            </a:r>
          </a:p>
          <a:p>
            <a:pPr marL="346075" indent="-346075">
              <a:buNone/>
            </a:pPr>
            <a:r>
              <a:rPr lang="en-US" sz="2000" dirty="0" smtClean="0"/>
              <a:t>Local Site Investigators complete the LSI Application for their site</a:t>
            </a:r>
          </a:p>
          <a:p>
            <a:pPr marL="346075" indent="-346075">
              <a:buNone/>
            </a:pPr>
            <a:r>
              <a:rPr lang="en-US" sz="2000" dirty="0" smtClean="0"/>
              <a:t>All site applications must be reviewed and submitted through PI/SC unless PI/SC indicates LSIs can submit directly to VA Central IRB</a:t>
            </a:r>
          </a:p>
          <a:p>
            <a:pPr marL="346075" indent="-346075">
              <a:buNone/>
            </a:pPr>
            <a:r>
              <a:rPr lang="en-US" sz="2000" b="1" i="1" dirty="0" smtClean="0">
                <a:solidFill>
                  <a:srgbClr val="FF0000"/>
                </a:solidFill>
              </a:rPr>
              <a:t>     Note:  Local Review is not performed by local IRB</a:t>
            </a:r>
            <a:endParaRPr lang="en-US" sz="2000" b="1" i="1" dirty="0">
              <a:solidFill>
                <a:srgbClr val="FF0000"/>
              </a:solidFill>
            </a:endParaRPr>
          </a:p>
        </p:txBody>
      </p:sp>
      <p:sp>
        <p:nvSpPr>
          <p:cNvPr id="9" name="TextBox 8"/>
          <p:cNvSpPr txBox="1"/>
          <p:nvPr/>
        </p:nvSpPr>
        <p:spPr>
          <a:xfrm>
            <a:off x="308008" y="1722922"/>
            <a:ext cx="8378792" cy="954107"/>
          </a:xfrm>
          <a:prstGeom prst="rect">
            <a:avLst/>
          </a:prstGeom>
          <a:noFill/>
        </p:spPr>
        <p:txBody>
          <a:bodyPr wrap="square" rtlCol="0">
            <a:spAutoFit/>
          </a:bodyPr>
          <a:lstStyle/>
          <a:p>
            <a:pPr marL="1427163" indent="-1427163"/>
            <a:r>
              <a:rPr lang="en-US" sz="2800" b="1" dirty="0" smtClean="0">
                <a:solidFill>
                  <a:srgbClr val="003399"/>
                </a:solidFill>
              </a:rPr>
              <a:t>Step 3 -  Local Site Review and Submission of   Local Site Investigator Applications </a:t>
            </a:r>
            <a:endParaRPr lang="en-US" sz="2800" b="1" dirty="0">
              <a:solidFill>
                <a:srgbClr val="003399"/>
              </a:solidFill>
            </a:endParaRPr>
          </a:p>
        </p:txBody>
      </p:sp>
      <p:sp>
        <p:nvSpPr>
          <p:cNvPr id="11" name="TextBox 10"/>
          <p:cNvSpPr txBox="1"/>
          <p:nvPr/>
        </p:nvSpPr>
        <p:spPr>
          <a:xfrm>
            <a:off x="457200" y="2677029"/>
            <a:ext cx="8061158" cy="400110"/>
          </a:xfrm>
          <a:prstGeom prst="rect">
            <a:avLst/>
          </a:prstGeom>
          <a:noFill/>
        </p:spPr>
        <p:txBody>
          <a:bodyPr wrap="square" rtlCol="0">
            <a:spAutoFit/>
          </a:bodyPr>
          <a:lstStyle/>
          <a:p>
            <a:r>
              <a:rPr lang="en-US" sz="2000" i="1" dirty="0" smtClean="0">
                <a:solidFill>
                  <a:srgbClr val="FF0000"/>
                </a:solidFill>
              </a:rPr>
              <a:t>Note:  These two functions can take place simultaneously</a:t>
            </a:r>
            <a:endParaRPr lang="en-US" sz="2000" i="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Central IRB Review Model – 7 Steps </a:t>
            </a:r>
            <a:endParaRPr lang="en-US" dirty="0"/>
          </a:p>
        </p:txBody>
      </p:sp>
      <p:sp>
        <p:nvSpPr>
          <p:cNvPr id="3" name="Content Placeholder 2"/>
          <p:cNvSpPr>
            <a:spLocks noGrp="1"/>
          </p:cNvSpPr>
          <p:nvPr>
            <p:ph idx="1"/>
          </p:nvPr>
        </p:nvSpPr>
        <p:spPr/>
        <p:txBody>
          <a:bodyPr/>
          <a:lstStyle/>
          <a:p>
            <a:pPr marL="1423988" indent="-1423988">
              <a:buNone/>
            </a:pPr>
            <a:r>
              <a:rPr lang="en-US" dirty="0" smtClean="0">
                <a:solidFill>
                  <a:srgbClr val="000099"/>
                </a:solidFill>
              </a:rPr>
              <a:t>Step 4 – Review of Local Site Comments and Local Site Investigator Applications</a:t>
            </a:r>
          </a:p>
          <a:p>
            <a:pPr marL="1824038" lvl="1" indent="-1423988">
              <a:spcAft>
                <a:spcPts val="600"/>
              </a:spcAft>
              <a:buNone/>
            </a:pPr>
            <a:r>
              <a:rPr lang="en-US" dirty="0" smtClean="0">
                <a:solidFill>
                  <a:srgbClr val="000099"/>
                </a:solidFill>
              </a:rPr>
              <a:t>Step 4a – The VA Central IRB reviews local comments and may do one of the following:</a:t>
            </a:r>
            <a:endParaRPr lang="en-US" dirty="0" smtClean="0"/>
          </a:p>
          <a:p>
            <a:pPr marL="1146175" lvl="5" indent="-288925"/>
            <a:r>
              <a:rPr lang="en-US" dirty="0" smtClean="0"/>
              <a:t>Refer comments to PI</a:t>
            </a:r>
          </a:p>
          <a:p>
            <a:pPr marL="1146175" lvl="5" indent="-288925"/>
            <a:r>
              <a:rPr lang="en-US" dirty="0" smtClean="0"/>
              <a:t>Require changes in PI and/or LSI Applications</a:t>
            </a:r>
          </a:p>
          <a:p>
            <a:pPr marL="1146175" lvl="5" indent="-288925">
              <a:spcAft>
                <a:spcPts val="600"/>
              </a:spcAft>
            </a:pPr>
            <a:r>
              <a:rPr lang="en-US" dirty="0" smtClean="0"/>
              <a:t>Administratively respond to comments</a:t>
            </a:r>
          </a:p>
          <a:p>
            <a:pPr marL="2001838" lvl="5" indent="-1597025">
              <a:spcAft>
                <a:spcPts val="600"/>
              </a:spcAft>
              <a:buNone/>
            </a:pPr>
            <a:r>
              <a:rPr lang="en-US" sz="2400" dirty="0" smtClean="0">
                <a:solidFill>
                  <a:srgbClr val="000099"/>
                </a:solidFill>
              </a:rPr>
              <a:t>Step 4b – Review Local Site Investigator  Applications</a:t>
            </a:r>
          </a:p>
          <a:p>
            <a:pPr marL="1146175" lvl="6" indent="-284163">
              <a:spcAft>
                <a:spcPts val="1200"/>
              </a:spcAft>
            </a:pPr>
            <a:r>
              <a:rPr lang="en-US" dirty="0" smtClean="0"/>
              <a:t>Include modifications from step 4a if applicable</a:t>
            </a:r>
          </a:p>
          <a:p>
            <a:pPr marL="804863" lvl="1" indent="-404813">
              <a:buNone/>
            </a:pP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Central IRB Review Model – 7 Steps </a:t>
            </a:r>
            <a:endParaRPr lang="en-US" dirty="0"/>
          </a:p>
        </p:txBody>
      </p:sp>
      <p:sp>
        <p:nvSpPr>
          <p:cNvPr id="3" name="Content Placeholder 2"/>
          <p:cNvSpPr>
            <a:spLocks noGrp="1"/>
          </p:cNvSpPr>
          <p:nvPr>
            <p:ph idx="1"/>
          </p:nvPr>
        </p:nvSpPr>
        <p:spPr/>
        <p:txBody>
          <a:bodyPr/>
          <a:lstStyle/>
          <a:p>
            <a:pPr>
              <a:buNone/>
            </a:pPr>
            <a:r>
              <a:rPr lang="en-US" dirty="0" smtClean="0">
                <a:solidFill>
                  <a:srgbClr val="000099"/>
                </a:solidFill>
              </a:rPr>
              <a:t>Step 5 – PI and LSI Submit Revisions as applicable</a:t>
            </a:r>
          </a:p>
          <a:p>
            <a:pPr lvl="1"/>
            <a:r>
              <a:rPr lang="en-US" dirty="0" smtClean="0"/>
              <a:t>PI can submit answers to questions, clarifications, or a PI amendment for approval</a:t>
            </a:r>
          </a:p>
          <a:p>
            <a:pPr lvl="1"/>
            <a:r>
              <a:rPr lang="en-US" dirty="0" smtClean="0"/>
              <a:t>LSIs submit revisions to their LSI Application</a:t>
            </a:r>
          </a:p>
          <a:p>
            <a:pPr marL="1423988" indent="-1423988">
              <a:buNone/>
            </a:pPr>
            <a:r>
              <a:rPr lang="en-US" dirty="0" smtClean="0">
                <a:solidFill>
                  <a:srgbClr val="000099"/>
                </a:solidFill>
              </a:rPr>
              <a:t>Step 6 – VA Central IRB Makes Final Approval Decision on LSI Application</a:t>
            </a:r>
          </a:p>
          <a:p>
            <a:pPr marL="857250" lvl="1" indent="-457200"/>
            <a:r>
              <a:rPr lang="en-US" dirty="0" smtClean="0"/>
              <a:t>Approved documents made available on VA Central IRB Secure SharePoint system </a:t>
            </a:r>
          </a:p>
          <a:p>
            <a:pPr marL="857250" lvl="1" indent="-457200"/>
            <a:r>
              <a:rPr lang="en-US" dirty="0" smtClean="0"/>
              <a:t>E-mail sent to PI, LSI, and VA Central IRB Liaison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Central IRB Review Model – 7 Steps </a:t>
            </a:r>
            <a:endParaRPr lang="en-US" dirty="0"/>
          </a:p>
        </p:txBody>
      </p:sp>
      <p:sp>
        <p:nvSpPr>
          <p:cNvPr id="3" name="Content Placeholder 2"/>
          <p:cNvSpPr>
            <a:spLocks noGrp="1"/>
          </p:cNvSpPr>
          <p:nvPr>
            <p:ph idx="1"/>
          </p:nvPr>
        </p:nvSpPr>
        <p:spPr>
          <a:xfrm>
            <a:off x="457200" y="1809550"/>
            <a:ext cx="8229600" cy="4316614"/>
          </a:xfrm>
        </p:spPr>
        <p:txBody>
          <a:bodyPr/>
          <a:lstStyle/>
          <a:p>
            <a:pPr lvl="1" indent="-742950">
              <a:spcAft>
                <a:spcPts val="600"/>
              </a:spcAft>
              <a:buNone/>
            </a:pPr>
            <a:r>
              <a:rPr lang="en-US" sz="2800" dirty="0" smtClean="0">
                <a:solidFill>
                  <a:srgbClr val="000099"/>
                </a:solidFill>
              </a:rPr>
              <a:t>Step 7 – Local Site Final Approval</a:t>
            </a:r>
          </a:p>
          <a:p>
            <a:pPr marL="741363" lvl="2" indent="-341313">
              <a:spcAft>
                <a:spcPts val="600"/>
              </a:spcAft>
            </a:pPr>
            <a:r>
              <a:rPr lang="en-US" sz="2400" dirty="0" smtClean="0"/>
              <a:t>Local Site reviews and approves study in accordance with local policies and procedures (i.e., R&amp;D Committee approval)</a:t>
            </a:r>
          </a:p>
          <a:p>
            <a:pPr marL="741363" lvl="2" indent="-341313">
              <a:spcAft>
                <a:spcPts val="600"/>
              </a:spcAft>
            </a:pPr>
            <a:r>
              <a:rPr lang="en-US" sz="2400" dirty="0" smtClean="0"/>
              <a:t>At </a:t>
            </a:r>
            <a:r>
              <a:rPr lang="en-US" sz="2400" dirty="0"/>
              <a:t>local sites, approved application package consists of approved PI Application and the approved LSI </a:t>
            </a:r>
            <a:r>
              <a:rPr lang="en-US" sz="2400" dirty="0" smtClean="0"/>
              <a:t>Application</a:t>
            </a:r>
          </a:p>
          <a:p>
            <a:pPr marL="741363" lvl="2" indent="-741363">
              <a:buNone/>
            </a:pPr>
            <a:r>
              <a:rPr lang="en-US" sz="1800" b="1" i="1" dirty="0" smtClean="0">
                <a:solidFill>
                  <a:srgbClr val="FF0000"/>
                </a:solidFill>
              </a:rPr>
              <a:t>Note:  A study cannot begin at any given local facility until the PI and, if applicable, the LSI Application, has been approved by the VA Central IRB and the VA facility has complied with the requirements of VHA Handbook 1200.01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 and Updates</a:t>
            </a:r>
            <a:endParaRPr lang="en-US" dirty="0"/>
          </a:p>
        </p:txBody>
      </p:sp>
      <p:sp>
        <p:nvSpPr>
          <p:cNvPr id="3" name="Content Placeholder 2"/>
          <p:cNvSpPr>
            <a:spLocks noGrp="1"/>
          </p:cNvSpPr>
          <p:nvPr>
            <p:ph idx="1"/>
          </p:nvPr>
        </p:nvSpPr>
        <p:spPr>
          <a:xfrm>
            <a:off x="457200" y="1780674"/>
            <a:ext cx="8229600" cy="4345489"/>
          </a:xfrm>
        </p:spPr>
        <p:txBody>
          <a:bodyPr/>
          <a:lstStyle/>
          <a:p>
            <a:pPr>
              <a:spcAft>
                <a:spcPts val="600"/>
              </a:spcAft>
            </a:pPr>
            <a:r>
              <a:rPr lang="en-US" dirty="0" smtClean="0"/>
              <a:t>PI Amendments</a:t>
            </a:r>
          </a:p>
          <a:p>
            <a:pPr lvl="1"/>
            <a:r>
              <a:rPr lang="en-US" dirty="0" smtClean="0"/>
              <a:t>Made available to all sites through SharePoint</a:t>
            </a:r>
          </a:p>
          <a:p>
            <a:pPr>
              <a:spcAft>
                <a:spcPts val="600"/>
              </a:spcAft>
            </a:pPr>
            <a:r>
              <a:rPr lang="en-US" dirty="0" smtClean="0"/>
              <a:t>Local Site Investigator Amendments/Updates</a:t>
            </a:r>
          </a:p>
          <a:p>
            <a:pPr lvl="1">
              <a:spcAft>
                <a:spcPts val="0"/>
              </a:spcAft>
            </a:pPr>
            <a:r>
              <a:rPr lang="en-US" dirty="0" smtClean="0"/>
              <a:t>Specific Site Amendment</a:t>
            </a:r>
          </a:p>
          <a:p>
            <a:pPr lvl="1"/>
            <a:r>
              <a:rPr lang="en-US" dirty="0" smtClean="0"/>
              <a:t>Updates based on approved PI Amendments or change in model field (i.e., room or phone numbers)</a:t>
            </a:r>
          </a:p>
          <a:p>
            <a:pPr>
              <a:spcAft>
                <a:spcPts val="600"/>
              </a:spcAft>
            </a:pPr>
            <a:r>
              <a:rPr lang="en-US" dirty="0" smtClean="0"/>
              <a:t>Addition of a Site</a:t>
            </a:r>
          </a:p>
          <a:p>
            <a:pPr lvl="1"/>
            <a:r>
              <a:rPr lang="en-US" dirty="0" smtClean="0"/>
              <a:t>Sites added after approval of PI/SC Application will not get 15-day comment period but still may make comments through local R&amp;D process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eorgia" pitchFamily="18" charset="0"/>
              </a:rPr>
              <a:t>Purpose of VA Central IRB</a:t>
            </a:r>
            <a:endParaRPr lang="en-US" sz="4000" dirty="0">
              <a:latin typeface="Georgia" pitchFamily="18" charset="0"/>
            </a:endParaRPr>
          </a:p>
        </p:txBody>
      </p:sp>
      <p:sp>
        <p:nvSpPr>
          <p:cNvPr id="3" name="Content Placeholder 2"/>
          <p:cNvSpPr>
            <a:spLocks noGrp="1"/>
          </p:cNvSpPr>
          <p:nvPr>
            <p:ph idx="1"/>
          </p:nvPr>
        </p:nvSpPr>
        <p:spPr/>
        <p:txBody>
          <a:bodyPr/>
          <a:lstStyle/>
          <a:p>
            <a:r>
              <a:rPr lang="en-US" dirty="0" smtClean="0">
                <a:solidFill>
                  <a:srgbClr val="FF0000"/>
                </a:solidFill>
              </a:rPr>
              <a:t>Primary Purpose</a:t>
            </a:r>
          </a:p>
          <a:p>
            <a:pPr lvl="1"/>
            <a:r>
              <a:rPr lang="en-US" dirty="0" smtClean="0"/>
              <a:t>Improve human research protections in VA multi-site studies by ensuring:</a:t>
            </a:r>
          </a:p>
          <a:p>
            <a:pPr lvl="2"/>
            <a:r>
              <a:rPr lang="en-US" dirty="0" smtClean="0"/>
              <a:t>Consistent expert ethical and scientific review</a:t>
            </a:r>
          </a:p>
          <a:p>
            <a:pPr lvl="2"/>
            <a:r>
              <a:rPr lang="en-US" dirty="0" smtClean="0"/>
              <a:t>Local issues are still addressed</a:t>
            </a:r>
          </a:p>
          <a:p>
            <a:r>
              <a:rPr lang="en-US" dirty="0" smtClean="0"/>
              <a:t>Secondary Purpose</a:t>
            </a:r>
          </a:p>
          <a:p>
            <a:pPr lvl="1"/>
            <a:r>
              <a:rPr lang="en-US" dirty="0" smtClean="0"/>
              <a:t>Enhance efficiencies of IRB review in multisite studies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Review</a:t>
            </a:r>
            <a:endParaRPr lang="en-US" dirty="0"/>
          </a:p>
        </p:txBody>
      </p:sp>
      <p:sp>
        <p:nvSpPr>
          <p:cNvPr id="3" name="Content Placeholder 2"/>
          <p:cNvSpPr>
            <a:spLocks noGrp="1"/>
          </p:cNvSpPr>
          <p:nvPr>
            <p:ph idx="1"/>
          </p:nvPr>
        </p:nvSpPr>
        <p:spPr>
          <a:xfrm>
            <a:off x="457200" y="1925052"/>
            <a:ext cx="8229600" cy="4350619"/>
          </a:xfrm>
        </p:spPr>
        <p:txBody>
          <a:bodyPr/>
          <a:lstStyle/>
          <a:p>
            <a:pPr>
              <a:spcAft>
                <a:spcPts val="600"/>
              </a:spcAft>
            </a:pPr>
            <a:r>
              <a:rPr lang="en-US" dirty="0" smtClean="0"/>
              <a:t>Continuing Review date is set for </a:t>
            </a:r>
            <a:r>
              <a:rPr lang="en-US" dirty="0" smtClean="0">
                <a:solidFill>
                  <a:srgbClr val="FF0000"/>
                </a:solidFill>
              </a:rPr>
              <a:t>overall study</a:t>
            </a:r>
            <a:r>
              <a:rPr lang="en-US" dirty="0" smtClean="0"/>
              <a:t>, not for each site</a:t>
            </a:r>
          </a:p>
          <a:p>
            <a:r>
              <a:rPr lang="en-US" dirty="0" smtClean="0"/>
              <a:t>Two step application and submission process:</a:t>
            </a:r>
          </a:p>
          <a:p>
            <a:pPr lvl="1">
              <a:spcAft>
                <a:spcPts val="600"/>
              </a:spcAft>
            </a:pPr>
            <a:r>
              <a:rPr lang="en-US" dirty="0" smtClean="0"/>
              <a:t>LSI submits a report to PI by PI established deadline</a:t>
            </a:r>
          </a:p>
          <a:p>
            <a:pPr lvl="1">
              <a:spcAft>
                <a:spcPts val="600"/>
              </a:spcAft>
            </a:pPr>
            <a:r>
              <a:rPr lang="en-US" dirty="0" smtClean="0"/>
              <a:t>PI/SC submits summary report, along with copies of all LSI reports</a:t>
            </a:r>
          </a:p>
          <a:p>
            <a:r>
              <a:rPr lang="en-US" dirty="0" smtClean="0"/>
              <a:t>Local Site Applications cannot be approved, even if no further modifications, until PI Application is approved</a:t>
            </a:r>
          </a:p>
          <a:p>
            <a:pPr lvl="1">
              <a:buNone/>
            </a:pP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Reportable Events</a:t>
            </a:r>
            <a:endParaRPr lang="en-US" dirty="0"/>
          </a:p>
        </p:txBody>
      </p:sp>
      <p:sp>
        <p:nvSpPr>
          <p:cNvPr id="3" name="Content Placeholder 2"/>
          <p:cNvSpPr>
            <a:spLocks noGrp="1"/>
          </p:cNvSpPr>
          <p:nvPr>
            <p:ph idx="1"/>
          </p:nvPr>
        </p:nvSpPr>
        <p:spPr>
          <a:xfrm>
            <a:off x="457200" y="2136808"/>
            <a:ext cx="8229600" cy="3989356"/>
          </a:xfrm>
        </p:spPr>
        <p:txBody>
          <a:bodyPr/>
          <a:lstStyle/>
          <a:p>
            <a:r>
              <a:rPr lang="en-US" dirty="0" smtClean="0"/>
              <a:t>VA Central IRB Table of Reporting Requirements</a:t>
            </a:r>
          </a:p>
          <a:p>
            <a:r>
              <a:rPr lang="en-US" dirty="0" smtClean="0"/>
              <a:t>Specific Reporting forms available on VA Central IRB website</a:t>
            </a:r>
          </a:p>
          <a:p>
            <a:r>
              <a:rPr lang="en-US" dirty="0" smtClean="0">
                <a:solidFill>
                  <a:srgbClr val="FF0000"/>
                </a:solidFill>
              </a:rPr>
              <a:t>Reported to VA Central IRB, not local IRB</a:t>
            </a:r>
          </a:p>
          <a:p>
            <a:pPr>
              <a:spcAft>
                <a:spcPts val="0"/>
              </a:spcAft>
            </a:pPr>
            <a:r>
              <a:rPr lang="en-US" dirty="0" smtClean="0"/>
              <a:t>Separate SharePoint site for uploading reports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RCO Audits and Other Local Site Audits or Reports</a:t>
            </a:r>
            <a:endParaRPr lang="en-US" dirty="0"/>
          </a:p>
        </p:txBody>
      </p:sp>
      <p:sp>
        <p:nvSpPr>
          <p:cNvPr id="3" name="Content Placeholder 2"/>
          <p:cNvSpPr>
            <a:spLocks noGrp="1"/>
          </p:cNvSpPr>
          <p:nvPr>
            <p:ph idx="1"/>
          </p:nvPr>
        </p:nvSpPr>
        <p:spPr/>
        <p:txBody>
          <a:bodyPr/>
          <a:lstStyle/>
          <a:p>
            <a:r>
              <a:rPr lang="en-US" dirty="0" smtClean="0"/>
              <a:t>Submitted at Continuing Review:</a:t>
            </a:r>
          </a:p>
          <a:p>
            <a:pPr lvl="1"/>
            <a:r>
              <a:rPr lang="en-US" dirty="0" smtClean="0"/>
              <a:t>Routine Research Compliance Officer (ROC) audits (informed consent and triennial) if no findings require review by the IRB; </a:t>
            </a:r>
            <a:r>
              <a:rPr lang="en-US" dirty="0" smtClean="0">
                <a:solidFill>
                  <a:srgbClr val="000099"/>
                </a:solidFill>
              </a:rPr>
              <a:t>MVP exception – Quarterly summary from ORO Central Office</a:t>
            </a:r>
          </a:p>
          <a:p>
            <a:r>
              <a:rPr lang="en-US" dirty="0" smtClean="0">
                <a:solidFill>
                  <a:srgbClr val="FF0000"/>
                </a:solidFill>
              </a:rPr>
              <a:t>Submitted immediately (By RCO, PI, LSI)</a:t>
            </a:r>
          </a:p>
          <a:p>
            <a:pPr lvl="1"/>
            <a:r>
              <a:rPr lang="en-US" dirty="0" smtClean="0">
                <a:solidFill>
                  <a:srgbClr val="FF0000"/>
                </a:solidFill>
              </a:rPr>
              <a:t>Any reports of apparent serious noncompliance </a:t>
            </a:r>
          </a:p>
          <a:p>
            <a:pPr lvl="1"/>
            <a:r>
              <a:rPr lang="en-US" dirty="0" smtClean="0">
                <a:solidFill>
                  <a:srgbClr val="FF0000"/>
                </a:solidFill>
              </a:rPr>
              <a:t>Any other issues identified that require IRB review</a:t>
            </a:r>
            <a:endParaRPr 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VA Central IRB Administrator</a:t>
            </a:r>
            <a:endParaRPr lang="en-US" dirty="0"/>
          </a:p>
        </p:txBody>
      </p:sp>
      <p:sp>
        <p:nvSpPr>
          <p:cNvPr id="3" name="Content Placeholder 2"/>
          <p:cNvSpPr>
            <a:spLocks noGrp="1"/>
          </p:cNvSpPr>
          <p:nvPr>
            <p:ph idx="1"/>
          </p:nvPr>
        </p:nvSpPr>
        <p:spPr/>
        <p:txBody>
          <a:bodyPr/>
          <a:lstStyle/>
          <a:p>
            <a:r>
              <a:rPr lang="en-US" dirty="0" smtClean="0"/>
              <a:t>Main Point of Contact Prior to Submission </a:t>
            </a:r>
          </a:p>
          <a:p>
            <a:r>
              <a:rPr lang="en-US" dirty="0" smtClean="0"/>
              <a:t>Maintenance of SOPs and Forms</a:t>
            </a:r>
            <a:endParaRPr lang="en-US" dirty="0" smtClean="0">
              <a:solidFill>
                <a:srgbClr val="000099"/>
              </a:solidFill>
            </a:endParaRPr>
          </a:p>
          <a:p>
            <a:r>
              <a:rPr lang="en-US" dirty="0" smtClean="0"/>
              <a:t>Supervises VA Central staff</a:t>
            </a:r>
          </a:p>
          <a:p>
            <a:r>
              <a:rPr lang="en-US" dirty="0" smtClean="0"/>
              <a:t>Assists VA Central IRB Co-Chairs with meeting management and IRB member management</a:t>
            </a:r>
          </a:p>
          <a:p>
            <a:r>
              <a:rPr lang="en-US" dirty="0" smtClean="0"/>
              <a:t>Maintains website and provides training</a:t>
            </a:r>
          </a:p>
          <a:p>
            <a:r>
              <a:rPr lang="en-US" dirty="0" smtClean="0"/>
              <a:t>Serves as POC for outside audits, site visits, and annual review of VHA Central Office HRPP</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VA Central IRB Managers</a:t>
            </a:r>
            <a:endParaRPr lang="en-US" dirty="0"/>
          </a:p>
        </p:txBody>
      </p:sp>
      <p:sp>
        <p:nvSpPr>
          <p:cNvPr id="3" name="Content Placeholder 2"/>
          <p:cNvSpPr>
            <a:spLocks noGrp="1"/>
          </p:cNvSpPr>
          <p:nvPr>
            <p:ph idx="1"/>
          </p:nvPr>
        </p:nvSpPr>
        <p:spPr/>
        <p:txBody>
          <a:bodyPr/>
          <a:lstStyle/>
          <a:p>
            <a:r>
              <a:rPr lang="en-US" dirty="0" smtClean="0"/>
              <a:t>Serve as main point of contact after study is officially submitted to VA Central IRB and assigned a study number</a:t>
            </a:r>
          </a:p>
          <a:p>
            <a:r>
              <a:rPr lang="en-US" dirty="0" smtClean="0"/>
              <a:t>Performs administrative review and coordinates all other required reviews, to include local site review</a:t>
            </a:r>
          </a:p>
          <a:p>
            <a:r>
              <a:rPr lang="en-US" dirty="0" smtClean="0"/>
              <a:t>After initial approval, oversees all other study actions in coordination with Primary Reviewer and other staff  processing CRs and SAEs/PDs)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Other PRIDE Personnel</a:t>
            </a:r>
            <a:endParaRPr lang="en-US" dirty="0"/>
          </a:p>
        </p:txBody>
      </p:sp>
      <p:sp>
        <p:nvSpPr>
          <p:cNvPr id="3" name="Content Placeholder 2"/>
          <p:cNvSpPr>
            <a:spLocks noGrp="1"/>
          </p:cNvSpPr>
          <p:nvPr>
            <p:ph idx="1"/>
          </p:nvPr>
        </p:nvSpPr>
        <p:spPr>
          <a:xfrm>
            <a:off x="457200" y="1565276"/>
            <a:ext cx="8229600" cy="4560888"/>
          </a:xfrm>
        </p:spPr>
        <p:txBody>
          <a:bodyPr/>
          <a:lstStyle/>
          <a:p>
            <a:r>
              <a:rPr lang="en-US" dirty="0" smtClean="0"/>
              <a:t>Program Administrators</a:t>
            </a:r>
          </a:p>
          <a:p>
            <a:pPr lvl="1"/>
            <a:r>
              <a:rPr lang="en-US" dirty="0" smtClean="0"/>
              <a:t>Process SAE/Protocol Deviations </a:t>
            </a:r>
          </a:p>
          <a:p>
            <a:pPr lvl="1"/>
            <a:r>
              <a:rPr lang="en-US" dirty="0" smtClean="0"/>
              <a:t>Meeting Logistics to include member travel</a:t>
            </a:r>
          </a:p>
          <a:p>
            <a:pPr lvl="1"/>
            <a:r>
              <a:rPr lang="en-US" dirty="0" smtClean="0"/>
              <a:t>IRB Member Training and Appointments</a:t>
            </a:r>
          </a:p>
          <a:p>
            <a:pPr lvl="1"/>
            <a:r>
              <a:rPr lang="en-US" dirty="0" smtClean="0"/>
              <a:t>SharePoint and ACCESS system development and maintenance</a:t>
            </a:r>
          </a:p>
          <a:p>
            <a:r>
              <a:rPr lang="en-US" dirty="0" smtClean="0"/>
              <a:t>Regulatory Analyst</a:t>
            </a:r>
          </a:p>
          <a:p>
            <a:pPr lvl="1"/>
            <a:r>
              <a:rPr lang="en-US" dirty="0" smtClean="0"/>
              <a:t>Perform Pre-Reviews, Engagement Determinations</a:t>
            </a:r>
          </a:p>
          <a:p>
            <a:pPr lvl="1"/>
            <a:r>
              <a:rPr lang="en-US" dirty="0" smtClean="0"/>
              <a:t>Advises IRB and study teams on regulatory issues</a:t>
            </a:r>
          </a:p>
          <a:p>
            <a:pPr lvl="1"/>
            <a:r>
              <a:rPr lang="en-US" dirty="0" smtClean="0"/>
              <a:t>Fills in as needed for other staff</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br>
              <a:rPr lang="en-US" dirty="0" smtClean="0"/>
            </a:br>
            <a:endParaRPr lang="en-US" dirty="0"/>
          </a:p>
        </p:txBody>
      </p:sp>
      <p:sp>
        <p:nvSpPr>
          <p:cNvPr id="3" name="Content Placeholder 2"/>
          <p:cNvSpPr>
            <a:spLocks noGrp="1"/>
          </p:cNvSpPr>
          <p:nvPr>
            <p:ph idx="1"/>
          </p:nvPr>
        </p:nvSpPr>
        <p:spPr/>
        <p:txBody>
          <a:bodyPr/>
          <a:lstStyle/>
          <a:p>
            <a:pPr>
              <a:spcAft>
                <a:spcPts val="0"/>
              </a:spcAft>
              <a:buNone/>
            </a:pPr>
            <a:endParaRPr lang="en-US" sz="2000" dirty="0" smtClean="0"/>
          </a:p>
          <a:p>
            <a:pPr>
              <a:spcAft>
                <a:spcPts val="0"/>
              </a:spcAft>
              <a:buNone/>
            </a:pPr>
            <a:r>
              <a:rPr lang="en-US" sz="2000" dirty="0" smtClean="0"/>
              <a:t>Annette R. Anderson, MS</a:t>
            </a:r>
          </a:p>
          <a:p>
            <a:pPr>
              <a:spcAft>
                <a:spcPts val="0"/>
              </a:spcAft>
              <a:buNone/>
            </a:pPr>
            <a:r>
              <a:rPr lang="en-US" sz="2000" dirty="0" smtClean="0"/>
              <a:t>VA Central IRB Administrator</a:t>
            </a:r>
          </a:p>
          <a:p>
            <a:pPr>
              <a:spcAft>
                <a:spcPts val="0"/>
              </a:spcAft>
              <a:buNone/>
            </a:pPr>
            <a:r>
              <a:rPr lang="en-US" sz="2000" dirty="0" smtClean="0">
                <a:hlinkClick r:id="rId2"/>
              </a:rPr>
              <a:t>Annette.anderson3@va.gov</a:t>
            </a:r>
            <a:r>
              <a:rPr lang="en-US" sz="2000" dirty="0" smtClean="0"/>
              <a:t> or 202-443-5649</a:t>
            </a:r>
          </a:p>
          <a:p>
            <a:pPr>
              <a:spcAft>
                <a:spcPts val="0"/>
              </a:spcAft>
              <a:buNone/>
            </a:pPr>
            <a:endParaRPr lang="en-US" sz="2400" dirty="0" smtClean="0"/>
          </a:p>
          <a:p>
            <a:pPr>
              <a:spcAft>
                <a:spcPts val="0"/>
              </a:spcAft>
              <a:buNone/>
            </a:pPr>
            <a:r>
              <a:rPr lang="en-US" sz="2000" dirty="0" smtClean="0"/>
              <a:t>E-mail:  </a:t>
            </a:r>
            <a:r>
              <a:rPr lang="en-US" sz="2000" dirty="0" smtClean="0">
                <a:hlinkClick r:id="rId3"/>
              </a:rPr>
              <a:t>va.central.irb@va.gov</a:t>
            </a:r>
            <a:endParaRPr lang="en-US" sz="2000" dirty="0" smtClean="0"/>
          </a:p>
          <a:p>
            <a:pPr>
              <a:spcAft>
                <a:spcPts val="0"/>
              </a:spcAft>
              <a:buNone/>
            </a:pPr>
            <a:r>
              <a:rPr lang="en-US" sz="2000" dirty="0" smtClean="0"/>
              <a:t>Toll Free Number:  877-254-3130</a:t>
            </a:r>
          </a:p>
          <a:p>
            <a:pPr>
              <a:spcAft>
                <a:spcPts val="0"/>
              </a:spcAft>
              <a:buNone/>
            </a:pPr>
            <a:r>
              <a:rPr lang="en-US" sz="2000" dirty="0" smtClean="0"/>
              <a:t>Website:  </a:t>
            </a:r>
            <a:r>
              <a:rPr lang="en-US" sz="2000" dirty="0" smtClean="0">
                <a:hlinkClick r:id="rId4"/>
              </a:rPr>
              <a:t>http://www.research.va.gov/vacentralirb/default.cfm</a:t>
            </a:r>
            <a:endParaRPr lang="en-US" sz="2000" dirty="0" smtClean="0"/>
          </a:p>
          <a:p>
            <a:pPr>
              <a:spcAft>
                <a:spcPts val="0"/>
              </a:spcAft>
              <a:buNone/>
            </a:pPr>
            <a:endParaRPr lang="en-US" sz="2000" dirty="0" smtClean="0"/>
          </a:p>
          <a:p>
            <a:pPr>
              <a:spcAft>
                <a:spcPts val="0"/>
              </a:spcAft>
              <a:buNone/>
            </a:pPr>
            <a:r>
              <a:rPr lang="en-US" sz="2000" i="1" dirty="0" smtClean="0"/>
              <a:t>Note:  See next slide for additional contact information.</a:t>
            </a:r>
            <a:endParaRPr lang="en-US" sz="20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Central IRB Managers and Other Staff</a:t>
            </a:r>
            <a:endParaRPr lang="en-US" dirty="0"/>
          </a:p>
        </p:txBody>
      </p:sp>
      <p:sp>
        <p:nvSpPr>
          <p:cNvPr id="3" name="Content Placeholder 2"/>
          <p:cNvSpPr>
            <a:spLocks noGrp="1"/>
          </p:cNvSpPr>
          <p:nvPr>
            <p:ph idx="1"/>
          </p:nvPr>
        </p:nvSpPr>
        <p:spPr/>
        <p:txBody>
          <a:bodyPr/>
          <a:lstStyle/>
          <a:p>
            <a:pPr marL="0" indent="0">
              <a:spcAft>
                <a:spcPts val="600"/>
              </a:spcAft>
              <a:buNone/>
            </a:pPr>
            <a:r>
              <a:rPr lang="en-US" sz="1800" b="1" i="1" dirty="0" smtClean="0"/>
              <a:t>Current VA Central IRB Managers and Regulatory Analyst</a:t>
            </a:r>
          </a:p>
          <a:p>
            <a:pPr marL="0" indent="0">
              <a:spcAft>
                <a:spcPts val="600"/>
              </a:spcAft>
              <a:buNone/>
            </a:pPr>
            <a:r>
              <a:rPr lang="en-US" sz="1800" dirty="0" smtClean="0"/>
              <a:t>Hector Ramirez</a:t>
            </a:r>
            <a:r>
              <a:rPr lang="en-US" sz="1800" dirty="0"/>
              <a:t>	</a:t>
            </a:r>
            <a:r>
              <a:rPr lang="en-US" sz="1800" dirty="0" smtClean="0"/>
              <a:t>	202-443-5656		</a:t>
            </a:r>
            <a:r>
              <a:rPr lang="en-US" sz="1800" dirty="0" smtClean="0">
                <a:hlinkClick r:id="rId2"/>
              </a:rPr>
              <a:t>hector.ramirez@va.gov</a:t>
            </a:r>
            <a:endParaRPr lang="en-US" sz="1800" dirty="0" smtClean="0"/>
          </a:p>
          <a:p>
            <a:pPr marL="0" indent="0">
              <a:spcAft>
                <a:spcPts val="600"/>
              </a:spcAft>
              <a:buNone/>
            </a:pPr>
            <a:r>
              <a:rPr lang="en-US" sz="1800" dirty="0" smtClean="0"/>
              <a:t>Christie O’Brien		202-443-5660		</a:t>
            </a:r>
            <a:r>
              <a:rPr lang="en-US" sz="1800" dirty="0" smtClean="0">
                <a:hlinkClick r:id="rId3"/>
              </a:rPr>
              <a:t>christie.obrien@va.gov</a:t>
            </a:r>
            <a:endParaRPr lang="en-US" sz="1800" dirty="0" smtClean="0"/>
          </a:p>
          <a:p>
            <a:pPr marL="0" indent="0">
              <a:spcAft>
                <a:spcPts val="600"/>
              </a:spcAft>
              <a:buNone/>
            </a:pPr>
            <a:r>
              <a:rPr lang="en-US" sz="1800" dirty="0" smtClean="0"/>
              <a:t>Kendra Clarke		202-443-5677		</a:t>
            </a:r>
            <a:r>
              <a:rPr lang="en-US" sz="1800" dirty="0" smtClean="0">
                <a:hlinkClick r:id="rId4"/>
              </a:rPr>
              <a:t>kendra.clarke@va.gov</a:t>
            </a:r>
            <a:endParaRPr lang="en-US" sz="1800" dirty="0" smtClean="0"/>
          </a:p>
          <a:p>
            <a:pPr marL="0" indent="0">
              <a:spcAft>
                <a:spcPts val="600"/>
              </a:spcAft>
              <a:buNone/>
            </a:pPr>
            <a:r>
              <a:rPr lang="en-US" sz="1800" dirty="0" smtClean="0"/>
              <a:t>Michele McGee		202-443-5651		michele.mcgee@va.gov</a:t>
            </a:r>
            <a:endParaRPr lang="en-US" sz="1800" dirty="0" smtClean="0"/>
          </a:p>
          <a:p>
            <a:pPr marL="0" indent="0">
              <a:spcAft>
                <a:spcPts val="600"/>
              </a:spcAft>
              <a:buNone/>
            </a:pPr>
            <a:r>
              <a:rPr lang="en-US" sz="1800" dirty="0" smtClean="0"/>
              <a:t>Mary Eckart			Remote				</a:t>
            </a:r>
            <a:r>
              <a:rPr lang="en-US" sz="1800" dirty="0" smtClean="0">
                <a:hlinkClick r:id="rId5"/>
              </a:rPr>
              <a:t>mary.eckart@va.gov</a:t>
            </a:r>
            <a:endParaRPr lang="en-US" sz="1800" dirty="0" smtClean="0"/>
          </a:p>
          <a:p>
            <a:pPr marL="0" indent="0">
              <a:spcAft>
                <a:spcPts val="600"/>
              </a:spcAft>
              <a:buNone/>
            </a:pPr>
            <a:r>
              <a:rPr lang="en-US" sz="1800" dirty="0" smtClean="0"/>
              <a:t>Soundia </a:t>
            </a:r>
            <a:r>
              <a:rPr lang="en-US" sz="1800" dirty="0" smtClean="0"/>
              <a:t>Duche		202-443-5658		</a:t>
            </a:r>
            <a:r>
              <a:rPr lang="en-US" sz="1800" dirty="0" smtClean="0">
                <a:hlinkClick r:id="rId6"/>
              </a:rPr>
              <a:t>soundia.duche@va.gov</a:t>
            </a:r>
            <a:endParaRPr lang="en-US" sz="1200" dirty="0" smtClean="0"/>
          </a:p>
          <a:p>
            <a:pPr marL="0" indent="0">
              <a:spcAft>
                <a:spcPts val="600"/>
              </a:spcAft>
              <a:buNone/>
            </a:pPr>
            <a:r>
              <a:rPr lang="en-US" sz="1800" dirty="0" smtClean="0"/>
              <a:t>Rishima Weston		202-443-5642		rishima.weston@va.gov</a:t>
            </a:r>
            <a:endParaRPr lang="en-US" sz="1800" dirty="0"/>
          </a:p>
          <a:p>
            <a:pPr marL="0" indent="0">
              <a:buNone/>
            </a:pPr>
            <a:r>
              <a:rPr lang="en-US" sz="1800" b="1" i="1" dirty="0" smtClean="0"/>
              <a:t>SharePoint </a:t>
            </a:r>
            <a:r>
              <a:rPr lang="en-US" sz="1800" b="1" i="1" dirty="0"/>
              <a:t>, </a:t>
            </a:r>
            <a:r>
              <a:rPr lang="en-US" sz="1800" b="1" i="1" dirty="0" smtClean="0"/>
              <a:t>ACCESS, MOUs</a:t>
            </a:r>
            <a:r>
              <a:rPr lang="en-US" sz="1800" b="1" i="1" dirty="0"/>
              <a:t>, and  Reportable Event Reporting</a:t>
            </a:r>
          </a:p>
          <a:p>
            <a:pPr marL="0" indent="0">
              <a:spcAft>
                <a:spcPts val="600"/>
              </a:spcAft>
              <a:buNone/>
            </a:pPr>
            <a:r>
              <a:rPr lang="en-US" sz="1800" dirty="0" smtClean="0"/>
              <a:t>Lindsey Martin		202-443-5653		</a:t>
            </a:r>
            <a:r>
              <a:rPr lang="en-US" sz="1800" dirty="0" smtClean="0">
                <a:hlinkClick r:id="rId7"/>
              </a:rPr>
              <a:t>lindsey.martin2@va.gov</a:t>
            </a:r>
            <a:endParaRPr lang="en-US" sz="1800" dirty="0" smtClean="0"/>
          </a:p>
          <a:p>
            <a:pPr marL="0" indent="0">
              <a:spcAft>
                <a:spcPts val="600"/>
              </a:spcAft>
              <a:buNone/>
            </a:pPr>
            <a:r>
              <a:rPr lang="en-US" sz="1800" dirty="0" smtClean="0"/>
              <a:t>Erica Doruska</a:t>
            </a:r>
            <a:r>
              <a:rPr lang="en-US" sz="1800" i="1" dirty="0" smtClean="0"/>
              <a:t> 		Remote				</a:t>
            </a:r>
            <a:r>
              <a:rPr lang="en-US" sz="1800" dirty="0" smtClean="0">
                <a:hlinkClick r:id="rId8"/>
              </a:rPr>
              <a:t>erica.doruska@va.gov</a:t>
            </a:r>
            <a:endParaRPr lang="en-US" sz="1800" dirty="0" smtClean="0"/>
          </a:p>
          <a:p>
            <a:pPr marL="0" indent="0">
              <a:spcAft>
                <a:spcPts val="600"/>
              </a:spcAft>
              <a:buNone/>
            </a:pPr>
            <a:endParaRPr lang="en-US" sz="1000" i="1" dirty="0" smtClean="0"/>
          </a:p>
          <a:p>
            <a:pPr marL="0" indent="0">
              <a:spcAft>
                <a:spcPts val="600"/>
              </a:spcAft>
              <a:buNone/>
            </a:pPr>
            <a:endParaRPr lang="en-US" sz="1800" dirty="0" smtClean="0"/>
          </a:p>
        </p:txBody>
      </p:sp>
    </p:spTree>
    <p:extLst>
      <p:ext uri="{BB962C8B-B14F-4D97-AF65-F5344CB8AC3E}">
        <p14:creationId xmlns:p14="http://schemas.microsoft.com/office/powerpoint/2010/main" val="283507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Central IRB Implementation</a:t>
            </a:r>
            <a:endParaRPr lang="en-US" dirty="0"/>
          </a:p>
        </p:txBody>
      </p:sp>
      <p:sp>
        <p:nvSpPr>
          <p:cNvPr id="3" name="Content Placeholder 2"/>
          <p:cNvSpPr>
            <a:spLocks noGrp="1"/>
          </p:cNvSpPr>
          <p:nvPr>
            <p:ph idx="1"/>
          </p:nvPr>
        </p:nvSpPr>
        <p:spPr>
          <a:xfrm>
            <a:off x="457200" y="1771048"/>
            <a:ext cx="8229600" cy="4355115"/>
          </a:xfrm>
        </p:spPr>
        <p:txBody>
          <a:bodyPr/>
          <a:lstStyle/>
          <a:p>
            <a:pPr>
              <a:spcAft>
                <a:spcPts val="600"/>
              </a:spcAft>
            </a:pPr>
            <a:r>
              <a:rPr lang="en-US" sz="2400" dirty="0" smtClean="0"/>
              <a:t>Established as part of the VHA Central Office Human Research Protection Program (HRPP) in 2008</a:t>
            </a:r>
          </a:p>
          <a:p>
            <a:pPr>
              <a:spcAft>
                <a:spcPts val="600"/>
              </a:spcAft>
            </a:pPr>
            <a:r>
              <a:rPr lang="en-US" sz="2400" dirty="0" smtClean="0"/>
              <a:t>Institutional Official (IO) is </a:t>
            </a:r>
            <a:r>
              <a:rPr lang="en-US" sz="2400" dirty="0" smtClean="0"/>
              <a:t>a senior member of VHA Leadership</a:t>
            </a:r>
            <a:endParaRPr lang="en-US" sz="2400" dirty="0" smtClean="0"/>
          </a:p>
          <a:p>
            <a:pPr>
              <a:spcAft>
                <a:spcPts val="600"/>
              </a:spcAft>
            </a:pPr>
            <a:r>
              <a:rPr lang="en-US" sz="2400" dirty="0" smtClean="0"/>
              <a:t>First study reviewed in </a:t>
            </a:r>
            <a:r>
              <a:rPr lang="en-US" sz="2400" b="1" dirty="0" smtClean="0"/>
              <a:t>August 2008 </a:t>
            </a:r>
            <a:r>
              <a:rPr lang="en-US" sz="2400" dirty="0" smtClean="0"/>
              <a:t>and approved in </a:t>
            </a:r>
            <a:r>
              <a:rPr lang="en-US" sz="2400" b="1" dirty="0" smtClean="0"/>
              <a:t>October 2008</a:t>
            </a:r>
          </a:p>
          <a:p>
            <a:r>
              <a:rPr lang="en-US" sz="2400" dirty="0" smtClean="0"/>
              <a:t>As of </a:t>
            </a:r>
            <a:r>
              <a:rPr lang="en-US" sz="2400" b="1" dirty="0" smtClean="0"/>
              <a:t>March 27, 2017, </a:t>
            </a:r>
            <a:r>
              <a:rPr lang="en-US" sz="2400" dirty="0" smtClean="0"/>
              <a:t>the VA Central IRB is overseeing or is in the process of reviewing a total of </a:t>
            </a:r>
            <a:r>
              <a:rPr lang="en-US" sz="2400" dirty="0" smtClean="0"/>
              <a:t>196 </a:t>
            </a:r>
            <a:r>
              <a:rPr lang="en-US" sz="2400" dirty="0" smtClean="0"/>
              <a:t>multi-site studies involving a little over </a:t>
            </a:r>
            <a:r>
              <a:rPr lang="en-US" sz="2400" b="1" dirty="0" smtClean="0"/>
              <a:t>1,250 </a:t>
            </a:r>
            <a:r>
              <a:rPr lang="en-US" sz="2400" dirty="0" smtClean="0"/>
              <a:t>sites</a:t>
            </a:r>
            <a:endParaRPr lang="en-US" sz="2400" dirty="0" smtClean="0"/>
          </a:p>
          <a:p>
            <a:r>
              <a:rPr lang="en-US" sz="2400" dirty="0" smtClean="0"/>
              <a:t>The VA Central IRB also approves Requests for Exemptions</a:t>
            </a:r>
          </a:p>
          <a:p>
            <a:endParaRPr lang="en-US" b="1" dirty="0" smtClean="0"/>
          </a:p>
          <a:p>
            <a:endParaRPr lang="en-US"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Central IRB Composition</a:t>
            </a:r>
            <a:endParaRPr lang="en-US" dirty="0"/>
          </a:p>
        </p:txBody>
      </p:sp>
      <p:sp>
        <p:nvSpPr>
          <p:cNvPr id="3" name="Content Placeholder 2"/>
          <p:cNvSpPr>
            <a:spLocks noGrp="1"/>
          </p:cNvSpPr>
          <p:nvPr>
            <p:ph idx="1"/>
          </p:nvPr>
        </p:nvSpPr>
        <p:spPr/>
        <p:txBody>
          <a:bodyPr/>
          <a:lstStyle/>
          <a:p>
            <a:r>
              <a:rPr lang="en-US" b="1" dirty="0" smtClean="0"/>
              <a:t>14 </a:t>
            </a:r>
            <a:r>
              <a:rPr lang="en-US" dirty="0" smtClean="0"/>
              <a:t>voting members including </a:t>
            </a:r>
            <a:r>
              <a:rPr lang="en-US" b="1" dirty="0" smtClean="0"/>
              <a:t>2</a:t>
            </a:r>
            <a:r>
              <a:rPr lang="en-US" dirty="0" smtClean="0"/>
              <a:t> Co-Chairs and 3 non-scientists</a:t>
            </a:r>
          </a:p>
          <a:p>
            <a:r>
              <a:rPr lang="en-US" b="1" dirty="0" smtClean="0"/>
              <a:t>1</a:t>
            </a:r>
            <a:r>
              <a:rPr lang="en-US" dirty="0" smtClean="0"/>
              <a:t> non-scientist alternate </a:t>
            </a:r>
          </a:p>
          <a:p>
            <a:r>
              <a:rPr lang="en-US" b="1" dirty="0" smtClean="0"/>
              <a:t>4</a:t>
            </a:r>
            <a:r>
              <a:rPr lang="en-US" dirty="0" smtClean="0"/>
              <a:t> non-voting members</a:t>
            </a:r>
          </a:p>
          <a:p>
            <a:pPr lvl="1">
              <a:spcAft>
                <a:spcPts val="0"/>
              </a:spcAft>
            </a:pPr>
            <a:r>
              <a:rPr lang="en-US" dirty="0" smtClean="0"/>
              <a:t>Ethics</a:t>
            </a:r>
          </a:p>
          <a:p>
            <a:pPr lvl="1">
              <a:spcAft>
                <a:spcPts val="0"/>
              </a:spcAft>
            </a:pPr>
            <a:r>
              <a:rPr lang="en-US" dirty="0" smtClean="0"/>
              <a:t>Privacy with </a:t>
            </a:r>
            <a:r>
              <a:rPr lang="en-US" dirty="0" smtClean="0"/>
              <a:t>1 </a:t>
            </a:r>
            <a:r>
              <a:rPr lang="en-US" dirty="0" smtClean="0"/>
              <a:t>alternates</a:t>
            </a:r>
          </a:p>
          <a:p>
            <a:pPr lvl="1">
              <a:spcAft>
                <a:spcPts val="0"/>
              </a:spcAft>
            </a:pPr>
            <a:r>
              <a:rPr lang="en-US" dirty="0" smtClean="0"/>
              <a:t>Information Security with 1 alternate</a:t>
            </a:r>
          </a:p>
          <a:p>
            <a:pPr lvl="1">
              <a:spcAft>
                <a:spcPts val="0"/>
              </a:spcAft>
            </a:pPr>
            <a:r>
              <a:rPr lang="en-US" dirty="0" smtClean="0"/>
              <a:t>Legal</a:t>
            </a:r>
          </a:p>
          <a:p>
            <a:r>
              <a:rPr lang="en-US" dirty="0" smtClean="0"/>
              <a:t>Ad Hoc Consultants as needed</a:t>
            </a:r>
          </a:p>
          <a:p>
            <a:pPr lvl="1">
              <a:spcAft>
                <a:spcPts val="0"/>
              </a:spcAft>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Central IRB Operations</a:t>
            </a:r>
            <a:endParaRPr lang="en-US" dirty="0"/>
          </a:p>
        </p:txBody>
      </p:sp>
      <p:sp>
        <p:nvSpPr>
          <p:cNvPr id="3" name="Content Placeholder 2"/>
          <p:cNvSpPr>
            <a:spLocks noGrp="1"/>
          </p:cNvSpPr>
          <p:nvPr>
            <p:ph idx="1"/>
          </p:nvPr>
        </p:nvSpPr>
        <p:spPr>
          <a:xfrm>
            <a:off x="457200" y="1668162"/>
            <a:ext cx="8229600" cy="4458002"/>
          </a:xfrm>
        </p:spPr>
        <p:txBody>
          <a:bodyPr/>
          <a:lstStyle/>
          <a:p>
            <a:pPr>
              <a:spcAft>
                <a:spcPts val="600"/>
              </a:spcAft>
            </a:pPr>
            <a:r>
              <a:rPr lang="en-US" dirty="0" smtClean="0"/>
              <a:t>Staffed by PRIDE</a:t>
            </a:r>
          </a:p>
          <a:p>
            <a:pPr lvl="1">
              <a:spcAft>
                <a:spcPts val="0"/>
              </a:spcAft>
            </a:pPr>
            <a:r>
              <a:rPr lang="en-US" dirty="0" smtClean="0"/>
              <a:t>1 VA Central IRB Administrator</a:t>
            </a:r>
          </a:p>
          <a:p>
            <a:pPr lvl="1">
              <a:spcAft>
                <a:spcPts val="0"/>
              </a:spcAft>
            </a:pPr>
            <a:r>
              <a:rPr lang="en-US" dirty="0" smtClean="0"/>
              <a:t>6 </a:t>
            </a:r>
            <a:r>
              <a:rPr lang="en-US" dirty="0" smtClean="0"/>
              <a:t>VA Central IRB Managers</a:t>
            </a:r>
          </a:p>
          <a:p>
            <a:pPr lvl="1">
              <a:spcAft>
                <a:spcPts val="0"/>
              </a:spcAft>
            </a:pPr>
            <a:r>
              <a:rPr lang="en-US" dirty="0" smtClean="0"/>
              <a:t>1 Regulatory Analyst</a:t>
            </a:r>
          </a:p>
          <a:p>
            <a:pPr lvl="1">
              <a:spcAft>
                <a:spcPts val="600"/>
              </a:spcAft>
            </a:pPr>
            <a:r>
              <a:rPr lang="en-US" dirty="0" smtClean="0"/>
              <a:t>2 Program Administrators</a:t>
            </a:r>
          </a:p>
          <a:p>
            <a:pPr>
              <a:spcAft>
                <a:spcPts val="600"/>
              </a:spcAft>
            </a:pPr>
            <a:r>
              <a:rPr lang="en-US" dirty="0" smtClean="0"/>
              <a:t>Meetings twice monthly via teleconference; two meetings a year in person in Washington, DC</a:t>
            </a:r>
          </a:p>
          <a:p>
            <a:r>
              <a:rPr lang="en-US" dirty="0" smtClean="0"/>
              <a:t>SharePoint used for submitting and distributing documents and tasking Reviewers</a:t>
            </a:r>
          </a:p>
          <a:p>
            <a:r>
              <a:rPr lang="en-US" dirty="0" smtClean="0"/>
              <a:t>ACCESS and shared drive data base for tracking and storing data</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Studies are Reviewed by VA Central IRB?</a:t>
            </a:r>
            <a:endParaRPr lang="en-US" dirty="0"/>
          </a:p>
        </p:txBody>
      </p:sp>
      <p:sp>
        <p:nvSpPr>
          <p:cNvPr id="3" name="Content Placeholder 2"/>
          <p:cNvSpPr>
            <a:spLocks noGrp="1"/>
          </p:cNvSpPr>
          <p:nvPr>
            <p:ph idx="1"/>
          </p:nvPr>
        </p:nvSpPr>
        <p:spPr/>
        <p:txBody>
          <a:bodyPr/>
          <a:lstStyle/>
          <a:p>
            <a:r>
              <a:rPr lang="en-US" sz="2400" dirty="0" smtClean="0"/>
              <a:t>Studies that receive funding from the VA Office of Research and Development (ORD) in which multiple VA sites (2 or more) are </a:t>
            </a:r>
            <a:r>
              <a:rPr lang="en-US" sz="2400" b="1" dirty="0" smtClean="0">
                <a:solidFill>
                  <a:srgbClr val="3333FF"/>
                </a:solidFill>
              </a:rPr>
              <a:t>engaged</a:t>
            </a:r>
            <a:r>
              <a:rPr lang="en-US" sz="2400" dirty="0"/>
              <a:t> </a:t>
            </a:r>
            <a:r>
              <a:rPr lang="en-US" sz="2400" dirty="0" smtClean="0"/>
              <a:t>in human subjects research</a:t>
            </a:r>
          </a:p>
          <a:p>
            <a:r>
              <a:rPr lang="en-US" sz="2400" dirty="0" smtClean="0"/>
              <a:t>Other designated studies funded </a:t>
            </a:r>
            <a:r>
              <a:rPr lang="en-US" sz="2400" dirty="0" smtClean="0"/>
              <a:t>by other sources, such as other government entities </a:t>
            </a:r>
            <a:r>
              <a:rPr lang="en-US" sz="2400" dirty="0" smtClean="0"/>
              <a:t>(DoD), pharmaceutical companies, and research networks</a:t>
            </a:r>
            <a:endParaRPr lang="en-US" sz="2000" dirty="0" smtClean="0"/>
          </a:p>
          <a:p>
            <a:r>
              <a:rPr lang="en-US" sz="2400" dirty="0" smtClean="0"/>
              <a:t>Currently no </a:t>
            </a:r>
            <a:r>
              <a:rPr lang="en-US" sz="2400" dirty="0"/>
              <a:t>charge for use of VA Central </a:t>
            </a:r>
            <a:r>
              <a:rPr lang="en-US" sz="2400" dirty="0" smtClean="0"/>
              <a:t>IRB for VA-funded studies for </a:t>
            </a:r>
            <a:r>
              <a:rPr lang="en-US" sz="2400" dirty="0" smtClean="0"/>
              <a:t>studies </a:t>
            </a:r>
            <a:r>
              <a:rPr lang="en-US" sz="2400" dirty="0" smtClean="0"/>
              <a:t>funded by </a:t>
            </a:r>
            <a:r>
              <a:rPr lang="en-US" sz="2400" dirty="0" smtClean="0"/>
              <a:t>another </a:t>
            </a:r>
            <a:r>
              <a:rPr lang="en-US" sz="2400" dirty="0" smtClean="0"/>
              <a:t>federal entity.</a:t>
            </a:r>
            <a:endParaRPr lang="en-US" sz="2400" dirty="0"/>
          </a:p>
          <a:p>
            <a:pPr marL="0" indent="0">
              <a:buNone/>
            </a:pPr>
            <a:endParaRPr lang="en-US" sz="2400" i="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VA Facility Requirements to Use the VA Central IRB</a:t>
            </a:r>
            <a:endParaRPr lang="en-US" dirty="0"/>
          </a:p>
        </p:txBody>
      </p:sp>
      <p:sp>
        <p:nvSpPr>
          <p:cNvPr id="3" name="Content Placeholder 2"/>
          <p:cNvSpPr>
            <a:spLocks noGrp="1"/>
          </p:cNvSpPr>
          <p:nvPr>
            <p:ph idx="1"/>
          </p:nvPr>
        </p:nvSpPr>
        <p:spPr/>
        <p:txBody>
          <a:bodyPr/>
          <a:lstStyle/>
          <a:p>
            <a:pPr>
              <a:buNone/>
            </a:pPr>
            <a:r>
              <a:rPr lang="en-US" dirty="0" smtClean="0">
                <a:solidFill>
                  <a:srgbClr val="FF0000"/>
                </a:solidFill>
              </a:rPr>
              <a:t>Local VA Facilities must:</a:t>
            </a:r>
          </a:p>
          <a:p>
            <a:r>
              <a:rPr lang="en-US" sz="2400" dirty="0" smtClean="0"/>
              <a:t>Amend Facility Federalwide Assurance to list the VA Central IRB as an IRB of Record; affiliated NPCs must amend FWAs as well</a:t>
            </a:r>
          </a:p>
          <a:p>
            <a:r>
              <a:rPr lang="en-US" sz="2400" dirty="0" smtClean="0"/>
              <a:t>Enter into a Memorandum of Understanding (MOU) with the VHA Central Office and affiliated NPC if applicable</a:t>
            </a:r>
          </a:p>
          <a:p>
            <a:r>
              <a:rPr lang="en-US" sz="2400" dirty="0" smtClean="0"/>
              <a:t>Develop Standard Operating Procedures (SOPs) for using the VA Central IRB as an IRB of Record</a:t>
            </a:r>
          </a:p>
          <a:p>
            <a:r>
              <a:rPr lang="en-US" sz="2400" dirty="0" smtClean="0"/>
              <a:t>Amend affiliate MOU if applicable</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Memorandum of Understanding (MOU)</a:t>
            </a:r>
            <a:endParaRPr lang="en-US" dirty="0"/>
          </a:p>
        </p:txBody>
      </p:sp>
      <p:sp>
        <p:nvSpPr>
          <p:cNvPr id="3" name="Content Placeholder 2"/>
          <p:cNvSpPr>
            <a:spLocks noGrp="1"/>
          </p:cNvSpPr>
          <p:nvPr>
            <p:ph idx="1"/>
          </p:nvPr>
        </p:nvSpPr>
        <p:spPr/>
        <p:txBody>
          <a:bodyPr/>
          <a:lstStyle/>
          <a:p>
            <a:r>
              <a:rPr lang="en-US" sz="2400" dirty="0" smtClean="0"/>
              <a:t>Spells out the respective authorities, roles, and responsibilities of the VHA Central Office HRPP, the VA Central IRB, the local VA facility, and the affiliated NPC if applicable</a:t>
            </a:r>
          </a:p>
          <a:p>
            <a:r>
              <a:rPr lang="en-US" sz="2400" dirty="0" smtClean="0"/>
              <a:t>VA facilities that do not use the VA Central IRB will not be able to participate in studies reviewed by the VA Central IRB</a:t>
            </a:r>
          </a:p>
          <a:p>
            <a:r>
              <a:rPr lang="en-US" sz="2400" dirty="0" smtClean="0"/>
              <a:t>As of </a:t>
            </a:r>
            <a:r>
              <a:rPr lang="en-US" sz="2400" dirty="0" smtClean="0"/>
              <a:t>March 27, 2017, </a:t>
            </a:r>
            <a:r>
              <a:rPr lang="en-US" sz="2400" dirty="0" smtClean="0"/>
              <a:t>the VHA Central Office HRPP has MOUs with </a:t>
            </a:r>
            <a:r>
              <a:rPr lang="en-US" sz="2400" b="1" dirty="0" smtClean="0"/>
              <a:t>104</a:t>
            </a:r>
            <a:r>
              <a:rPr lang="en-US" sz="2400" dirty="0" smtClean="0"/>
              <a:t> </a:t>
            </a:r>
            <a:r>
              <a:rPr lang="en-US" sz="2400" dirty="0" smtClean="0"/>
              <a:t>VA </a:t>
            </a:r>
            <a:r>
              <a:rPr lang="en-US" sz="2400" dirty="0" smtClean="0"/>
              <a:t>facilities with FWAs</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Accountability for Research</a:t>
            </a:r>
            <a:endParaRPr lang="en-US" dirty="0"/>
          </a:p>
        </p:txBody>
      </p:sp>
      <p:sp>
        <p:nvSpPr>
          <p:cNvPr id="3" name="Content Placeholder 2"/>
          <p:cNvSpPr>
            <a:spLocks noGrp="1"/>
          </p:cNvSpPr>
          <p:nvPr>
            <p:ph idx="1"/>
          </p:nvPr>
        </p:nvSpPr>
        <p:spPr/>
        <p:txBody>
          <a:bodyPr/>
          <a:lstStyle/>
          <a:p>
            <a:r>
              <a:rPr lang="en-US" dirty="0" smtClean="0"/>
              <a:t>The MOU requires the VA Facility Medical Center Director to Appoint local Site Representatives to:</a:t>
            </a:r>
          </a:p>
          <a:p>
            <a:pPr lvl="1"/>
            <a:r>
              <a:rPr lang="en-US" dirty="0" smtClean="0"/>
              <a:t>Provide local comments to the VA Central IRB regarding the VA Central IRB’s review of the Principal Investigator New Project Application</a:t>
            </a:r>
          </a:p>
          <a:p>
            <a:pPr lvl="1"/>
            <a:r>
              <a:rPr lang="en-US" dirty="0" smtClean="0"/>
              <a:t>Serve as the Local Site Liaison with the VA Central IRB</a:t>
            </a:r>
            <a:endParaRPr lang="en-US" dirty="0"/>
          </a:p>
        </p:txBody>
      </p:sp>
    </p:spTree>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17398</TotalTime>
  <Words>1639</Words>
  <Application>Microsoft Office PowerPoint</Application>
  <PresentationFormat>On-screen Show (4:3)</PresentationFormat>
  <Paragraphs>203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PPT_VHA_Template</vt:lpstr>
      <vt:lpstr>VA Central IRB</vt:lpstr>
      <vt:lpstr>Purpose of VA Central IRB</vt:lpstr>
      <vt:lpstr>VA Central IRB Implementation</vt:lpstr>
      <vt:lpstr>VA Central IRB Composition</vt:lpstr>
      <vt:lpstr>VA Central IRB Operations</vt:lpstr>
      <vt:lpstr>What Studies are Reviewed by VA Central IRB?</vt:lpstr>
      <vt:lpstr>Local VA Facility Requirements to Use the VA Central IRB</vt:lpstr>
      <vt:lpstr>Memorandum of Understanding (MOU)</vt:lpstr>
      <vt:lpstr>Local Accountability for Research</vt:lpstr>
      <vt:lpstr>Engagement and Exemptions</vt:lpstr>
      <vt:lpstr>Application Processes – 2 Types</vt:lpstr>
      <vt:lpstr>Application Processes – 2 Types</vt:lpstr>
      <vt:lpstr>VA Central IRB Review Model – 7 Steps</vt:lpstr>
      <vt:lpstr>VA Central IRB Review Model – 7 Steps </vt:lpstr>
      <vt:lpstr>VA Central IRB Review Model – 7 Steps </vt:lpstr>
      <vt:lpstr>VA Central IRB Review Model – 7 Steps </vt:lpstr>
      <vt:lpstr>VA Central IRB Review Model – 7 Steps </vt:lpstr>
      <vt:lpstr>VA Central IRB Review Model – 7 Steps </vt:lpstr>
      <vt:lpstr>Amendments and Updates</vt:lpstr>
      <vt:lpstr>Continuing Review</vt:lpstr>
      <vt:lpstr>Reportable Events</vt:lpstr>
      <vt:lpstr>RCO Audits and Other Local Site Audits or Reports</vt:lpstr>
      <vt:lpstr>Role of VA Central IRB Administrator</vt:lpstr>
      <vt:lpstr>Role of VA Central IRB Managers</vt:lpstr>
      <vt:lpstr>Roles of Other PRIDE Personnel</vt:lpstr>
      <vt:lpstr>Contact Information </vt:lpstr>
      <vt:lpstr>VA Central IRB Managers and Other Staff</vt:lpstr>
    </vt:vector>
  </TitlesOfParts>
  <Company>Woodpile Studios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Aleman</dc:creator>
  <cp:lastModifiedBy>Department of Veterans Affairs</cp:lastModifiedBy>
  <cp:revision>591</cp:revision>
  <cp:lastPrinted>2013-01-14T22:20:32Z</cp:lastPrinted>
  <dcterms:created xsi:type="dcterms:W3CDTF">2010-01-22T17:58:25Z</dcterms:created>
  <dcterms:modified xsi:type="dcterms:W3CDTF">2017-03-28T18:12:26Z</dcterms:modified>
</cp:coreProperties>
</file>