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16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9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4319" y="281492"/>
            <a:ext cx="7595361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69B1A-0B43-D845-AD0E-061E40FB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16" y="93702"/>
            <a:ext cx="7595361" cy="369332"/>
          </a:xfrm>
        </p:spPr>
        <p:txBody>
          <a:bodyPr/>
          <a:lstStyle/>
          <a:p>
            <a:pPr algn="ctr"/>
            <a:r>
              <a:rPr lang="en-US" b="1" dirty="0"/>
              <a:t>Future Roles of the VABBB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AE6C5-27D1-3947-9930-B1C4BAF6F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8" y="609600"/>
            <a:ext cx="8229599" cy="608511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New/understudied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Multi-</a:t>
            </a:r>
            <a:r>
              <a:rPr lang="en-US" sz="1600" dirty="0" err="1"/>
              <a:t>omic</a:t>
            </a:r>
            <a:r>
              <a:rPr lang="en-US" sz="1600" dirty="0"/>
              <a:t> molecular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Biomarker discovery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400" i="1" dirty="0"/>
              <a:t>“Better outreach”      “Regulatory issues”	      “Tissue disbursement”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400" i="1" dirty="0"/>
              <a:t>“Incorporate the VABBB living registry by </a:t>
            </a:r>
            <a:r>
              <a:rPr lang="en-US" sz="1400" b="1" i="1" dirty="0"/>
              <a:t>collecting samples and data before death</a:t>
            </a:r>
            <a:r>
              <a:rPr lang="en-US" sz="1400" i="1" dirty="0"/>
              <a:t>”</a:t>
            </a:r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sz="1400" i="1" dirty="0"/>
              <a:t>“Need to be </a:t>
            </a:r>
            <a:r>
              <a:rPr lang="en-US" sz="1500" b="1" i="1" dirty="0">
                <a:highlight>
                  <a:srgbClr val="FFFF00"/>
                </a:highlight>
              </a:rPr>
              <a:t>bigger, better, and broader</a:t>
            </a:r>
            <a:r>
              <a:rPr lang="en-US" sz="1400" i="1" dirty="0"/>
              <a:t>…more samples, more molecular and pathological characterization, and need to really tie in the clinical data.”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600" i="1" dirty="0"/>
              <a:t>“</a:t>
            </a:r>
            <a:r>
              <a:rPr lang="en-US" sz="1600" b="1" i="1" dirty="0">
                <a:solidFill>
                  <a:srgbClr val="0070C0"/>
                </a:solidFill>
              </a:rPr>
              <a:t>What are the steps to link different brain banks… to link different types of data?</a:t>
            </a:r>
            <a:r>
              <a:rPr lang="en-US" sz="1600" i="1" dirty="0"/>
              <a:t>”</a:t>
            </a:r>
            <a:r>
              <a:rPr lang="en-US" sz="1600" b="1" i="1" dirty="0"/>
              <a:t> </a:t>
            </a:r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sz="1400" i="1" dirty="0"/>
              <a:t>		</a:t>
            </a:r>
            <a:r>
              <a:rPr lang="en-US" sz="1600" i="1" dirty="0"/>
              <a:t>“</a:t>
            </a:r>
            <a:r>
              <a:rPr lang="en-US" sz="1600" i="1" dirty="0">
                <a:solidFill>
                  <a:srgbClr val="0070C0"/>
                </a:solidFill>
              </a:rPr>
              <a:t>Combining molecular characterization, sequencing , proteomics, pathology…</a:t>
            </a:r>
            <a:r>
              <a:rPr lang="en-US" sz="1600" i="1" dirty="0"/>
              <a:t>”</a:t>
            </a:r>
          </a:p>
          <a:p>
            <a:pPr>
              <a:lnSpc>
                <a:spcPct val="110000"/>
              </a:lnSpc>
              <a:spcAft>
                <a:spcPts val="400"/>
              </a:spcAft>
            </a:pPr>
            <a:r>
              <a:rPr lang="en-US" sz="1400" i="1" dirty="0"/>
              <a:t>“</a:t>
            </a:r>
            <a:r>
              <a:rPr lang="en-US" sz="1400" b="1" i="1" dirty="0">
                <a:solidFill>
                  <a:srgbClr val="0070C0"/>
                </a:solidFill>
              </a:rPr>
              <a:t>Longitudinal blood samples</a:t>
            </a:r>
            <a:r>
              <a:rPr lang="en-US" sz="1400" i="1" dirty="0"/>
              <a:t>”     “…would be a tremendous addition at relatively little cost.”    “PBMCs”</a:t>
            </a:r>
          </a:p>
          <a:p>
            <a:pPr>
              <a:lnSpc>
                <a:spcPct val="110000"/>
              </a:lnSpc>
              <a:spcAft>
                <a:spcPts val="1800"/>
              </a:spcAft>
            </a:pPr>
            <a:r>
              <a:rPr lang="en-US" sz="1400" i="1" dirty="0"/>
              <a:t>“Muscle, skin, other tissues…central and peripheral tissues”    “peripheral nerve axons”     “Dural fibroblasts”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400" i="1" dirty="0"/>
              <a:t>“Correlating -omics and deep phenotyping”     	</a:t>
            </a:r>
            <a:r>
              <a:rPr lang="en-US" sz="1400" dirty="0"/>
              <a:t>Bulk RNA-Seq, single cell and single nuclei RNA-Seq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500" i="1" dirty="0"/>
              <a:t>“</a:t>
            </a:r>
            <a:r>
              <a:rPr lang="en-US" sz="1500" b="1" i="1" dirty="0">
                <a:solidFill>
                  <a:srgbClr val="0070C0"/>
                </a:solidFill>
              </a:rPr>
              <a:t>We know there are different changes in different cell types</a:t>
            </a:r>
            <a:r>
              <a:rPr lang="en-US" sz="1500" i="1" dirty="0"/>
              <a:t>.”</a:t>
            </a:r>
            <a:r>
              <a:rPr lang="en-US" sz="1400" i="1" dirty="0"/>
              <a:t>	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400" i="1" dirty="0"/>
              <a:t>“Comparing fast vs slow progressors, inflammatory response…”</a:t>
            </a:r>
            <a:endParaRPr lang="en-US" sz="1400" dirty="0"/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1500" i="1" dirty="0"/>
              <a:t>“A mechanism to track the experiments done with samples and make it available …recovering research that has already been generated from use of the brain bank resources, </a:t>
            </a:r>
            <a:r>
              <a:rPr lang="en-US" sz="1500" b="1" i="1" dirty="0">
                <a:solidFill>
                  <a:srgbClr val="0070C0"/>
                </a:solidFill>
              </a:rPr>
              <a:t>so that other researchers can leverage the data</a:t>
            </a:r>
            <a:r>
              <a:rPr lang="en-US" sz="15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500" b="1" i="1" dirty="0"/>
              <a:t>“Need CONTROLS!”  	</a:t>
            </a:r>
            <a:r>
              <a:rPr lang="en-US" sz="1400" i="1" dirty="0"/>
              <a:t>“Collecting samples from spouses and relatives”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US" sz="1400" i="1" dirty="0"/>
              <a:t>“Discovery and validation of PET tracers… against TDP-43 for example.”  “Glutaraldehyde-fixed tissue for EM”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4B9209-50C2-4B22-BE5C-A186B7D3141C}"/>
              </a:ext>
            </a:extLst>
          </p:cNvPr>
          <p:cNvSpPr/>
          <p:nvPr/>
        </p:nvSpPr>
        <p:spPr>
          <a:xfrm>
            <a:off x="4419600" y="685800"/>
            <a:ext cx="4571999" cy="58477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i="1" dirty="0"/>
              <a:t>“The importance of postmortem tissue in ALS research really can’t be understated.”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172B02-26DE-4140-871F-AF8EE8B3D3E5}"/>
              </a:ext>
            </a:extLst>
          </p:cNvPr>
          <p:cNvSpPr/>
          <p:nvPr/>
        </p:nvSpPr>
        <p:spPr>
          <a:xfrm>
            <a:off x="5638800" y="4800600"/>
            <a:ext cx="320039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Defining decedent groups and comparing pathology and molecular differences.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AE0A8C-FACA-4526-ABDE-EFB7515E5862}"/>
              </a:ext>
            </a:extLst>
          </p:cNvPr>
          <p:cNvSpPr txBox="1"/>
          <p:nvPr/>
        </p:nvSpPr>
        <p:spPr>
          <a:xfrm>
            <a:off x="6818057" y="6494659"/>
            <a:ext cx="2315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So then the plan is…</a:t>
            </a:r>
          </a:p>
        </p:txBody>
      </p:sp>
    </p:spTree>
    <p:extLst>
      <p:ext uri="{BB962C8B-B14F-4D97-AF65-F5344CB8AC3E}">
        <p14:creationId xmlns:p14="http://schemas.microsoft.com/office/powerpoint/2010/main" val="202267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F620C3-4646-4AFB-8B99-17B0A4C9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281492"/>
            <a:ext cx="7836281" cy="738664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2800" b="1" i="1" dirty="0"/>
              <a:t>Collect and analyze everything* from everyone!</a:t>
            </a:r>
            <a:br>
              <a:rPr lang="en-US" sz="2800" b="1" i="1" dirty="0"/>
            </a:br>
            <a:r>
              <a:rPr lang="en-US" sz="2000" i="1" dirty="0"/>
              <a:t>(*that we think might be important to understand ALS)</a:t>
            </a:r>
            <a:endParaRPr lang="en-US" sz="2800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7F4485-D6B3-4E56-96D2-6883F8684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1447800"/>
            <a:ext cx="5791200" cy="4876800"/>
          </a:xfrm>
        </p:spPr>
        <p:txBody>
          <a:bodyPr>
            <a:normAutofit lnSpcReduction="10000"/>
          </a:bodyPr>
          <a:lstStyle/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Recruit as many subjects and relevant controls as possible.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Find ways to combine efforts with other biobanks and data collection and analysis efforts to increase numbers, breadth of samples and data, and analytical capabilities.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Make all data, samples, and analyses broadly available.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Platforms to combine and analyze multimodal data and to define and compare subsets of samples and patients.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Leverage the results, tools, and wisdom of the global ALS research community for everyone.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1ED5BF-3636-438B-A4A1-FA6BE02B5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524000"/>
            <a:ext cx="2175579" cy="12183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8C7EC2-B06D-4A28-9369-A47A5AAEEE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4072" y="3380591"/>
            <a:ext cx="1902727" cy="253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67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23FBD-A852-42B2-842C-D494532BF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19" y="211805"/>
            <a:ext cx="7595361" cy="307777"/>
          </a:xfrm>
        </p:spPr>
        <p:txBody>
          <a:bodyPr/>
          <a:lstStyle/>
          <a:p>
            <a:pPr algn="ctr"/>
            <a:r>
              <a:rPr lang="en-US" sz="2000" b="1" i="1" dirty="0"/>
              <a:t>What to do, When to do What, and How to do 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DDE69-BBFE-461E-83F0-876E50358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2732" y="727388"/>
            <a:ext cx="8229599" cy="6060366"/>
          </a:xfrm>
        </p:spPr>
        <p:txBody>
          <a:bodyPr>
            <a:normAutofit fontScale="47500" lnSpcReduction="20000"/>
          </a:bodyPr>
          <a:lstStyle/>
          <a:p>
            <a:pPr marL="285750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1" dirty="0"/>
              <a:t>How can the specific unique qualities of the VABBB best be harnessed, while avoiding ‘re-inventing the wheel’?</a:t>
            </a:r>
          </a:p>
          <a:p>
            <a:pPr marL="285750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b="1" dirty="0"/>
              <a:t>What are the low hanging fruit?  What can we do right now?  How should we prioritize?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Can other funded efforts be leveraged via collaboration?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Whole genome sequencing, analysis, and annotation of data sets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RNA-Seq, including drop-Seq, </a:t>
            </a:r>
            <a:r>
              <a:rPr lang="en-US" sz="2500" dirty="0" err="1"/>
              <a:t>nuc</a:t>
            </a:r>
            <a:r>
              <a:rPr lang="en-US" sz="2500" dirty="0"/>
              <a:t>-Seq, spatial transcriptomics, etc.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Proteomics and mass spec, spatial mass spec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Immuno-EM, Cryo-EM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 err="1"/>
              <a:t>iPS</a:t>
            </a:r>
            <a:r>
              <a:rPr lang="en-US" sz="2500" dirty="0"/>
              <a:t> generation, storage, analysis, and disbursement</a:t>
            </a:r>
          </a:p>
          <a:p>
            <a:pPr marL="742950" lvl="1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/>
              <a:t>Longitudinal biofluid collection – blood, CSF, urine, PBMCs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SOPs to facilitate sharing samples and data across biorepositories and data collection efforts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Harmonized collection methods for samples, data elements, nomenclature, QC methods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What is important to strictly standardize and what can be flexible? 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How flexibility can strengthen the overall dataset</a:t>
            </a:r>
          </a:p>
          <a:p>
            <a:pPr marL="742950" lvl="1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/>
              <a:t>Platform development and writing APIs 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Costs associated with data storage, making (and keeping) data broadly available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Raw WGS, other omics, and imaging data files are very large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Multicentered vs. centralized storage, cloud storage</a:t>
            </a:r>
          </a:p>
          <a:p>
            <a:pPr marL="742950" lvl="1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/>
              <a:t>Who “owns” the data?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Best practices for sharing biosamples and data with researchers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How much review/oversight of requests for samples and data is needed?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Avoiding duplication and fostering collaboration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Standardized MTAs for academic and industry research</a:t>
            </a:r>
          </a:p>
          <a:p>
            <a:pPr marL="742950" lvl="1" indent="-28575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500" dirty="0"/>
              <a:t>Attribution/publication and intellectual property policies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b="1" dirty="0"/>
              <a:t>Patient confidentiality, informed consent, and other regulatory considerations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Importance of </a:t>
            </a:r>
            <a:r>
              <a:rPr lang="en-US" sz="2500" u="sng" dirty="0"/>
              <a:t>broad consent language </a:t>
            </a:r>
            <a:r>
              <a:rPr lang="en-US" sz="2500" dirty="0"/>
              <a:t>for sharing – with regards to nature of research (e.g. “ALS” vs “Neurodegenerative” research), who can use the samples/data (academic and industry), and what it can be used for.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Methods to de-identify the data - there are many different GUIDs currently in use</a:t>
            </a:r>
          </a:p>
          <a:p>
            <a:pPr marL="742950" lvl="1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500" dirty="0"/>
              <a:t>Communicating unexpected genetic results back to families and patients, risks of RE-identifying with genetic data</a:t>
            </a:r>
            <a:endParaRPr lang="en-US" sz="23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6D33E4-57B8-4F40-BC14-39BEC2C5BA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16"/>
          <a:stretch/>
        </p:blipFill>
        <p:spPr>
          <a:xfrm>
            <a:off x="5881961" y="1295400"/>
            <a:ext cx="2757713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4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482</Words>
  <Application>Microsoft Office PowerPoint</Application>
  <PresentationFormat>On-screen Show (4:3)</PresentationFormat>
  <Paragraphs>55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Future Roles of the VABBB</vt:lpstr>
      <vt:lpstr>Collect and analyze everything* from everyone! (*that we think might be important to understand ALS)</vt:lpstr>
      <vt:lpstr>What to do, When to do What, and How to do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Roles of the VABBB</dc:title>
  <dc:subject>Future Roles of the VABBB</dc:subject>
  <dc:creator>Lyle Ostrow</dc:creator>
  <cp:keywords>Future Roles of the VABBB</cp:keywords>
  <cp:lastModifiedBy>Rivera, Portia T</cp:lastModifiedBy>
  <cp:revision>28</cp:revision>
  <dcterms:created xsi:type="dcterms:W3CDTF">2019-12-19T11:32:52Z</dcterms:created>
  <dcterms:modified xsi:type="dcterms:W3CDTF">2020-06-19T13:45:46Z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2019-01-27T00:00:00Z</vt:filetime>
  </property>
  <property fmtid="{D5CDD505-2E9C-101B-9397-08002B2CF9AE}" pid="3" name="LastSaved">
    <vt:filetime>2019-12-19T00:00:00Z</vt:filetime>
  </property>
</Properties>
</file>