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2" r:id="rId4"/>
  </p:sldMasterIdLst>
  <p:notesMasterIdLst>
    <p:notesMasterId r:id="rId23"/>
  </p:notesMasterIdLst>
  <p:handoutMasterIdLst>
    <p:handoutMasterId r:id="rId24"/>
  </p:handoutMasterIdLst>
  <p:sldIdLst>
    <p:sldId id="684" r:id="rId5"/>
    <p:sldId id="685" r:id="rId6"/>
    <p:sldId id="759" r:id="rId7"/>
    <p:sldId id="751" r:id="rId8"/>
    <p:sldId id="753" r:id="rId9"/>
    <p:sldId id="755" r:id="rId10"/>
    <p:sldId id="756" r:id="rId11"/>
    <p:sldId id="754" r:id="rId12"/>
    <p:sldId id="757" r:id="rId13"/>
    <p:sldId id="758" r:id="rId14"/>
    <p:sldId id="752" r:id="rId15"/>
    <p:sldId id="762" r:id="rId16"/>
    <p:sldId id="761" r:id="rId17"/>
    <p:sldId id="257" r:id="rId18"/>
    <p:sldId id="763" r:id="rId19"/>
    <p:sldId id="760" r:id="rId20"/>
    <p:sldId id="764" r:id="rId21"/>
    <p:sldId id="765" r:id="rId22"/>
  </p:sldIdLst>
  <p:sldSz cx="9144000" cy="6858000" type="screen4x3"/>
  <p:notesSz cx="6950075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36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CC"/>
    <a:srgbClr val="3399FF"/>
    <a:srgbClr val="FFFFCC"/>
    <a:srgbClr val="FF66CC"/>
    <a:srgbClr val="FF3399"/>
    <a:srgbClr val="A3FBF7"/>
    <a:srgbClr val="3333CC"/>
    <a:srgbClr val="FFFF00"/>
    <a:srgbClr val="C1DDD9"/>
    <a:srgbClr val="AEAE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9" autoAdjust="0"/>
    <p:restoredTop sz="86347" autoAdjust="0"/>
  </p:normalViewPr>
  <p:slideViewPr>
    <p:cSldViewPr>
      <p:cViewPr varScale="1">
        <p:scale>
          <a:sx n="98" d="100"/>
          <a:sy n="98" d="100"/>
        </p:scale>
        <p:origin x="1572" y="90"/>
      </p:cViewPr>
      <p:guideLst>
        <p:guide orient="horz" pos="3936"/>
        <p:guide pos="2880"/>
      </p:guideLst>
    </p:cSldViewPr>
  </p:slideViewPr>
  <p:outlineViewPr>
    <p:cViewPr>
      <p:scale>
        <a:sx n="33" d="100"/>
        <a:sy n="33" d="100"/>
      </p:scale>
      <p:origin x="0" y="-35556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4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12328" cy="4621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77" tIns="46239" rIns="92477" bIns="4623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7747" y="1"/>
            <a:ext cx="3012328" cy="4621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77" tIns="46239" rIns="92477" bIns="4623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94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7747" y="8773957"/>
            <a:ext cx="3012328" cy="462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77" tIns="46239" rIns="92477" bIns="4623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626EEC9C-C976-4B0B-A7ED-3A19EB1B9F8F}" type="slidenum">
              <a:rPr lang="en-US" sz="1000"/>
              <a:pPr>
                <a:defRPr/>
              </a:pPr>
              <a:t>‹#›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493532594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12328" cy="4621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77" tIns="46239" rIns="92477" bIns="4623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7747" y="1"/>
            <a:ext cx="3012328" cy="4621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77" tIns="46239" rIns="92477" bIns="4623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4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6813" y="693738"/>
            <a:ext cx="4616450" cy="34623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47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6993" y="4387767"/>
            <a:ext cx="5096092" cy="41559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77" tIns="46239" rIns="92477" bIns="4623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47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8773957"/>
            <a:ext cx="3012328" cy="462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77" tIns="46239" rIns="92477" bIns="4623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7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7747" y="8773957"/>
            <a:ext cx="3012328" cy="462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77" tIns="46239" rIns="92477" bIns="4623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7AE5DB03-631A-40A1-AFB7-A7C760835C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217063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" y="2"/>
            <a:ext cx="3037945" cy="46434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249" tIns="45624" rIns="91249" bIns="45624"/>
          <a:lstStyle>
            <a:lvl1pPr defTabSz="93149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1394" indent="-285152" defTabSz="93149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0607" indent="-228121" defTabSz="93149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96850" indent="-228121" defTabSz="93149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3093" indent="-228121" defTabSz="93149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09335" indent="-228121" defTabSz="93149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65578" indent="-228121" defTabSz="93149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1821" indent="-228121" defTabSz="93149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78064" indent="-228121" defTabSz="93149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200" dirty="0">
                <a:latin typeface="Arial" charset="0"/>
              </a:rPr>
              <a:t>DC Inpatient Admissions</a:t>
            </a:r>
          </a:p>
        </p:txBody>
      </p:sp>
      <p:sp>
        <p:nvSpPr>
          <p:cNvPr id="3789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49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1394" indent="-285152" defTabSz="93149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0607" indent="-228121" defTabSz="93149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96850" indent="-228121" defTabSz="93149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3093" indent="-228121" defTabSz="93149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09335" indent="-228121" defTabSz="93149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65578" indent="-228121" defTabSz="93149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1821" indent="-228121" defTabSz="93149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78064" indent="-228121" defTabSz="93149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C12B0D5-7F0C-4486-8F22-833ED4A29408}" type="slidenum">
              <a:rPr lang="en-US" sz="1200">
                <a:latin typeface="Arial" charset="0"/>
              </a:rPr>
              <a:pPr eaLnBrk="1" hangingPunct="1"/>
              <a:t>2</a:t>
            </a:fld>
            <a:endParaRPr lang="en-US" sz="1200" dirty="0">
              <a:latin typeface="Arial" charset="0"/>
            </a:endParaRPr>
          </a:p>
        </p:txBody>
      </p:sp>
      <p:sp>
        <p:nvSpPr>
          <p:cNvPr id="3789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2976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" y="2"/>
            <a:ext cx="3037945" cy="46434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249" tIns="45624" rIns="91249" bIns="45624"/>
          <a:lstStyle>
            <a:lvl1pPr defTabSz="93149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1394" indent="-285152" defTabSz="93149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0607" indent="-228121" defTabSz="93149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96850" indent="-228121" defTabSz="93149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3093" indent="-228121" defTabSz="93149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09335" indent="-228121" defTabSz="93149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65578" indent="-228121" defTabSz="93149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1821" indent="-228121" defTabSz="93149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78064" indent="-228121" defTabSz="93149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200" dirty="0">
                <a:latin typeface="Arial" charset="0"/>
              </a:rPr>
              <a:t>DC Inpatient Admissions</a:t>
            </a:r>
          </a:p>
        </p:txBody>
      </p:sp>
      <p:sp>
        <p:nvSpPr>
          <p:cNvPr id="3789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49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1394" indent="-285152" defTabSz="93149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0607" indent="-228121" defTabSz="93149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96850" indent="-228121" defTabSz="93149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3093" indent="-228121" defTabSz="93149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09335" indent="-228121" defTabSz="93149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65578" indent="-228121" defTabSz="93149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1821" indent="-228121" defTabSz="93149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78064" indent="-228121" defTabSz="93149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C12B0D5-7F0C-4486-8F22-833ED4A29408}" type="slidenum">
              <a:rPr lang="en-US" sz="1200">
                <a:latin typeface="Arial" charset="0"/>
              </a:rPr>
              <a:pPr eaLnBrk="1" hangingPunct="1"/>
              <a:t>3</a:t>
            </a:fld>
            <a:endParaRPr lang="en-US" sz="1200" dirty="0">
              <a:latin typeface="Arial" charset="0"/>
            </a:endParaRPr>
          </a:p>
        </p:txBody>
      </p:sp>
      <p:sp>
        <p:nvSpPr>
          <p:cNvPr id="3789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19219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1863"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 defTabSz="931863"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 defTabSz="931863"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 defTabSz="931863"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 defTabSz="931863"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fld id="{A03F5EDB-5F78-4931-9D1A-850AFBEA4321}" type="slidenum">
              <a:rPr lang="en-US" altLang="en-US" sz="1200"/>
              <a:pPr/>
              <a:t>5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41827103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AE5DB03-631A-40A1-AFB7-A7C760835C7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1508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3962400" cy="476250"/>
          </a:xfrm>
          <a:prstGeom prst="rect">
            <a:avLst/>
          </a:prstGeom>
          <a:ln/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fld id="{1ED47A34-EB99-4470-8867-D8573848036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5317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3505200" cy="476250"/>
          </a:xfrm>
          <a:prstGeom prst="rect">
            <a:avLst/>
          </a:prstGeom>
          <a:ln/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fld id="{D19A83E9-D23A-4F8A-9DE6-CEDCE664E07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7679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975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975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3352800" cy="476250"/>
          </a:xfrm>
          <a:prstGeom prst="rect">
            <a:avLst/>
          </a:prstGeom>
          <a:ln/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fld id="{45E22CEC-380B-4B46-AE77-E47B86D20C9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70900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228600"/>
            <a:ext cx="6705600" cy="639763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fld id="{05506700-03CB-4D78-879E-F95C9178AA5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40253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228600"/>
            <a:ext cx="6705600" cy="6397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84200" y="6245225"/>
            <a:ext cx="4038600" cy="476250"/>
          </a:xfrm>
          <a:prstGeom prst="rect">
            <a:avLst/>
          </a:prstGeom>
          <a:ln/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fld id="{8771477D-29E4-4435-A632-29CA5F89842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76840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228600"/>
            <a:ext cx="6705600" cy="6397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3962400" cy="476250"/>
          </a:xfrm>
          <a:prstGeom prst="rect">
            <a:avLst/>
          </a:prstGeom>
          <a:ln/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fld id="{2DCFD4AB-9F6D-4EFF-B083-B07750B81CD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30951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28600"/>
            <a:ext cx="8229600" cy="5897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52450" y="6245225"/>
            <a:ext cx="4038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D58D0C-D084-44E9-8DE1-D794B2731E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971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fld id="{72DC2F5A-4F79-4A62-987C-EAEB7B0418A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0477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3810000" cy="476250"/>
          </a:xfrm>
          <a:prstGeom prst="rect">
            <a:avLst/>
          </a:prstGeom>
          <a:ln/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 sz="1000" baseline="0"/>
            </a:lvl1pPr>
          </a:lstStyle>
          <a:p>
            <a:pPr>
              <a:defRPr/>
            </a:pPr>
            <a:fld id="{5BCE6B12-CBFE-4573-A60E-BA67D0914B6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012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3429000" cy="476250"/>
          </a:xfrm>
          <a:prstGeom prst="rect">
            <a:avLst/>
          </a:prstGeom>
          <a:ln/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fld id="{36BCD4A4-6CEF-4076-AAC1-845E273EF85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630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3429000" cy="476250"/>
          </a:xfrm>
          <a:prstGeom prst="rect">
            <a:avLst/>
          </a:prstGeom>
          <a:ln/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fld id="{82568C2F-BA06-4C3C-BE40-C7AAC4F114C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395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743200" cy="476250"/>
          </a:xfrm>
          <a:prstGeom prst="rect">
            <a:avLst/>
          </a:prstGeom>
          <a:ln/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fld id="{898B1967-3468-4BB4-A236-22C58BB0741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2928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4038600" cy="476250"/>
          </a:xfrm>
          <a:prstGeom prst="rect">
            <a:avLst/>
          </a:prstGeom>
          <a:ln/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fld id="{DCD87436-8EF5-4D9C-A1DC-7336C748423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4630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3505200" cy="476250"/>
          </a:xfrm>
          <a:prstGeom prst="rect">
            <a:avLst/>
          </a:prstGeom>
          <a:ln/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fld id="{F96CDEB5-357C-4272-8A62-9EE117DFB17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1751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3505200" cy="476250"/>
          </a:xfrm>
          <a:prstGeom prst="rect">
            <a:avLst/>
          </a:prstGeom>
          <a:ln/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fld id="{39B29812-1991-45D8-9541-81F8C659CEB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5376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228600"/>
            <a:ext cx="6705600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608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+mn-lt"/>
              </a:defRPr>
            </a:lvl1pPr>
          </a:lstStyle>
          <a:p>
            <a:pPr>
              <a:defRPr/>
            </a:pPr>
            <a:fld id="{A43EF7F6-0421-47D7-8D7E-44D21691DD4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Line 9"/>
          <p:cNvSpPr>
            <a:spLocks noChangeShapeType="1"/>
          </p:cNvSpPr>
          <p:nvPr userDrawn="1"/>
        </p:nvSpPr>
        <p:spPr bwMode="auto">
          <a:xfrm>
            <a:off x="366713" y="1143000"/>
            <a:ext cx="8777287" cy="0"/>
          </a:xfrm>
          <a:prstGeom prst="line">
            <a:avLst/>
          </a:prstGeom>
          <a:noFill/>
          <a:ln w="12700">
            <a:solidFill>
              <a:srgbClr val="3366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Line 10"/>
          <p:cNvSpPr>
            <a:spLocks noChangeShapeType="1"/>
          </p:cNvSpPr>
          <p:nvPr userDrawn="1"/>
        </p:nvSpPr>
        <p:spPr bwMode="auto">
          <a:xfrm>
            <a:off x="361950" y="990600"/>
            <a:ext cx="0" cy="5870575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11"/>
          <p:cNvSpPr>
            <a:spLocks noChangeArrowheads="1"/>
          </p:cNvSpPr>
          <p:nvPr userDrawn="1"/>
        </p:nvSpPr>
        <p:spPr bwMode="auto">
          <a:xfrm>
            <a:off x="838200" y="304800"/>
            <a:ext cx="32766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pPr algn="ctr"/>
            <a:endParaRPr lang="en-US" sz="3200" b="1">
              <a:solidFill>
                <a:schemeClr val="tx2"/>
              </a:solidFill>
              <a:cs typeface="Times New Roman" pitchFamily="18" charset="0"/>
            </a:endParaRPr>
          </a:p>
        </p:txBody>
      </p:sp>
      <p:sp>
        <p:nvSpPr>
          <p:cNvPr id="1034" name="Rectangle 12"/>
          <p:cNvSpPr>
            <a:spLocks noChangeArrowheads="1"/>
          </p:cNvSpPr>
          <p:nvPr userDrawn="1"/>
        </p:nvSpPr>
        <p:spPr bwMode="auto">
          <a:xfrm>
            <a:off x="685800" y="1295400"/>
            <a:ext cx="8229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5" name="Rectangle 13"/>
          <p:cNvSpPr>
            <a:spLocks noChangeArrowheads="1"/>
          </p:cNvSpPr>
          <p:nvPr userDrawn="1"/>
        </p:nvSpPr>
        <p:spPr bwMode="auto">
          <a:xfrm>
            <a:off x="6248400" y="6634163"/>
            <a:ext cx="2895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 eaLnBrk="0" hangingPunct="0"/>
            <a:endParaRPr lang="en-US" sz="1100">
              <a:cs typeface="Times New Roman" pitchFamily="18" charset="0"/>
            </a:endParaRPr>
          </a:p>
        </p:txBody>
      </p:sp>
      <p:sp>
        <p:nvSpPr>
          <p:cNvPr id="1036" name="Line 14"/>
          <p:cNvSpPr>
            <a:spLocks noChangeShapeType="1"/>
          </p:cNvSpPr>
          <p:nvPr userDrawn="1"/>
        </p:nvSpPr>
        <p:spPr bwMode="auto">
          <a:xfrm>
            <a:off x="0" y="990600"/>
            <a:ext cx="9144000" cy="0"/>
          </a:xfrm>
          <a:prstGeom prst="line">
            <a:avLst/>
          </a:prstGeom>
          <a:noFill/>
          <a:ln w="19050">
            <a:solidFill>
              <a:srgbClr val="3366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7" name="Rectangle 15"/>
          <p:cNvSpPr>
            <a:spLocks noChangeArrowheads="1"/>
          </p:cNvSpPr>
          <p:nvPr userDrawn="1"/>
        </p:nvSpPr>
        <p:spPr bwMode="auto">
          <a:xfrm>
            <a:off x="0" y="0"/>
            <a:ext cx="238125" cy="6858000"/>
          </a:xfrm>
          <a:prstGeom prst="rect">
            <a:avLst/>
          </a:prstGeom>
          <a:gradFill rotWithShape="0">
            <a:gsLst>
              <a:gs pos="0">
                <a:srgbClr val="14293D"/>
              </a:gs>
              <a:gs pos="100000">
                <a:srgbClr val="336699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  <p:sldLayoutId id="2147483813" r:id="rId12"/>
    <p:sldLayoutId id="2147483814" r:id="rId13"/>
    <p:sldLayoutId id="2147483815" r:id="rId14"/>
    <p:sldLayoutId id="2147483816" r:id="rId15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1">
          <a:solidFill>
            <a:schemeClr val="accent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accent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chemeClr val="accent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accent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accent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accent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accent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accent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05000" y="2362200"/>
            <a:ext cx="5638800" cy="1600200"/>
          </a:xfrm>
        </p:spPr>
        <p:txBody>
          <a:bodyPr/>
          <a:lstStyle/>
          <a:p>
            <a:pPr marL="0" indent="0" algn="ctr">
              <a:buNone/>
            </a:pPr>
            <a:r>
              <a:rPr lang="en-US" sz="4000" b="0" dirty="0">
                <a:latin typeface="Calibri" pitchFamily="34" charset="0"/>
              </a:rPr>
              <a:t>Deployment and Separation Data</a:t>
            </a:r>
          </a:p>
        </p:txBody>
      </p:sp>
    </p:spTree>
    <p:extLst>
      <p:ext uri="{BB962C8B-B14F-4D97-AF65-F5344CB8AC3E}">
        <p14:creationId xmlns:p14="http://schemas.microsoft.com/office/powerpoint/2010/main" val="23420358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11038A8D-B855-4DE4-94BF-8C4B872632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408" y="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alibri" pitchFamily="34" charset="0"/>
                <a:ea typeface="+mj-ea"/>
                <a:cs typeface="Calibri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en-US" b="1" kern="0"/>
              <a:t>Deployments</a:t>
            </a:r>
            <a:endParaRPr lang="en-US" altLang="en-US" b="1" kern="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B417A4E-9DA6-46F8-82F9-9EB08C1959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63208" y="2057400"/>
            <a:ext cx="4349072" cy="288387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19212D7-8CEA-4935-91AA-37659182A9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646" y="2057400"/>
            <a:ext cx="3786096" cy="2883877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852A656-61EA-4498-B4FC-8FB4FFB19140}"/>
              </a:ext>
            </a:extLst>
          </p:cNvPr>
          <p:cNvSpPr txBox="1"/>
          <p:nvPr/>
        </p:nvSpPr>
        <p:spPr>
          <a:xfrm>
            <a:off x="4847952" y="1688068"/>
            <a:ext cx="388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Does Not Includes Deployed Members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ECB55BF-7548-4504-A2B1-7E6532FB9F1E}"/>
              </a:ext>
            </a:extLst>
          </p:cNvPr>
          <p:cNvSpPr txBox="1"/>
          <p:nvPr/>
        </p:nvSpPr>
        <p:spPr>
          <a:xfrm>
            <a:off x="697294" y="1682206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Includes Deployed Members</a:t>
            </a:r>
          </a:p>
        </p:txBody>
      </p:sp>
    </p:spTree>
    <p:extLst>
      <p:ext uri="{BB962C8B-B14F-4D97-AF65-F5344CB8AC3E}">
        <p14:creationId xmlns:p14="http://schemas.microsoft.com/office/powerpoint/2010/main" val="10290295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05000" y="2362200"/>
            <a:ext cx="5638800" cy="1600200"/>
          </a:xfrm>
        </p:spPr>
        <p:txBody>
          <a:bodyPr/>
          <a:lstStyle/>
          <a:p>
            <a:pPr marL="0" indent="0" algn="ctr">
              <a:buNone/>
            </a:pPr>
            <a:r>
              <a:rPr lang="en-US" sz="4000" b="0" dirty="0">
                <a:latin typeface="Calibri" pitchFamily="34" charset="0"/>
              </a:rPr>
              <a:t>Separation Data</a:t>
            </a:r>
          </a:p>
        </p:txBody>
      </p:sp>
    </p:spTree>
    <p:extLst>
      <p:ext uri="{BB962C8B-B14F-4D97-AF65-F5344CB8AC3E}">
        <p14:creationId xmlns:p14="http://schemas.microsoft.com/office/powerpoint/2010/main" val="30561970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9063F9-BFDE-45E4-B382-9C3D498366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dirty="0"/>
              <a:t>DHA started to receive separation data from DMDC in 2002/2003 to support the Federal Health Information Exchange (FHIE) project.</a:t>
            </a:r>
          </a:p>
          <a:p>
            <a:r>
              <a:rPr lang="en-US" sz="2000" b="0" dirty="0"/>
              <a:t>For this project, DHA used the separation list to filter out healthcare records to send to the VA to use for disability evaluations.  The data was otherwise restricted.</a:t>
            </a:r>
          </a:p>
          <a:p>
            <a:r>
              <a:rPr lang="en-US" sz="2000" b="0" dirty="0"/>
              <a:t>Two years ago, DMDC and DHA expanded the terms of the SPA that covered this work to include some other limited projects.</a:t>
            </a:r>
            <a:endParaRPr lang="en-US" sz="1800" b="0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11038A8D-B855-4DE4-94BF-8C4B872632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408" y="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alibri" pitchFamily="34" charset="0"/>
                <a:ea typeface="+mj-ea"/>
                <a:cs typeface="Calibri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en-US" b="1" kern="0" dirty="0"/>
              <a:t>Separations</a:t>
            </a:r>
          </a:p>
        </p:txBody>
      </p:sp>
    </p:spTree>
    <p:extLst>
      <p:ext uri="{BB962C8B-B14F-4D97-AF65-F5344CB8AC3E}">
        <p14:creationId xmlns:p14="http://schemas.microsoft.com/office/powerpoint/2010/main" val="10015548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9063F9-BFDE-45E4-B382-9C3D498366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0" dirty="0"/>
              <a:t>Records are included in the Separation file when</a:t>
            </a:r>
          </a:p>
          <a:p>
            <a:pPr lvl="1"/>
            <a:r>
              <a:rPr lang="en-US" sz="2000" b="0" dirty="0"/>
              <a:t>A Service Member retires</a:t>
            </a:r>
          </a:p>
          <a:p>
            <a:pPr lvl="1"/>
            <a:r>
              <a:rPr lang="en-US" sz="2000" b="0" dirty="0"/>
              <a:t>A Service Members discontinues Service (“gets out”)</a:t>
            </a:r>
          </a:p>
          <a:p>
            <a:pPr lvl="1"/>
            <a:r>
              <a:rPr lang="en-US" sz="2000" b="0" dirty="0"/>
              <a:t>A Service Member switches Pay Plan (goes from enlisted to officer, </a:t>
            </a:r>
            <a:r>
              <a:rPr lang="en-US" sz="2000" b="0" dirty="0" err="1"/>
              <a:t>etc</a:t>
            </a:r>
            <a:r>
              <a:rPr lang="en-US" sz="2000" b="0" dirty="0"/>
              <a:t>)</a:t>
            </a:r>
          </a:p>
          <a:p>
            <a:r>
              <a:rPr lang="en-US" sz="2400" b="0" dirty="0"/>
              <a:t>Includes Active Component and Guard/Reserve.</a:t>
            </a:r>
          </a:p>
          <a:p>
            <a:pPr lvl="1"/>
            <a:r>
              <a:rPr lang="en-US" sz="2000" b="0" dirty="0"/>
              <a:t>Does not include records when Guard/Reserve go off of active duty orders, only when they separate 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11038A8D-B855-4DE4-94BF-8C4B872632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408" y="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alibri" pitchFamily="34" charset="0"/>
                <a:ea typeface="+mj-ea"/>
                <a:cs typeface="Calibri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en-US" b="1" kern="0" dirty="0"/>
              <a:t>Separations</a:t>
            </a:r>
          </a:p>
        </p:txBody>
      </p:sp>
    </p:spTree>
    <p:extLst>
      <p:ext uri="{BB962C8B-B14F-4D97-AF65-F5344CB8AC3E}">
        <p14:creationId xmlns:p14="http://schemas.microsoft.com/office/powerpoint/2010/main" val="35110677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5DBA7-1600-4AB5-A960-E92B939C1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Separatee File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8C0126-45E1-4387-B621-ACC8BE8CCB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371600"/>
            <a:ext cx="7886700" cy="4343400"/>
          </a:xfrm>
        </p:spPr>
        <p:txBody>
          <a:bodyPr>
            <a:normAutofit fontScale="92500"/>
          </a:bodyPr>
          <a:lstStyle/>
          <a:p>
            <a:r>
              <a:rPr lang="en-US" sz="2600" b="0" dirty="0"/>
              <a:t>Includes data back from FY 2002</a:t>
            </a:r>
          </a:p>
          <a:p>
            <a:r>
              <a:rPr lang="en-US" sz="2600" b="0" dirty="0"/>
              <a:t>Contents of the Separatee file include:</a:t>
            </a:r>
          </a:p>
          <a:p>
            <a:pPr marL="800100" lvl="1" indent="-457200"/>
            <a:r>
              <a:rPr lang="en-US" sz="2200" b="0" dirty="0"/>
              <a:t>Service </a:t>
            </a:r>
          </a:p>
          <a:p>
            <a:pPr marL="800100" lvl="1" indent="-457200"/>
            <a:r>
              <a:rPr lang="en-US" sz="2200" b="0" dirty="0"/>
              <a:t>Component (Guard, Regular, or Reserve)</a:t>
            </a:r>
          </a:p>
          <a:p>
            <a:pPr marL="800100" lvl="1" indent="-457200"/>
            <a:r>
              <a:rPr lang="en-US" sz="2200" b="0" dirty="0"/>
              <a:t>Separation Date</a:t>
            </a:r>
          </a:p>
          <a:p>
            <a:pPr marL="800100" lvl="1" indent="-457200"/>
            <a:r>
              <a:rPr lang="en-US" sz="2200" b="0" dirty="0"/>
              <a:t>Reason for separating (death, retirement, disciplinary issues, </a:t>
            </a:r>
            <a:r>
              <a:rPr lang="en-US" sz="2200" b="0" dirty="0" err="1"/>
              <a:t>etc</a:t>
            </a:r>
            <a:r>
              <a:rPr lang="en-US" sz="2200" b="0" dirty="0"/>
              <a:t>)</a:t>
            </a:r>
          </a:p>
          <a:p>
            <a:pPr marL="800100" lvl="1" indent="-457200"/>
            <a:r>
              <a:rPr lang="en-US" sz="2200" b="0" dirty="0"/>
              <a:t>Pay Grade</a:t>
            </a:r>
          </a:p>
          <a:p>
            <a:r>
              <a:rPr lang="en-US" sz="2600" b="0" dirty="0"/>
              <a:t>Data also includes standard patient identifiers:</a:t>
            </a:r>
          </a:p>
          <a:p>
            <a:pPr marL="800100" lvl="1" indent="-457200"/>
            <a:r>
              <a:rPr lang="en-US" sz="2200" b="0" dirty="0"/>
              <a:t>Date of Birth</a:t>
            </a:r>
          </a:p>
          <a:p>
            <a:pPr marL="800100" lvl="1" indent="-457200"/>
            <a:r>
              <a:rPr lang="en-US" sz="2200" b="0" dirty="0"/>
              <a:t>SSN</a:t>
            </a:r>
          </a:p>
          <a:p>
            <a:pPr marL="800100" lvl="1" indent="-457200"/>
            <a:r>
              <a:rPr lang="en-US" sz="2200" b="0" dirty="0"/>
              <a:t>EDI-PN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84555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5DBA7-1600-4AB5-A960-E92B939C1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Separatee File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8C0126-45E1-4387-B621-ACC8BE8CCB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371600"/>
            <a:ext cx="7886700" cy="4343400"/>
          </a:xfrm>
        </p:spPr>
        <p:txBody>
          <a:bodyPr>
            <a:normAutofit/>
          </a:bodyPr>
          <a:lstStyle/>
          <a:p>
            <a:r>
              <a:rPr lang="en-US" sz="2400" b="0" dirty="0"/>
              <a:t>Frequency of Separations by Service this year (excludes separations due to pay plan change)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B56CDAC-8176-40DC-95A8-30739AE3F3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2590800"/>
            <a:ext cx="5976117" cy="2895600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9659BFA9-0BA2-4941-AFCF-A4A00AB08073}"/>
              </a:ext>
            </a:extLst>
          </p:cNvPr>
          <p:cNvSpPr/>
          <p:nvPr/>
        </p:nvSpPr>
        <p:spPr>
          <a:xfrm>
            <a:off x="5638800" y="4419600"/>
            <a:ext cx="1219200" cy="914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8715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582F6A-0BC4-4DF5-84D1-05A529246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Separatee File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AD3940-A225-4546-A0BE-7C24852F89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3398" y="1524000"/>
            <a:ext cx="8229601" cy="4525963"/>
          </a:xfrm>
        </p:spPr>
        <p:txBody>
          <a:bodyPr/>
          <a:lstStyle/>
          <a:p>
            <a:r>
              <a:rPr lang="en-US" sz="2400" b="0" dirty="0"/>
              <a:t>There are often spikes in separations from the Service, especially around the end or beginning of a fiscal year.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7A3B77D-E23E-43D1-A546-600902C31E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2895600"/>
            <a:ext cx="5697299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66705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B7BF1C-2613-4027-B822-927C35C24ED6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0010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2800" b="0" dirty="0"/>
              <a:t>Separation codes define the reason for separation.</a:t>
            </a:r>
          </a:p>
          <a:p>
            <a:pPr marL="0" indent="0">
              <a:buNone/>
            </a:pPr>
            <a:endParaRPr lang="en-US" sz="2800" b="0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7BE6386-BB78-4E97-B7E5-7D03A2ECFB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228600"/>
            <a:ext cx="6705600" cy="639763"/>
          </a:xfrm>
        </p:spPr>
        <p:txBody>
          <a:bodyPr/>
          <a:lstStyle/>
          <a:p>
            <a:r>
              <a:rPr lang="en-US" dirty="0"/>
              <a:t>Separatee File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C86E05D-DA2C-429B-BF16-6057D57C57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5578" y="2895600"/>
            <a:ext cx="6892843" cy="28194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6D69179-9C94-4B13-ADAA-B196B9DF184C}"/>
              </a:ext>
            </a:extLst>
          </p:cNvPr>
          <p:cNvSpPr txBox="1"/>
          <p:nvPr/>
        </p:nvSpPr>
        <p:spPr>
          <a:xfrm>
            <a:off x="1125578" y="2438400"/>
            <a:ext cx="1770022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FY2018</a:t>
            </a:r>
          </a:p>
        </p:txBody>
      </p:sp>
    </p:spTree>
    <p:extLst>
      <p:ext uri="{BB962C8B-B14F-4D97-AF65-F5344CB8AC3E}">
        <p14:creationId xmlns:p14="http://schemas.microsoft.com/office/powerpoint/2010/main" val="42747691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177997-43EA-4030-A67F-B22AB9D15654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60131" y="1166018"/>
            <a:ext cx="8001000" cy="4525963"/>
          </a:xfrm>
        </p:spPr>
        <p:txBody>
          <a:bodyPr/>
          <a:lstStyle/>
          <a:p>
            <a:r>
              <a:rPr lang="en-US" sz="2400" b="0" dirty="0"/>
              <a:t>Disability Separations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3BB3B2A4-833B-4A0C-98FC-BEE4D7C8A1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228600"/>
            <a:ext cx="6705600" cy="639763"/>
          </a:xfrm>
        </p:spPr>
        <p:txBody>
          <a:bodyPr/>
          <a:lstStyle/>
          <a:p>
            <a:r>
              <a:rPr lang="en-US" dirty="0"/>
              <a:t>Separatee File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5DD81D1-930B-4315-AD7B-B0AC730556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8231" y="2005165"/>
            <a:ext cx="8086670" cy="120528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10E65DF-6E7A-4428-B135-470742E80E9B}"/>
              </a:ext>
            </a:extLst>
          </p:cNvPr>
          <p:cNvSpPr txBox="1"/>
          <p:nvPr/>
        </p:nvSpPr>
        <p:spPr>
          <a:xfrm>
            <a:off x="460131" y="1624165"/>
            <a:ext cx="1770022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FY2018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6A8014A-83F7-4F2E-A7A0-168ED98CCD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5000" y="3646345"/>
            <a:ext cx="4724400" cy="2839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42041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6705600" cy="639763"/>
          </a:xfrm>
        </p:spPr>
        <p:txBody>
          <a:bodyPr/>
          <a:lstStyle/>
          <a:p>
            <a:pPr algn="l"/>
            <a:r>
              <a:rPr lang="en-US" sz="3600" b="1" dirty="0">
                <a:ea typeface="Verdana" panose="020B0604030504040204" pitchFamily="34" charset="0"/>
                <a:cs typeface="Verdana" panose="020B0604030504040204" pitchFamily="34" charset="0"/>
              </a:rPr>
              <a:t>Objectives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15440"/>
            <a:ext cx="8229600" cy="4480560"/>
          </a:xfrm>
        </p:spPr>
        <p:txBody>
          <a:bodyPr/>
          <a:lstStyle/>
          <a:p>
            <a:pPr>
              <a:buClrTx/>
            </a:pPr>
            <a:r>
              <a:rPr lang="en-US" sz="2400" b="0" dirty="0">
                <a:ea typeface="Verdana" panose="020B0604030504040204" pitchFamily="34" charset="0"/>
                <a:cs typeface="Verdana" panose="020B0604030504040204" pitchFamily="34" charset="0"/>
              </a:rPr>
              <a:t>Deployment related objectives:</a:t>
            </a:r>
          </a:p>
          <a:p>
            <a:pPr lvl="1"/>
            <a:r>
              <a:rPr lang="en-US" sz="2000" b="0" dirty="0">
                <a:ea typeface="Verdana" panose="020B0604030504040204" pitchFamily="34" charset="0"/>
                <a:cs typeface="Verdana" panose="020B0604030504040204" pitchFamily="34" charset="0"/>
              </a:rPr>
              <a:t>Describe how data changes when Service members are deployed.</a:t>
            </a:r>
          </a:p>
          <a:p>
            <a:pPr lvl="1"/>
            <a:r>
              <a:rPr lang="en-US" sz="2000" b="0" dirty="0">
                <a:ea typeface="Verdana" panose="020B0604030504040204" pitchFamily="34" charset="0"/>
                <a:cs typeface="Verdana" panose="020B0604030504040204" pitchFamily="34" charset="0"/>
              </a:rPr>
              <a:t>Discuss importance of considering deployment when calculating rates, and especially when comparing rates amongst the Services.</a:t>
            </a:r>
          </a:p>
          <a:p>
            <a:pPr lvl="1"/>
            <a:r>
              <a:rPr lang="en-US" sz="2000" b="0" dirty="0">
                <a:ea typeface="Verdana" panose="020B0604030504040204" pitchFamily="34" charset="0"/>
                <a:cs typeface="Verdana" panose="020B0604030504040204" pitchFamily="34" charset="0"/>
              </a:rPr>
              <a:t>Describe the deployment data</a:t>
            </a:r>
          </a:p>
          <a:p>
            <a:r>
              <a:rPr lang="en-US" sz="2400" b="0" dirty="0">
                <a:ea typeface="Verdana" panose="020B0604030504040204" pitchFamily="34" charset="0"/>
                <a:cs typeface="Verdana" panose="020B0604030504040204" pitchFamily="34" charset="0"/>
              </a:rPr>
              <a:t>Separation related objectives:</a:t>
            </a:r>
          </a:p>
          <a:p>
            <a:pPr lvl="1"/>
            <a:r>
              <a:rPr lang="en-US" sz="2000" b="0" dirty="0">
                <a:ea typeface="Verdana" panose="020B0604030504040204" pitchFamily="34" charset="0"/>
                <a:cs typeface="Verdana" panose="020B0604030504040204" pitchFamily="34" charset="0"/>
              </a:rPr>
              <a:t>Describe the Separation data.</a:t>
            </a:r>
          </a:p>
          <a:p>
            <a:pPr lvl="1"/>
            <a:r>
              <a:rPr lang="en-US" sz="2000" b="0" dirty="0">
                <a:ea typeface="Verdana" panose="020B0604030504040204" pitchFamily="34" charset="0"/>
                <a:cs typeface="Verdana" panose="020B0604030504040204" pitchFamily="34" charset="0"/>
              </a:rPr>
              <a:t>Discuss the values of the separation codes.</a:t>
            </a:r>
          </a:p>
          <a:p>
            <a:pPr marL="0" indent="0">
              <a:buClrTx/>
              <a:buNone/>
            </a:pPr>
            <a:endParaRPr lang="en-US" sz="2400" b="0" dirty="0"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98820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6705600" cy="639763"/>
          </a:xfrm>
        </p:spPr>
        <p:txBody>
          <a:bodyPr/>
          <a:lstStyle/>
          <a:p>
            <a:pPr algn="l"/>
            <a:r>
              <a:rPr lang="en-US" sz="3600" b="1" dirty="0">
                <a:ea typeface="Verdana" panose="020B0604030504040204" pitchFamily="34" charset="0"/>
                <a:cs typeface="Verdana" panose="020B0604030504040204" pitchFamily="34" charset="0"/>
              </a:rPr>
              <a:t>Objectives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15440"/>
            <a:ext cx="8229600" cy="4480560"/>
          </a:xfrm>
        </p:spPr>
        <p:txBody>
          <a:bodyPr/>
          <a:lstStyle/>
          <a:p>
            <a:pPr>
              <a:buClrTx/>
            </a:pPr>
            <a:r>
              <a:rPr lang="en-US" sz="2400" b="0" dirty="0">
                <a:ea typeface="Verdana" panose="020B0604030504040204" pitchFamily="34" charset="0"/>
                <a:cs typeface="Verdana" panose="020B0604030504040204" pitchFamily="34" charset="0"/>
              </a:rPr>
              <a:t>Both Deployment and Separation data are owned by the Defense Manpower Data Center (DMDC)</a:t>
            </a:r>
          </a:p>
          <a:p>
            <a:pPr lvl="1"/>
            <a:r>
              <a:rPr lang="en-US" sz="2000" b="0" dirty="0">
                <a:ea typeface="Verdana" panose="020B0604030504040204" pitchFamily="34" charset="0"/>
                <a:cs typeface="Verdana" panose="020B0604030504040204" pitchFamily="34" charset="0"/>
              </a:rPr>
              <a:t>DHA has Special Project Agreements with DMDC that enable the use of these data under certain circumstances.</a:t>
            </a:r>
          </a:p>
          <a:p>
            <a:pPr lvl="1"/>
            <a:r>
              <a:rPr lang="en-US" sz="2000" b="0" dirty="0">
                <a:ea typeface="Verdana" panose="020B0604030504040204" pitchFamily="34" charset="0"/>
                <a:cs typeface="Verdana" panose="020B0604030504040204" pitchFamily="34" charset="0"/>
              </a:rPr>
              <a:t>Internal users can utilize flag variables that have been appended to all of the data types from the deployment data.</a:t>
            </a:r>
          </a:p>
          <a:p>
            <a:pPr lvl="1"/>
            <a:r>
              <a:rPr lang="en-US" sz="2000" b="0" dirty="0">
                <a:ea typeface="Verdana" panose="020B0604030504040204" pitchFamily="34" charset="0"/>
                <a:cs typeface="Verdana" panose="020B0604030504040204" pitchFamily="34" charset="0"/>
              </a:rPr>
              <a:t>DHA cannot release CTS or Separation data externally unless the recipient has a signed Special Project Agreement with DMDC </a:t>
            </a:r>
            <a:endParaRPr lang="en-US" sz="2400" b="0" dirty="0"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7296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05000" y="2743200"/>
            <a:ext cx="5638800" cy="1600200"/>
          </a:xfrm>
        </p:spPr>
        <p:txBody>
          <a:bodyPr/>
          <a:lstStyle/>
          <a:p>
            <a:pPr marL="0" indent="0" algn="ctr">
              <a:buNone/>
            </a:pPr>
            <a:r>
              <a:rPr lang="en-US" sz="4000" b="0" dirty="0">
                <a:latin typeface="Calibri" pitchFamily="34" charset="0"/>
              </a:rPr>
              <a:t>Deployment Data</a:t>
            </a:r>
          </a:p>
        </p:txBody>
      </p:sp>
    </p:spTree>
    <p:extLst>
      <p:ext uri="{BB962C8B-B14F-4D97-AF65-F5344CB8AC3E}">
        <p14:creationId xmlns:p14="http://schemas.microsoft.com/office/powerpoint/2010/main" val="36409613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9041"/>
            <a:ext cx="8229600" cy="1143000"/>
          </a:xfrm>
        </p:spPr>
        <p:txBody>
          <a:bodyPr/>
          <a:lstStyle/>
          <a:p>
            <a:pPr algn="l"/>
            <a:r>
              <a:rPr lang="en-US" altLang="en-US" b="1" dirty="0"/>
              <a:t>Deployments</a:t>
            </a:r>
          </a:p>
        </p:txBody>
      </p:sp>
      <p:sp>
        <p:nvSpPr>
          <p:cNvPr id="381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9906" y="1600200"/>
            <a:ext cx="7951788" cy="48006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2400" b="0" dirty="0"/>
              <a:t>The US has been at war for the last 17 years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000" b="0" dirty="0"/>
              <a:t>This has placed incredible stress on the MHS.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000" b="0" dirty="0"/>
              <a:t>The MHS is responsible for ensuring medical and dental readiness for all Service members.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000" b="0" dirty="0"/>
              <a:t>Ensuring readiness for active duty is an ongoing function of the MHS. 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000" b="0" dirty="0"/>
              <a:t>Since Guard/Reserve have sporadic coverage with DoD, there is a 30 day “early alert” period where the MHS can provide the healthcare services needed to get the Guard/Reserve ready to deploy.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000" b="0" dirty="0"/>
              <a:t>Providers also deploy from MTFs, and often those providers care for more than just the Active Duty that deployed with them, leaving a gap that requires backfills, etc.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000" b="0" dirty="0"/>
              <a:t>Obviously, the deployment file can be used to build a list of deployers.</a:t>
            </a:r>
          </a:p>
          <a:p>
            <a:pPr marL="0" indent="0">
              <a:lnSpc>
                <a:spcPct val="90000"/>
              </a:lnSpc>
              <a:buFont typeface="Times" pitchFamily="18" charset="0"/>
              <a:buNone/>
              <a:defRPr/>
            </a:pPr>
            <a:endParaRPr lang="en-US" sz="2000" b="0" dirty="0"/>
          </a:p>
          <a:p>
            <a:pPr marL="1409700" lvl="2" indent="-495300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800" b="0" dirty="0"/>
          </a:p>
          <a:p>
            <a:pPr marL="1409700" lvl="2" indent="-495300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800" b="0" dirty="0"/>
          </a:p>
          <a:p>
            <a:pPr marL="1035050" lvl="1" indent="-577850">
              <a:lnSpc>
                <a:spcPct val="90000"/>
              </a:lnSpc>
              <a:defRPr/>
            </a:pPr>
            <a:endParaRPr lang="en-US" sz="2200" dirty="0"/>
          </a:p>
          <a:p>
            <a:pPr marL="1035050" lvl="1" indent="-577850">
              <a:lnSpc>
                <a:spcPct val="90000"/>
              </a:lnSpc>
              <a:defRPr/>
            </a:pP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8320756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E69501-FEF1-4797-9126-3A9CF3E04D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28600"/>
            <a:ext cx="6705600" cy="639763"/>
          </a:xfrm>
        </p:spPr>
        <p:txBody>
          <a:bodyPr/>
          <a:lstStyle/>
          <a:p>
            <a:pPr algn="l"/>
            <a:r>
              <a:rPr lang="en-US" b="1" dirty="0"/>
              <a:t>Deployments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52D28D-CD39-473D-A4BE-2168D88413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r>
              <a:rPr lang="en-US" sz="2400" b="0" dirty="0"/>
              <a:t>Includes data from 9/11/2001+</a:t>
            </a:r>
          </a:p>
          <a:p>
            <a:r>
              <a:rPr lang="en-US" sz="2400" b="0" dirty="0"/>
              <a:t>Contents of the Deployment Data</a:t>
            </a:r>
          </a:p>
          <a:p>
            <a:pPr lvl="1"/>
            <a:r>
              <a:rPr lang="en-US" sz="2000" b="0" dirty="0"/>
              <a:t>DEERS Person ID &amp; Social Security Number</a:t>
            </a:r>
          </a:p>
          <a:p>
            <a:pPr lvl="1"/>
            <a:r>
              <a:rPr lang="en-US" sz="2000" b="0" dirty="0"/>
              <a:t>Deployment Start and Stop Date</a:t>
            </a:r>
          </a:p>
          <a:p>
            <a:pPr lvl="1"/>
            <a:r>
              <a:rPr lang="en-US" sz="2000" b="0" dirty="0"/>
              <a:t>Death Date</a:t>
            </a:r>
          </a:p>
          <a:p>
            <a:pPr lvl="1"/>
            <a:r>
              <a:rPr lang="en-US" sz="2000" b="0" dirty="0"/>
              <a:t>Gender, Date of Birth, Zip Code, Service Branch</a:t>
            </a:r>
          </a:p>
          <a:p>
            <a:r>
              <a:rPr lang="en-US" sz="2400" b="0" dirty="0"/>
              <a:t>The deployment file contains “buffer” records which span the gaps between deployments.</a:t>
            </a:r>
          </a:p>
          <a:p>
            <a:pPr lvl="1"/>
            <a:r>
              <a:rPr lang="en-US" sz="2000" b="0" dirty="0"/>
              <a:t>This was a system requirement so that the MDR’s data mart could apply deployment data properly.  These should be removed by limited to record type = “D”, for deployment record.</a:t>
            </a:r>
          </a:p>
        </p:txBody>
      </p:sp>
    </p:spTree>
    <p:extLst>
      <p:ext uri="{BB962C8B-B14F-4D97-AF65-F5344CB8AC3E}">
        <p14:creationId xmlns:p14="http://schemas.microsoft.com/office/powerpoint/2010/main" val="25930923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79493B-E1E6-4B90-9C3C-160CB888D1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Deployments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DF0CFFB-2EFF-4086-9301-D180033416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1828800"/>
            <a:ext cx="5715000" cy="343508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9B40D87-2B9A-46A2-8004-C214C9CA5542}"/>
              </a:ext>
            </a:extLst>
          </p:cNvPr>
          <p:cNvSpPr txBox="1"/>
          <p:nvPr/>
        </p:nvSpPr>
        <p:spPr>
          <a:xfrm>
            <a:off x="4343400" y="5715000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Excludes Coast Guard due to small numbers</a:t>
            </a:r>
          </a:p>
        </p:txBody>
      </p:sp>
    </p:spTree>
    <p:extLst>
      <p:ext uri="{BB962C8B-B14F-4D97-AF65-F5344CB8AC3E}">
        <p14:creationId xmlns:p14="http://schemas.microsoft.com/office/powerpoint/2010/main" val="23312085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9063F9-BFDE-45E4-B382-9C3D498366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0" dirty="0"/>
              <a:t>When Service members deploy, DEERS does not change their address to represent where they deploy to; Service members remain listed at their home base.</a:t>
            </a:r>
          </a:p>
          <a:p>
            <a:r>
              <a:rPr lang="en-US" sz="2400" b="0" dirty="0"/>
              <a:t>This can greatly impact measurement of things like utilization rates because the member will show up in the denominator but have little opportunity to appear in the numerator.</a:t>
            </a:r>
          </a:p>
          <a:p>
            <a:pPr lvl="1"/>
            <a:r>
              <a:rPr lang="en-US" sz="2000" b="0" dirty="0"/>
              <a:t>Incorporating TMDS data into work can be helpful.</a:t>
            </a:r>
          </a:p>
          <a:p>
            <a:pPr lvl="1"/>
            <a:r>
              <a:rPr lang="en-US" sz="2000" b="0" dirty="0"/>
              <a:t>However, TMDS data is known to be incomplete and is not coded as well as regular peacetime healthcare data.</a:t>
            </a:r>
          </a:p>
          <a:p>
            <a:pPr lvl="1"/>
            <a:r>
              <a:rPr lang="en-US" sz="2000" b="0" dirty="0"/>
              <a:t>Many analysts use deployment data to adjust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11038A8D-B855-4DE4-94BF-8C4B872632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408" y="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alibri" pitchFamily="34" charset="0"/>
                <a:ea typeface="+mj-ea"/>
                <a:cs typeface="Calibri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en-US" b="1" kern="0"/>
              <a:t>Deployments</a:t>
            </a:r>
            <a:endParaRPr lang="en-US" altLang="en-US" b="1" kern="0" dirty="0"/>
          </a:p>
        </p:txBody>
      </p:sp>
    </p:spTree>
    <p:extLst>
      <p:ext uri="{BB962C8B-B14F-4D97-AF65-F5344CB8AC3E}">
        <p14:creationId xmlns:p14="http://schemas.microsoft.com/office/powerpoint/2010/main" val="3577512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9063F9-BFDE-45E4-B382-9C3D498366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408" y="1295401"/>
            <a:ext cx="8229600" cy="1200090"/>
          </a:xfrm>
        </p:spPr>
        <p:txBody>
          <a:bodyPr/>
          <a:lstStyle/>
          <a:p>
            <a:r>
              <a:rPr lang="en-US" sz="2000" b="0" dirty="0"/>
              <a:t>Example of impact of deployment on rates </a:t>
            </a:r>
          </a:p>
          <a:p>
            <a:r>
              <a:rPr lang="en-US" sz="2000" b="0" dirty="0"/>
              <a:t>What is the emergency department utilization rate for active duty service members who live near Fort Polk each month in 2018?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11038A8D-B855-4DE4-94BF-8C4B872632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408" y="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Calibri" pitchFamily="34" charset="0"/>
                <a:ea typeface="+mj-ea"/>
                <a:cs typeface="Calibri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en-US" b="1" kern="0"/>
              <a:t>Deployments</a:t>
            </a:r>
            <a:endParaRPr lang="en-US" altLang="en-US" b="1" kern="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7116512-7DA1-4525-A91E-890C515E1497}"/>
              </a:ext>
            </a:extLst>
          </p:cNvPr>
          <p:cNvSpPr txBox="1"/>
          <p:nvPr/>
        </p:nvSpPr>
        <p:spPr>
          <a:xfrm>
            <a:off x="838200" y="2895600"/>
            <a:ext cx="6248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u="sng" dirty="0">
                <a:latin typeface="Calibri" panose="020F0502020204030204" pitchFamily="34" charset="0"/>
                <a:cs typeface="Calibri" panose="020F0502020204030204" pitchFamily="34" charset="0"/>
              </a:rPr>
              <a:t>Direct Care ER Visits + Purchased Care ER Visits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A7353BF-46C6-4AFA-8366-7038FC4E846F}"/>
              </a:ext>
            </a:extLst>
          </p:cNvPr>
          <p:cNvSpPr txBox="1"/>
          <p:nvPr/>
        </p:nvSpPr>
        <p:spPr>
          <a:xfrm>
            <a:off x="685800" y="3358515"/>
            <a:ext cx="6248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Number of DEERS Eligible Beneficiaries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834EB95-0816-42AF-97BC-EC8617CFD0E0}"/>
              </a:ext>
            </a:extLst>
          </p:cNvPr>
          <p:cNvSpPr txBox="1"/>
          <p:nvPr/>
        </p:nvSpPr>
        <p:spPr>
          <a:xfrm>
            <a:off x="6515100" y="3101517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*100</a:t>
            </a:r>
          </a:p>
        </p:txBody>
      </p:sp>
    </p:spTree>
    <p:extLst>
      <p:ext uri="{BB962C8B-B14F-4D97-AF65-F5344CB8AC3E}">
        <p14:creationId xmlns:p14="http://schemas.microsoft.com/office/powerpoint/2010/main" val="386110839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1EB745CF89B4EB1E23179B14FF6D3" ma:contentTypeVersion="2" ma:contentTypeDescription="Create a new document." ma:contentTypeScope="" ma:versionID="ccab89a865dbb63e12e21133979ca291">
  <xsd:schema xmlns:xsd="http://www.w3.org/2001/XMLSchema" xmlns:xs="http://www.w3.org/2001/XMLSchema" xmlns:p="http://schemas.microsoft.com/office/2006/metadata/properties" xmlns:ns2="8d223693-a444-41f7-80b4-d2e3985df692" targetNamespace="http://schemas.microsoft.com/office/2006/metadata/properties" ma:root="true" ma:fieldsID="c46070d0b0fff04ffe27834ffe2aeac5" ns2:_="">
    <xsd:import namespace="8d223693-a444-41f7-80b4-d2e3985df69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223693-a444-41f7-80b4-d2e3985df69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93BF1E3-3B5D-4513-A9C0-F33F6807065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F5A05FA-471D-4CC5-92F4-781FAB3A0D5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d223693-a444-41f7-80b4-d2e3985df6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D733C15-0760-481D-BD74-AAD2BEE41487}">
  <ds:schemaRefs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8d223693-a444-41f7-80b4-d2e3985df692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24344</TotalTime>
  <Words>777</Words>
  <Application>Microsoft Office PowerPoint</Application>
  <PresentationFormat>On-screen Show (4:3)</PresentationFormat>
  <Paragraphs>92</Paragraphs>
  <Slides>18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Times</vt:lpstr>
      <vt:lpstr>Times New Roman</vt:lpstr>
      <vt:lpstr>Wingdings</vt:lpstr>
      <vt:lpstr>Default Design</vt:lpstr>
      <vt:lpstr>PowerPoint Presentation</vt:lpstr>
      <vt:lpstr>Objectives</vt:lpstr>
      <vt:lpstr>Objectives</vt:lpstr>
      <vt:lpstr>PowerPoint Presentation</vt:lpstr>
      <vt:lpstr>Deployments</vt:lpstr>
      <vt:lpstr>Deployments</vt:lpstr>
      <vt:lpstr>Deployments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Separatee File</vt:lpstr>
      <vt:lpstr>Separatee File</vt:lpstr>
      <vt:lpstr>Separatee File</vt:lpstr>
      <vt:lpstr>Separatee File</vt:lpstr>
      <vt:lpstr>Separatee File</vt:lpstr>
    </vt:vector>
  </TitlesOfParts>
  <Company>Kennell and Associates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Deployment and Separation Data</dc:title>
  <dc:subject>Deployment and Separation Data</dc:subject>
  <dc:creator>lah</dc:creator>
  <cp:keywords>Deployment and Separation Data</cp:keywords>
  <cp:lastModifiedBy>Rivera, Portia T</cp:lastModifiedBy>
  <cp:revision>838</cp:revision>
  <cp:lastPrinted>2016-07-20T19:09:31Z</cp:lastPrinted>
  <dcterms:created xsi:type="dcterms:W3CDTF">2003-07-08T15:43:14Z</dcterms:created>
  <dcterms:modified xsi:type="dcterms:W3CDTF">2022-08-19T17:27:47Z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ument Author">
    <vt:lpwstr>ACCT04\alexany2</vt:lpwstr>
  </property>
  <property fmtid="{D5CDD505-2E9C-101B-9397-08002B2CF9AE}" pid="3" name="Document Sensitivity">
    <vt:lpwstr>1</vt:lpwstr>
  </property>
  <property fmtid="{D5CDD505-2E9C-101B-9397-08002B2CF9AE}" pid="4" name="ThirdParty">
    <vt:lpwstr/>
  </property>
  <property fmtid="{D5CDD505-2E9C-101B-9397-08002B2CF9AE}" pid="5" name="OCI Restriction">
    <vt:bool>false</vt:bool>
  </property>
  <property fmtid="{D5CDD505-2E9C-101B-9397-08002B2CF9AE}" pid="6" name="OCI Additional Info">
    <vt:lpwstr/>
  </property>
  <property fmtid="{D5CDD505-2E9C-101B-9397-08002B2CF9AE}" pid="7" name="Allow Header Overwrite">
    <vt:bool>true</vt:bool>
  </property>
  <property fmtid="{D5CDD505-2E9C-101B-9397-08002B2CF9AE}" pid="8" name="Allow Footer Overwrite">
    <vt:bool>true</vt:bool>
  </property>
  <property fmtid="{D5CDD505-2E9C-101B-9397-08002B2CF9AE}" pid="9" name="Multiple Selected">
    <vt:lpwstr>-1</vt:lpwstr>
  </property>
  <property fmtid="{D5CDD505-2E9C-101B-9397-08002B2CF9AE}" pid="10" name="SIPLongWording">
    <vt:lpwstr/>
  </property>
  <property fmtid="{D5CDD505-2E9C-101B-9397-08002B2CF9AE}" pid="11" name="checkedProgramsCount">
    <vt:i4>0</vt:i4>
  </property>
  <property fmtid="{D5CDD505-2E9C-101B-9397-08002B2CF9AE}" pid="12" name="ExpCountry">
    <vt:lpwstr/>
  </property>
  <property fmtid="{D5CDD505-2E9C-101B-9397-08002B2CF9AE}" pid="13" name="ContentTypeId">
    <vt:lpwstr>0x0101004251EB745CF89B4EB1E23179B14FF6D3</vt:lpwstr>
  </property>
</Properties>
</file>