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800000"/>
    <a:srgbClr val="AC0000"/>
    <a:srgbClr val="8A0000"/>
    <a:srgbClr val="ABE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640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1817"/>
            <a:ext cx="5607050" cy="415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60463"/>
            <a:ext cx="3038475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60463"/>
            <a:ext cx="3038475" cy="46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B65B95D-C395-4506-8E89-318B8AF07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09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63C24F-A389-49A7-BEE7-E786288249CA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ED819-AC20-4979-8F83-8BC2A0763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9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F459B-B906-45A5-A6D5-2347B68D1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6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30D44-D757-463C-ABA8-11AFFCC06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9F1B8-A023-40E5-8D94-CEB4FB8E6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6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F98F3-7CD6-46A5-9C44-58F921A29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1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4866C-B962-46C3-B76C-BE36466B1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9513A-78EB-4DE4-8268-A7AFAA1D8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57C44-4C8C-4226-9CB3-EDB4551BB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6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524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4D86"/>
                </a:solidFill>
              </a:rPr>
              <a:t>Q2. </a:t>
            </a:r>
            <a:r>
              <a:rPr lang="en-US" sz="1200" b="1"/>
              <a:t>*</a:t>
            </a:r>
            <a:r>
              <a:rPr lang="en-US" sz="1200" b="1">
                <a:solidFill>
                  <a:srgbClr val="AC0000"/>
                </a:solidFill>
              </a:rPr>
              <a:t>Summarize the Project Benefits and Innovations</a:t>
            </a:r>
          </a:p>
        </p:txBody>
      </p:sp>
      <p:sp>
        <p:nvSpPr>
          <p:cNvPr id="6" name="Text Box 5"/>
          <p:cNvSpPr txBox="1">
            <a:spLocks noChangeArrowheads="1"/>
          </p:cNvSpPr>
          <p:nvPr userDrawn="1"/>
        </p:nvSpPr>
        <p:spPr bwMode="auto">
          <a:xfrm>
            <a:off x="4648200" y="814388"/>
            <a:ext cx="419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Q3. </a:t>
            </a:r>
            <a:r>
              <a:rPr lang="en-US" sz="1200" b="1" dirty="0"/>
              <a:t>*</a:t>
            </a:r>
            <a:r>
              <a:rPr lang="en-US" sz="1200" b="1" dirty="0">
                <a:solidFill>
                  <a:srgbClr val="AC0000"/>
                </a:solidFill>
              </a:rPr>
              <a:t>Graphic Representation of the Most Significant Scientific Problem or Approach:</a:t>
            </a: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152400" y="801688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004D86"/>
                </a:solidFill>
              </a:rPr>
              <a:t>Q1. </a:t>
            </a:r>
            <a:r>
              <a:rPr lang="en-US" sz="1200" b="1"/>
              <a:t>*</a:t>
            </a:r>
            <a:r>
              <a:rPr lang="en-US" sz="1200" b="1">
                <a:solidFill>
                  <a:srgbClr val="AC0000"/>
                </a:solidFill>
              </a:rPr>
              <a:t>Project Description:</a:t>
            </a: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auto">
          <a:xfrm>
            <a:off x="4648200" y="3622675"/>
            <a:ext cx="419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4D86"/>
                </a:solidFill>
              </a:rPr>
              <a:t>Q4.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200" b="1" dirty="0">
                <a:solidFill>
                  <a:srgbClr val="AC0000"/>
                </a:solidFill>
              </a:rPr>
              <a:t>Timelines:</a:t>
            </a:r>
          </a:p>
        </p:txBody>
      </p:sp>
      <p:sp>
        <p:nvSpPr>
          <p:cNvPr id="9" name="TextBox 2"/>
          <p:cNvSpPr txBox="1">
            <a:spLocks noChangeArrowheads="1"/>
          </p:cNvSpPr>
          <p:nvPr userDrawn="1"/>
        </p:nvSpPr>
        <p:spPr bwMode="auto">
          <a:xfrm>
            <a:off x="5741988" y="3638550"/>
            <a:ext cx="30210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100" dirty="0"/>
              <a:t>Place an “XXXXX” or                                 </a:t>
            </a:r>
          </a:p>
          <a:p>
            <a:pPr eaLnBrk="1" hangingPunct="1"/>
            <a:r>
              <a:rPr lang="en-US" sz="1100" dirty="0"/>
              <a:t>to indicate planned work on each specific aim</a:t>
            </a:r>
          </a:p>
        </p:txBody>
      </p:sp>
      <p:pic>
        <p:nvPicPr>
          <p:cNvPr id="10" name="Picture 4" descr="R&amp;Dhoriz-No-Seal-no background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29" y="152400"/>
            <a:ext cx="1801771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5"/>
          <p:cNvSpPr txBox="1">
            <a:spLocks noChangeArrowheads="1"/>
          </p:cNvSpPr>
          <p:nvPr userDrawn="1"/>
        </p:nvSpPr>
        <p:spPr bwMode="auto">
          <a:xfrm>
            <a:off x="85725" y="109538"/>
            <a:ext cx="8905875" cy="67786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AC0000"/>
                </a:solidFill>
              </a:rPr>
              <a:t>Project Title:</a:t>
            </a:r>
          </a:p>
          <a:p>
            <a:pPr eaLnBrk="1" hangingPunct="1"/>
            <a:endParaRPr lang="en-US" sz="1200" dirty="0">
              <a:solidFill>
                <a:schemeClr val="folHlink"/>
              </a:solidFill>
            </a:endParaRPr>
          </a:p>
          <a:p>
            <a:pPr eaLnBrk="1" hangingPunct="1"/>
            <a:r>
              <a:rPr lang="en-US" sz="1200" b="1" dirty="0"/>
              <a:t>PI:</a:t>
            </a:r>
            <a:r>
              <a:rPr lang="en-US" sz="1200" i="1" dirty="0"/>
              <a:t> </a:t>
            </a:r>
            <a:r>
              <a:rPr lang="en-US" sz="1200" dirty="0"/>
              <a:t>		             </a:t>
            </a:r>
            <a:r>
              <a:rPr lang="en-US" sz="1200" dirty="0" smtClean="0"/>
              <a:t>		      </a:t>
            </a:r>
            <a:r>
              <a:rPr lang="en-US" sz="1200" b="1" dirty="0" smtClean="0"/>
              <a:t>Station Code:</a:t>
            </a:r>
            <a:r>
              <a:rPr lang="en-US" sz="1200" dirty="0"/>
              <a:t>	</a:t>
            </a:r>
            <a:r>
              <a:rPr lang="en-US" sz="1200" dirty="0" smtClean="0"/>
              <a:t>	</a:t>
            </a:r>
            <a:r>
              <a:rPr lang="en-US" sz="1200" b="1" dirty="0" smtClean="0"/>
              <a:t>Award #: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152400" y="381000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Scientific Innovations:   </a:t>
            </a: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>
            <a:off x="152400" y="5340350"/>
            <a:ext cx="40957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 b="1" dirty="0"/>
              <a:t>Benefits to Veterans:</a:t>
            </a:r>
          </a:p>
        </p:txBody>
      </p:sp>
      <p:sp>
        <p:nvSpPr>
          <p:cNvPr id="15" name="Rectangle 1"/>
          <p:cNvSpPr>
            <a:spLocks noChangeArrowheads="1"/>
          </p:cNvSpPr>
          <p:nvPr userDrawn="1"/>
        </p:nvSpPr>
        <p:spPr bwMode="auto">
          <a:xfrm>
            <a:off x="4552950" y="6581775"/>
            <a:ext cx="45720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 dirty="0"/>
              <a:t>*Summarize information using font Arial size 11 </a:t>
            </a:r>
          </a:p>
        </p:txBody>
      </p:sp>
      <p:sp>
        <p:nvSpPr>
          <p:cNvPr id="16" name="Line 2"/>
          <p:cNvSpPr>
            <a:spLocks noChangeShapeType="1"/>
          </p:cNvSpPr>
          <p:nvPr userDrawn="1"/>
        </p:nvSpPr>
        <p:spPr bwMode="auto">
          <a:xfrm>
            <a:off x="-9525" y="3581400"/>
            <a:ext cx="914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34"/>
          <p:cNvSpPr>
            <a:spLocks noChangeShapeType="1"/>
          </p:cNvSpPr>
          <p:nvPr userDrawn="1"/>
        </p:nvSpPr>
        <p:spPr bwMode="auto">
          <a:xfrm>
            <a:off x="4572000" y="790575"/>
            <a:ext cx="0" cy="5895975"/>
          </a:xfrm>
          <a:prstGeom prst="line">
            <a:avLst/>
          </a:prstGeom>
          <a:noFill/>
          <a:ln w="25400">
            <a:solidFill>
              <a:srgbClr val="00332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92075" rIns="92075" bIns="9207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B098A-B5D3-4AE9-BC76-3CA3CD5EE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7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1783-E4C2-4815-8F1E-D2ECAFBC6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4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008C554-C975-4DC1-AC61-DF22D5A2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8425" y="1066800"/>
            <a:ext cx="4321175" cy="210826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100" b="1" dirty="0" smtClean="0"/>
              <a:t>Total Award Amount Requested $:</a:t>
            </a:r>
            <a:r>
              <a:rPr lang="en-US" sz="1100" dirty="0" smtClean="0"/>
              <a:t> </a:t>
            </a:r>
          </a:p>
          <a:p>
            <a:pPr eaLnBrk="1" hangingPunct="1">
              <a:defRPr/>
            </a:pPr>
            <a:r>
              <a:rPr lang="en-US" sz="1100" b="1" dirty="0" smtClean="0"/>
              <a:t>Start Date – End Date : </a:t>
            </a:r>
            <a:r>
              <a:rPr lang="en-US" sz="1100" i="1" dirty="0" smtClean="0">
                <a:solidFill>
                  <a:srgbClr val="004D86"/>
                </a:solidFill>
              </a:rPr>
              <a:t>(MM/DD/YYYY) - (MM/DD/YYY) </a:t>
            </a:r>
            <a:endParaRPr lang="en-US" sz="1100" i="1" dirty="0" smtClean="0"/>
          </a:p>
          <a:p>
            <a:pPr eaLnBrk="1" hangingPunct="1">
              <a:defRPr/>
            </a:pPr>
            <a:r>
              <a:rPr lang="en-US" sz="1100" b="1" dirty="0" smtClean="0"/>
              <a:t>Describe Key Research Aims: </a:t>
            </a:r>
            <a:r>
              <a:rPr lang="en-US" sz="1100" dirty="0" smtClean="0"/>
              <a:t>(for </a:t>
            </a:r>
            <a:r>
              <a:rPr lang="en-US" sz="1100" dirty="0"/>
              <a:t>Clinical Trial, describe primary outcome measures in </a:t>
            </a:r>
            <a:r>
              <a:rPr lang="en-US" sz="1100" dirty="0" smtClean="0"/>
              <a:t>aims)</a:t>
            </a:r>
            <a:endParaRPr lang="en-US" sz="1100" b="1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000" b="1" u="sng" dirty="0" smtClean="0"/>
              <a:t> </a:t>
            </a:r>
            <a:r>
              <a:rPr lang="en-US" sz="1100" u="sng" dirty="0" smtClean="0"/>
              <a:t>Aim 1:</a:t>
            </a:r>
            <a:endParaRPr lang="en-US" sz="11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 smtClean="0"/>
              <a:t> Aim 2:</a:t>
            </a:r>
            <a:endParaRPr lang="en-US" sz="11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US" sz="1100" u="sng" dirty="0" smtClean="0"/>
              <a:t> Aim 3:</a:t>
            </a:r>
            <a:endParaRPr lang="en-US" sz="11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sz="1100" u="sng" dirty="0" smtClean="0"/>
          </a:p>
          <a:p>
            <a:pPr marL="0" lvl="1" eaLnBrk="1" hangingPunct="1">
              <a:buFont typeface="Arial" charset="0"/>
              <a:buChar char="•"/>
              <a:defRPr/>
            </a:pPr>
            <a:r>
              <a:rPr lang="en-US" sz="1100" u="sng" dirty="0" smtClean="0"/>
              <a:t> Aim 4:</a:t>
            </a:r>
            <a:endParaRPr lang="en-US" sz="1100" dirty="0" smtClean="0"/>
          </a:p>
          <a:p>
            <a:pPr eaLnBrk="1" hangingPunct="1">
              <a:defRPr/>
            </a:pPr>
            <a:endParaRPr lang="en-US" sz="1000" b="1" dirty="0" smtClean="0"/>
          </a:p>
        </p:txBody>
      </p:sp>
      <p:sp>
        <p:nvSpPr>
          <p:cNvPr id="2060" name="TextBox 10"/>
          <p:cNvSpPr txBox="1">
            <a:spLocks noChangeAspect="1"/>
          </p:cNvSpPr>
          <p:nvPr/>
        </p:nvSpPr>
        <p:spPr bwMode="auto">
          <a:xfrm>
            <a:off x="114299" y="4019550"/>
            <a:ext cx="4314825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(innovation 2)</a:t>
            </a:r>
          </a:p>
          <a:p>
            <a:pPr eaLnBrk="1" hangingPunct="1">
              <a:buFont typeface="Arial" charset="0"/>
              <a:buChar char="•"/>
            </a:pPr>
            <a:endParaRPr lang="en-US" sz="1100" dirty="0"/>
          </a:p>
        </p:txBody>
      </p:sp>
      <p:sp>
        <p:nvSpPr>
          <p:cNvPr id="2061" name="TextBox 11"/>
          <p:cNvSpPr txBox="1">
            <a:spLocks noChangeAspect="1"/>
          </p:cNvSpPr>
          <p:nvPr/>
        </p:nvSpPr>
        <p:spPr bwMode="auto">
          <a:xfrm>
            <a:off x="114299" y="5562600"/>
            <a:ext cx="4314825" cy="120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5720"/>
          <a:lstStyle>
            <a:lvl1pPr marL="114300" indent="-1143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1)</a:t>
            </a:r>
          </a:p>
          <a:p>
            <a:pPr eaLnBrk="1" hangingPunct="1">
              <a:buFont typeface="Arial" charset="0"/>
              <a:buChar char="•"/>
            </a:pPr>
            <a:r>
              <a:rPr lang="en-US" sz="1100" i="1">
                <a:solidFill>
                  <a:srgbClr val="004D86"/>
                </a:solidFill>
              </a:rPr>
              <a:t>(benefit 2)</a:t>
            </a:r>
          </a:p>
        </p:txBody>
      </p:sp>
      <p:graphicFrame>
        <p:nvGraphicFramePr>
          <p:cNvPr id="18" name="Group 53"/>
          <p:cNvGraphicFramePr>
            <a:graphicFrameLocks noGrp="1"/>
          </p:cNvGraphicFramePr>
          <p:nvPr/>
        </p:nvGraphicFramePr>
        <p:xfrm>
          <a:off x="4724400" y="4191000"/>
          <a:ext cx="3948115" cy="2301876"/>
        </p:xfrm>
        <a:graphic>
          <a:graphicData uri="http://schemas.openxmlformats.org/drawingml/2006/table">
            <a:tbl>
              <a:tblPr/>
              <a:tblGrid>
                <a:gridCol w="516207"/>
                <a:gridCol w="688044"/>
                <a:gridCol w="685966"/>
                <a:gridCol w="685966"/>
                <a:gridCol w="685966"/>
                <a:gridCol w="685966"/>
              </a:tblGrid>
              <a:tr h="2766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Aim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3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4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5</a:t>
                      </a:r>
                    </a:p>
                  </a:txBody>
                  <a:tcPr marL="91462" marR="91462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2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1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62" marR="91462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62" marR="91462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7239000" y="3657600"/>
            <a:ext cx="1371600" cy="214312"/>
          </a:xfrm>
          <a:prstGeom prst="rect">
            <a:avLst/>
          </a:prstGeom>
          <a:solidFill>
            <a:srgbClr val="80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33375" y="400050"/>
            <a:ext cx="3981450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 smtClean="0">
                <a:solidFill>
                  <a:srgbClr val="004D86"/>
                </a:solidFill>
              </a:rPr>
              <a:t>First Last Degrees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76825" y="400050"/>
            <a:ext cx="628650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 smtClean="0">
                <a:solidFill>
                  <a:srgbClr val="004D86"/>
                </a:solidFill>
              </a:rPr>
              <a:t>XXX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248525" y="400050"/>
            <a:ext cx="1743075" cy="36933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r>
              <a:rPr lang="en-US" sz="1200" i="1" dirty="0" smtClean="0">
                <a:solidFill>
                  <a:srgbClr val="004D86"/>
                </a:solidFill>
              </a:rPr>
              <a:t>BX/CX-</a:t>
            </a:r>
            <a:r>
              <a:rPr lang="en-US" sz="1200" i="1" dirty="0" err="1" smtClean="0">
                <a:solidFill>
                  <a:srgbClr val="004D86"/>
                </a:solidFill>
              </a:rPr>
              <a:t>xxxxx</a:t>
            </a:r>
            <a:r>
              <a:rPr lang="en-US" sz="1200" i="1" dirty="0" smtClean="0">
                <a:solidFill>
                  <a:srgbClr val="004D86"/>
                </a:solidFill>
              </a:rPr>
              <a:t>-xx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4925" y="125968"/>
            <a:ext cx="5676900" cy="369332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r>
              <a:rPr lang="en-US" sz="1200" i="1" dirty="0" smtClean="0">
                <a:solidFill>
                  <a:srgbClr val="004D86"/>
                </a:solidFill>
              </a:rPr>
              <a:t>Enter Title</a:t>
            </a:r>
            <a:endParaRPr lang="en-US" sz="1200" i="1" dirty="0">
              <a:solidFill>
                <a:srgbClr val="004D86"/>
              </a:solidFill>
            </a:endParaRP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 rot="10800000" flipV="1">
            <a:off x="4724400" y="1261478"/>
            <a:ext cx="37338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 indent="-57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The graphic representation can be an illustration of the problem, your approach, pathways, graphics, tables, video (Using PowerPoint 2010) or any relevant data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You can copy and paste or export from MS Excel or Word</a:t>
            </a: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Do not include any Personal </a:t>
            </a:r>
            <a:r>
              <a:rPr lang="en-US" sz="1100" i="1" dirty="0" smtClean="0">
                <a:solidFill>
                  <a:srgbClr val="004D86"/>
                </a:solidFill>
              </a:rPr>
              <a:t>Identifiable</a:t>
            </a:r>
            <a:r>
              <a:rPr lang="en-US" sz="1100" i="1" baseline="0" dirty="0" smtClean="0">
                <a:solidFill>
                  <a:srgbClr val="004D86"/>
                </a:solidFill>
              </a:rPr>
              <a:t> </a:t>
            </a:r>
            <a:r>
              <a:rPr lang="en-US" sz="1100" i="1" dirty="0" smtClean="0">
                <a:solidFill>
                  <a:srgbClr val="004D86"/>
                </a:solidFill>
              </a:rPr>
              <a:t>Information nor</a:t>
            </a:r>
            <a:r>
              <a:rPr lang="en-US" sz="1100" i="1" baseline="0" dirty="0" smtClean="0">
                <a:solidFill>
                  <a:srgbClr val="004D86"/>
                </a:solidFill>
              </a:rPr>
              <a:t> images</a:t>
            </a:r>
            <a:r>
              <a:rPr lang="en-US" sz="1100" i="1" dirty="0" smtClean="0">
                <a:solidFill>
                  <a:srgbClr val="004D86"/>
                </a:solidFill>
              </a:rPr>
              <a:t> </a:t>
            </a:r>
            <a:r>
              <a:rPr lang="en-US" sz="1100" i="1" dirty="0">
                <a:solidFill>
                  <a:srgbClr val="004D86"/>
                </a:solidFill>
              </a:rPr>
              <a:t>(such as face of a human </a:t>
            </a:r>
            <a:r>
              <a:rPr lang="en-US" sz="1100" i="1" dirty="0" smtClean="0">
                <a:solidFill>
                  <a:srgbClr val="004D86"/>
                </a:solidFill>
              </a:rPr>
              <a:t>subject) without a signed waiver</a:t>
            </a: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endParaRPr lang="en-US" sz="1100" i="1" dirty="0">
              <a:solidFill>
                <a:srgbClr val="004D86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1100" i="1" dirty="0">
                <a:solidFill>
                  <a:srgbClr val="004D86"/>
                </a:solidFill>
              </a:rPr>
              <a:t>For further information refer to the instructions document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164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American Red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Avis Bullard</dc:creator>
  <cp:lastModifiedBy>Fallon, Michael DVM PhD</cp:lastModifiedBy>
  <cp:revision>138</cp:revision>
  <cp:lastPrinted>2013-02-20T19:00:18Z</cp:lastPrinted>
  <dcterms:created xsi:type="dcterms:W3CDTF">2006-09-14T20:48:48Z</dcterms:created>
  <dcterms:modified xsi:type="dcterms:W3CDTF">2013-03-13T18:17:28Z</dcterms:modified>
</cp:coreProperties>
</file>